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0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Lst>
  <p:sldSz cx="9144000" cy="5715000" type="screen16x10"/>
  <p:notesSz cx="6858000" cy="9144000"/>
  <p:embeddedFontLst>
    <p:embeddedFont>
      <p:font typeface="Trebuchet MS" panose="020B0603020202020204" pitchFamily="34" charset="0"/>
      <p:regular r:id="rId103"/>
      <p:bold r:id="rId104"/>
      <p:italic r:id="rId105"/>
      <p:boldItalic r:id="rId106"/>
    </p:embeddedFont>
    <p:embeddedFont>
      <p:font typeface="Calibri" panose="020F0502020204030204" pitchFamily="34" charset="0"/>
      <p:regular r:id="rId107"/>
      <p:bold r:id="rId108"/>
      <p:italic r:id="rId109"/>
      <p:boldItalic r:id="rId110"/>
    </p:embeddedFont>
    <p:embeddedFont>
      <p:font typeface="Helvetica Neue" panose="020B0604020202020204" charset="0"/>
      <p:regular r:id="rId111"/>
      <p:bold r:id="rId112"/>
      <p:italic r:id="rId113"/>
      <p:boldItalic r:id="rId11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966" y="60"/>
      </p:cViewPr>
      <p:guideLst>
        <p:guide orient="horz" pos="180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0.fntdata"/><Relationship Id="rId16" Type="http://schemas.openxmlformats.org/officeDocument/2006/relationships/slide" Target="slides/slide15.xml"/><Relationship Id="rId107"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notesMaster" Target="notesMasters/notesMaster1.xml"/><Relationship Id="rId110" Type="http://schemas.openxmlformats.org/officeDocument/2006/relationships/font" Target="fonts/font8.fntdata"/><Relationship Id="rId115"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3.fntdata"/><Relationship Id="rId113" Type="http://schemas.openxmlformats.org/officeDocument/2006/relationships/font" Target="fonts/font11.fntdata"/><Relationship Id="rId11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1.fntdata"/><Relationship Id="rId108" Type="http://schemas.openxmlformats.org/officeDocument/2006/relationships/font" Target="fonts/font6.fntdata"/><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4.fntdata"/><Relationship Id="rId114"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7.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622896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2504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p1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10023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p10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1" name="Google Shape;1981;p10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4850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 name="Google Shape;187;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A key property of each node is its </a:t>
            </a:r>
            <a:r>
              <a:rPr lang="en-US" sz="1200" i="1">
                <a:solidFill>
                  <a:schemeClr val="dk1"/>
                </a:solidFill>
                <a:latin typeface="Calibri"/>
                <a:ea typeface="Calibri"/>
                <a:cs typeface="Calibri"/>
                <a:sym typeface="Calibri"/>
              </a:rPr>
              <a:t>degree</a:t>
            </a:r>
            <a:r>
              <a:rPr lang="en-US" sz="1200">
                <a:solidFill>
                  <a:schemeClr val="dk1"/>
                </a:solidFill>
                <a:latin typeface="Calibri"/>
                <a:ea typeface="Calibri"/>
                <a:cs typeface="Calibri"/>
                <a:sym typeface="Calibri"/>
              </a:rPr>
              <a:t>, representing the number of links it has to other nodes. The degree can represent the number of mobile phone contacts an individual has in the call graph (i.e. the number of different indivi uals the person has talked to), or the number of citations a research paper gets in the citation network.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We denote with </a:t>
            </a:r>
            <a:r>
              <a:rPr lang="en-US" sz="1200" i="1">
                <a:solidFill>
                  <a:schemeClr val="dk1"/>
                </a:solidFill>
                <a:latin typeface="Calibri"/>
                <a:ea typeface="Calibri"/>
                <a:cs typeface="Calibri"/>
                <a:sym typeface="Calibri"/>
              </a:rPr>
              <a:t>ki </a:t>
            </a:r>
            <a:r>
              <a:rPr lang="en-US" sz="1200">
                <a:solidFill>
                  <a:schemeClr val="dk1"/>
                </a:solidFill>
                <a:latin typeface="Calibri"/>
                <a:ea typeface="Calibri"/>
                <a:cs typeface="Calibri"/>
                <a:sym typeface="Calibri"/>
              </a:rPr>
              <a:t>the degree of the </a:t>
            </a:r>
            <a:r>
              <a:rPr lang="en-US" sz="1200" i="1">
                <a:solidFill>
                  <a:schemeClr val="dk1"/>
                </a:solidFill>
                <a:latin typeface="Calibri"/>
                <a:ea typeface="Calibri"/>
                <a:cs typeface="Calibri"/>
                <a:sym typeface="Calibri"/>
              </a:rPr>
              <a:t>ith </a:t>
            </a:r>
            <a:r>
              <a:rPr lang="en-US" sz="1200">
                <a:solidFill>
                  <a:schemeClr val="dk1"/>
                </a:solidFill>
                <a:latin typeface="Calibri"/>
                <a:ea typeface="Calibri"/>
                <a:cs typeface="Calibri"/>
                <a:sym typeface="Calibri"/>
              </a:rPr>
              <a:t>node in the network. </a:t>
            </a:r>
            <a:br>
              <a:rPr lang="en-US" sz="1200">
                <a:solidFill>
                  <a:schemeClr val="dk1"/>
                </a:solidFill>
                <a:latin typeface="Calibri"/>
                <a:ea typeface="Calibri"/>
                <a:cs typeface="Calibri"/>
                <a:sym typeface="Calibri"/>
              </a:rPr>
            </a:b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88" name="Google Shape;188;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1872908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p1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50984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1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7288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5" name="Google Shape;325;p1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06843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p1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87603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1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9" name="Google Shape;339;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In many real networks, the node degree can vary considerably. </a:t>
            </a:r>
            <a:endParaRPr/>
          </a:p>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For example, as the degree distribution (a) indicates, the degrees of the proteins in the protein interaction network shown in (b) vary between </a:t>
            </a:r>
            <a:r>
              <a:rPr lang="en-US" sz="1200" i="1">
                <a:solidFill>
                  <a:schemeClr val="dk1"/>
                </a:solidFill>
                <a:latin typeface="Calibri"/>
                <a:ea typeface="Calibri"/>
                <a:cs typeface="Calibri"/>
                <a:sym typeface="Calibri"/>
              </a:rPr>
              <a:t>k=0 </a:t>
            </a:r>
            <a:r>
              <a:rPr lang="en-US" sz="1200">
                <a:solidFill>
                  <a:schemeClr val="dk1"/>
                </a:solidFill>
                <a:latin typeface="Calibri"/>
                <a:ea typeface="Calibri"/>
                <a:cs typeface="Calibri"/>
                <a:sym typeface="Calibri"/>
              </a:rPr>
              <a:t>(isolated nodes) and </a:t>
            </a:r>
            <a:r>
              <a:rPr lang="en-US" sz="1200" i="1">
                <a:solidFill>
                  <a:schemeClr val="dk1"/>
                </a:solidFill>
                <a:latin typeface="Calibri"/>
                <a:ea typeface="Calibri"/>
                <a:cs typeface="Calibri"/>
                <a:sym typeface="Calibri"/>
              </a:rPr>
              <a:t>k=92</a:t>
            </a:r>
            <a:r>
              <a:rPr lang="en-US" sz="1200">
                <a:solidFill>
                  <a:schemeClr val="dk1"/>
                </a:solidFill>
                <a:latin typeface="Calibri"/>
                <a:ea typeface="Calibri"/>
                <a:cs typeface="Calibri"/>
                <a:sym typeface="Calibri"/>
              </a:rPr>
              <a:t>, which is the degree of the largest node, called a hub. There are also wide differences in the number of nodes with different degrees: as (a) shows, almost half of the nodes have degree one (i.e. </a:t>
            </a:r>
            <a:r>
              <a:rPr lang="en-US" sz="1200" i="1">
                <a:solidFill>
                  <a:schemeClr val="dk1"/>
                </a:solidFill>
                <a:latin typeface="Calibri"/>
                <a:ea typeface="Calibri"/>
                <a:cs typeface="Calibri"/>
                <a:sym typeface="Calibri"/>
              </a:rPr>
              <a:t>p1</a:t>
            </a:r>
            <a:r>
              <a:rPr lang="en-US" sz="1200">
                <a:solidFill>
                  <a:schemeClr val="dk1"/>
                </a:solidFill>
                <a:latin typeface="Calibri"/>
                <a:ea typeface="Calibri"/>
                <a:cs typeface="Calibri"/>
                <a:sym typeface="Calibri"/>
              </a:rPr>
              <a:t>=0.48), while there is only one copy of the biggest node, hence </a:t>
            </a:r>
            <a:r>
              <a:rPr lang="en-US" sz="1200" i="1">
                <a:solidFill>
                  <a:schemeClr val="dk1"/>
                </a:solidFill>
                <a:latin typeface="Calibri"/>
                <a:ea typeface="Calibri"/>
                <a:cs typeface="Calibri"/>
                <a:sym typeface="Calibri"/>
              </a:rPr>
              <a:t>p92 </a:t>
            </a:r>
            <a:r>
              <a:rPr lang="en-US" sz="1200">
                <a:solidFill>
                  <a:schemeClr val="dk1"/>
                </a:solidFill>
                <a:latin typeface="Calibri"/>
                <a:ea typeface="Calibri"/>
                <a:cs typeface="Calibri"/>
                <a:sym typeface="Calibri"/>
              </a:rPr>
              <a:t>= 1/ </a:t>
            </a:r>
            <a:r>
              <a:rPr lang="en-US" sz="1200" i="1">
                <a:solidFill>
                  <a:schemeClr val="dk1"/>
                </a:solidFill>
                <a:latin typeface="Calibri"/>
                <a:ea typeface="Calibri"/>
                <a:cs typeface="Calibri"/>
                <a:sym typeface="Calibri"/>
              </a:rPr>
              <a:t>N</a:t>
            </a:r>
            <a:r>
              <a:rPr lang="en-US" sz="1200">
                <a:solidFill>
                  <a:schemeClr val="dk1"/>
                </a:solidFill>
                <a:latin typeface="Calibri"/>
                <a:ea typeface="Calibri"/>
                <a:cs typeface="Calibri"/>
                <a:sym typeface="Calibri"/>
              </a:rPr>
              <a:t>=0.0005. (c) The degree distribution is often shown on a so-called log- log plot, in which we either plot log </a:t>
            </a:r>
            <a:r>
              <a:rPr lang="en-US" sz="1200" i="1">
                <a:solidFill>
                  <a:schemeClr val="dk1"/>
                </a:solidFill>
                <a:latin typeface="Calibri"/>
                <a:ea typeface="Calibri"/>
                <a:cs typeface="Calibri"/>
                <a:sym typeface="Calibri"/>
              </a:rPr>
              <a:t>pk </a:t>
            </a:r>
            <a:r>
              <a:rPr lang="en-US" sz="1200">
                <a:solidFill>
                  <a:schemeClr val="dk1"/>
                </a:solidFill>
                <a:latin typeface="Calibri"/>
                <a:ea typeface="Calibri"/>
                <a:cs typeface="Calibri"/>
                <a:sym typeface="Calibri"/>
              </a:rPr>
              <a:t>in function of </a:t>
            </a:r>
            <a:r>
              <a:rPr lang="en-US" sz="1200" i="1">
                <a:solidFill>
                  <a:schemeClr val="dk1"/>
                </a:solidFill>
                <a:latin typeface="Calibri"/>
                <a:ea typeface="Calibri"/>
                <a:cs typeface="Calibri"/>
                <a:sym typeface="Calibri"/>
              </a:rPr>
              <a:t>log k</a:t>
            </a:r>
            <a:r>
              <a:rPr lang="en-US" sz="1200">
                <a:solidFill>
                  <a:schemeClr val="dk1"/>
                </a:solidFill>
                <a:latin typeface="Calibri"/>
                <a:ea typeface="Calibri"/>
                <a:cs typeface="Calibri"/>
                <a:sym typeface="Calibri"/>
              </a:rPr>
              <a:t>, or, as we did in (c), we use logarithmic axes. </a:t>
            </a:r>
            <a:endParaRPr/>
          </a:p>
          <a:p>
            <a:pPr marL="0" lvl="0" indent="0" algn="l" rtl="0">
              <a:spcBef>
                <a:spcPts val="0"/>
              </a:spcBef>
              <a:spcAft>
                <a:spcPts val="0"/>
              </a:spcAft>
              <a:buNone/>
            </a:pPr>
            <a:endParaRPr/>
          </a:p>
        </p:txBody>
      </p:sp>
      <p:sp>
        <p:nvSpPr>
          <p:cNvPr id="340" name="Google Shape;340;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1043554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1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05029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 name="Google Shape;358;p1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98597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1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5" name="Google Shape;365;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A key property of each node is its </a:t>
            </a:r>
            <a:r>
              <a:rPr lang="en-US" sz="1200" i="1">
                <a:solidFill>
                  <a:schemeClr val="dk1"/>
                </a:solidFill>
                <a:latin typeface="Calibri"/>
                <a:ea typeface="Calibri"/>
                <a:cs typeface="Calibri"/>
                <a:sym typeface="Calibri"/>
              </a:rPr>
              <a:t>degree</a:t>
            </a:r>
            <a:r>
              <a:rPr lang="en-US" sz="1200">
                <a:solidFill>
                  <a:schemeClr val="dk1"/>
                </a:solidFill>
                <a:latin typeface="Calibri"/>
                <a:ea typeface="Calibri"/>
                <a:cs typeface="Calibri"/>
                <a:sym typeface="Calibri"/>
              </a:rPr>
              <a:t>, representing the number of links it has to other nodes. The degree can represent the number of mobile phone contacts an individual has in the call graph (i.e. the number of different indivi uals the person has talked to), or the number of citations a research paper gets in the citation network.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We denote with </a:t>
            </a:r>
            <a:r>
              <a:rPr lang="en-US" sz="1200" i="1">
                <a:solidFill>
                  <a:schemeClr val="dk1"/>
                </a:solidFill>
                <a:latin typeface="Calibri"/>
                <a:ea typeface="Calibri"/>
                <a:cs typeface="Calibri"/>
                <a:sym typeface="Calibri"/>
              </a:rPr>
              <a:t>ki </a:t>
            </a:r>
            <a:r>
              <a:rPr lang="en-US" sz="1200">
                <a:solidFill>
                  <a:schemeClr val="dk1"/>
                </a:solidFill>
                <a:latin typeface="Calibri"/>
                <a:ea typeface="Calibri"/>
                <a:cs typeface="Calibri"/>
                <a:sym typeface="Calibri"/>
              </a:rPr>
              <a:t>the degree of the </a:t>
            </a:r>
            <a:r>
              <a:rPr lang="en-US" sz="1200" i="1">
                <a:solidFill>
                  <a:schemeClr val="dk1"/>
                </a:solidFill>
                <a:latin typeface="Calibri"/>
                <a:ea typeface="Calibri"/>
                <a:cs typeface="Calibri"/>
                <a:sym typeface="Calibri"/>
              </a:rPr>
              <a:t>ith </a:t>
            </a:r>
            <a:r>
              <a:rPr lang="en-US" sz="1200">
                <a:solidFill>
                  <a:schemeClr val="dk1"/>
                </a:solidFill>
                <a:latin typeface="Calibri"/>
                <a:ea typeface="Calibri"/>
                <a:cs typeface="Calibri"/>
                <a:sym typeface="Calibri"/>
              </a:rPr>
              <a:t>node in the network. </a:t>
            </a:r>
            <a:br>
              <a:rPr lang="en-US" sz="1200">
                <a:solidFill>
                  <a:schemeClr val="dk1"/>
                </a:solidFill>
                <a:latin typeface="Calibri"/>
                <a:ea typeface="Calibri"/>
                <a:cs typeface="Calibri"/>
                <a:sym typeface="Calibri"/>
              </a:rPr>
            </a:br>
            <a:endParaRPr/>
          </a:p>
          <a:p>
            <a:pPr marL="0" lvl="0" indent="0" algn="l" rtl="0">
              <a:spcBef>
                <a:spcPts val="0"/>
              </a:spcBef>
              <a:spcAft>
                <a:spcPts val="0"/>
              </a:spcAft>
              <a:buNone/>
            </a:pPr>
            <a:endParaRPr/>
          </a:p>
        </p:txBody>
      </p:sp>
      <p:sp>
        <p:nvSpPr>
          <p:cNvPr id="366" name="Google Shape;366;p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543057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96933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2" name="Google Shape;412;p2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24955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p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87627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6" name="Google Shape;426;p2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38652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
        <p:nvSpPr>
          <p:cNvPr id="433" name="Google Shape;433;p2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4" name="Google Shape;434;p2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0345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2" name="Google Shape;472;p2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73991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2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4" name="Google Shape;524;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adjacency matrix can take far more complicated forms for a larger network….</a:t>
            </a:r>
            <a:endParaRPr/>
          </a:p>
        </p:txBody>
      </p:sp>
      <p:sp>
        <p:nvSpPr>
          <p:cNvPr id="525" name="Google Shape;525;p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8270971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2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9" name="Google Shape;559;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The adjacency matrix of the yeast protein-protein interaction network, consisting of 2,018 nodes, each representing a yeast protein (Table 2.1).</a:t>
            </a:r>
            <a:br>
              <a:rPr lang="en-US" sz="1200">
                <a:solidFill>
                  <a:schemeClr val="dk1"/>
                </a:solidFill>
                <a:latin typeface="Calibri"/>
                <a:ea typeface="Calibri"/>
                <a:cs typeface="Calibri"/>
                <a:sym typeface="Calibri"/>
              </a:rPr>
            </a:br>
            <a:r>
              <a:rPr lang="en-US" sz="1200">
                <a:solidFill>
                  <a:schemeClr val="dk1"/>
                </a:solidFill>
                <a:latin typeface="Calibri"/>
                <a:ea typeface="Calibri"/>
                <a:cs typeface="Calibri"/>
                <a:sym typeface="Calibri"/>
              </a:rPr>
              <a:t>A dot is placed on each spot of the adjacent matrix for which </a:t>
            </a:r>
            <a:r>
              <a:rPr lang="en-US" sz="1200" i="1">
                <a:solidFill>
                  <a:schemeClr val="dk1"/>
                </a:solidFill>
                <a:latin typeface="Calibri"/>
                <a:ea typeface="Calibri"/>
                <a:cs typeface="Calibri"/>
                <a:sym typeface="Calibri"/>
              </a:rPr>
              <a:t>Aij = 1</a:t>
            </a:r>
            <a:r>
              <a:rPr lang="en-US" sz="1200">
                <a:solidFill>
                  <a:schemeClr val="dk1"/>
                </a:solidFill>
                <a:latin typeface="Calibri"/>
                <a:ea typeface="Calibri"/>
                <a:cs typeface="Calibri"/>
                <a:sym typeface="Calibri"/>
              </a:rPr>
              <a:t>, indicating the presence of an interaction. There are no dots for </a:t>
            </a:r>
            <a:r>
              <a:rPr lang="en-US" sz="1200" i="1">
                <a:solidFill>
                  <a:schemeClr val="dk1"/>
                </a:solidFill>
                <a:latin typeface="Calibri"/>
                <a:ea typeface="Calibri"/>
                <a:cs typeface="Calibri"/>
                <a:sym typeface="Calibri"/>
              </a:rPr>
              <a:t>Aij = 0</a:t>
            </a:r>
            <a:r>
              <a:rPr lang="en-US" sz="1200">
                <a:solidFill>
                  <a:schemeClr val="dk1"/>
                </a:solidFill>
                <a:latin typeface="Calibri"/>
                <a:ea typeface="Calibri"/>
                <a:cs typeface="Calibri"/>
                <a:sym typeface="Calibri"/>
              </a:rPr>
              <a:t>. The small fraction of dots underlines the sparse nature of the protein-protein interaction network. </a:t>
            </a:r>
            <a:endParaRPr/>
          </a:p>
        </p:txBody>
      </p:sp>
      <p:sp>
        <p:nvSpPr>
          <p:cNvPr id="560" name="Google Shape;560;p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26043368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7" name="Google Shape;567;p2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22220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4" name="Google Shape;574;p2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27225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1" name="Google Shape;581;p2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5601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41328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1" name="Google Shape;591;p3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74627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3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8" name="Google Shape;598;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The adjacency matrix of the yeast protein-protein interaction network, consisting of 2,018 nodes, each representing a yeast protein (Table 2.1).</a:t>
            </a:r>
            <a:br>
              <a:rPr lang="en-US" sz="1200">
                <a:solidFill>
                  <a:schemeClr val="dk1"/>
                </a:solidFill>
                <a:latin typeface="Calibri"/>
                <a:ea typeface="Calibri"/>
                <a:cs typeface="Calibri"/>
                <a:sym typeface="Calibri"/>
              </a:rPr>
            </a:br>
            <a:r>
              <a:rPr lang="en-US" sz="1200">
                <a:solidFill>
                  <a:schemeClr val="dk1"/>
                </a:solidFill>
                <a:latin typeface="Calibri"/>
                <a:ea typeface="Calibri"/>
                <a:cs typeface="Calibri"/>
                <a:sym typeface="Calibri"/>
              </a:rPr>
              <a:t>A dot is placed on each spot of the adjacent matrix for which </a:t>
            </a:r>
            <a:r>
              <a:rPr lang="en-US" sz="1200" i="1">
                <a:solidFill>
                  <a:schemeClr val="dk1"/>
                </a:solidFill>
                <a:latin typeface="Calibri"/>
                <a:ea typeface="Calibri"/>
                <a:cs typeface="Calibri"/>
                <a:sym typeface="Calibri"/>
              </a:rPr>
              <a:t>Aij = 1</a:t>
            </a:r>
            <a:r>
              <a:rPr lang="en-US" sz="1200">
                <a:solidFill>
                  <a:schemeClr val="dk1"/>
                </a:solidFill>
                <a:latin typeface="Calibri"/>
                <a:ea typeface="Calibri"/>
                <a:cs typeface="Calibri"/>
                <a:sym typeface="Calibri"/>
              </a:rPr>
              <a:t>, indicating the presence of an interaction. There are no dots for </a:t>
            </a:r>
            <a:r>
              <a:rPr lang="en-US" sz="1200" i="1">
                <a:solidFill>
                  <a:schemeClr val="dk1"/>
                </a:solidFill>
                <a:latin typeface="Calibri"/>
                <a:ea typeface="Calibri"/>
                <a:cs typeface="Calibri"/>
                <a:sym typeface="Calibri"/>
              </a:rPr>
              <a:t>Aij = 0</a:t>
            </a:r>
            <a:r>
              <a:rPr lang="en-US" sz="1200">
                <a:solidFill>
                  <a:schemeClr val="dk1"/>
                </a:solidFill>
                <a:latin typeface="Calibri"/>
                <a:ea typeface="Calibri"/>
                <a:cs typeface="Calibri"/>
                <a:sym typeface="Calibri"/>
              </a:rPr>
              <a:t>. The small fraction of dots underlines the sparse nature of the protein-protein interaction network. </a:t>
            </a:r>
            <a:endParaRPr/>
          </a:p>
        </p:txBody>
      </p:sp>
      <p:sp>
        <p:nvSpPr>
          <p:cNvPr id="599" name="Google Shape;599;p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extLst>
      <p:ext uri="{BB962C8B-B14F-4D97-AF65-F5344CB8AC3E}">
        <p14:creationId xmlns:p14="http://schemas.microsoft.com/office/powerpoint/2010/main" val="27831833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3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6" name="Google Shape;606;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None/>
            </a:pPr>
            <a:r>
              <a:rPr lang="en-US" sz="1020"/>
              <a:t>Metcalfe's law, frequently quoted during the internet boom of 2000, states that the value of a network is proportional to the square of the number of its nodes, i.e. $N^2$. Formulated around 1980 in terms of communication devices by Robert M. Metcalfe, the inventor of Ethernet\cite{Gilder_Forbes-ASAP_1993}, the idea behind Metcalfe's law is that the more individuals use a network, the more valuable it becomes. Indeed, a fax machine is useless to you if there is no one to send a fax to. The more of your acquaintances have a fax machine, the more valuable it is to you as well. The $N^2$ dependence encodes the fact that if a network has $N=10$ members, there are $L_{max}=45$ different possible connections that these members can make to each other. If the network doubles in size to $N=20$, the number of connections doesn't merely double but roughly quadruples to 190, an effect often called "network effect" or "network externality" in economics. </a:t>
            </a:r>
            <a:endParaRPr/>
          </a:p>
          <a:p>
            <a:pPr marL="0" lvl="0" indent="0" algn="l" rtl="0">
              <a:lnSpc>
                <a:spcPct val="80000"/>
              </a:lnSpc>
              <a:spcBef>
                <a:spcPts val="0"/>
              </a:spcBef>
              <a:spcAft>
                <a:spcPts val="0"/>
              </a:spcAft>
              <a:buNone/>
            </a:pPr>
            <a:endParaRPr sz="1020"/>
          </a:p>
          <a:p>
            <a:pPr marL="0" lvl="0" indent="0" algn="l" rtl="0">
              <a:lnSpc>
                <a:spcPct val="80000"/>
              </a:lnSpc>
              <a:spcBef>
                <a:spcPts val="0"/>
              </a:spcBef>
              <a:spcAft>
                <a:spcPts val="0"/>
              </a:spcAft>
              <a:buNone/>
            </a:pPr>
            <a:r>
              <a:rPr lang="en-US" sz="1020"/>
              <a:t>During the Internet boom Metcalfe's law was frequently used to offer a quantitative valuation for internet companies, supporting a "build it and they will come " mentality\cite{Briscoe_Spectrum-IEEE_2006}. It implied that the value of a service is proportional to the square of the number of its consumers or users, while costs would grow only linearly. Hence if the service attracts sufficient number of users, it will inevitably become profitable, as $N^2$ will surely surpass $N$ at some sufficiently large $N$ value.  Hence Metcalf's Law offered credibility to  growth, while neglecting profitability, fueling the Internet bubble of 2001.</a:t>
            </a:r>
            <a:endParaRPr/>
          </a:p>
          <a:p>
            <a:pPr marL="0" lvl="0" indent="0" algn="l" rtl="0">
              <a:lnSpc>
                <a:spcPct val="80000"/>
              </a:lnSpc>
              <a:spcBef>
                <a:spcPts val="0"/>
              </a:spcBef>
              <a:spcAft>
                <a:spcPts val="0"/>
              </a:spcAft>
              <a:buNone/>
            </a:pPr>
            <a:endParaRPr sz="1020"/>
          </a:p>
          <a:p>
            <a:pPr marL="0" lvl="0" indent="0" algn="l" rtl="0">
              <a:lnSpc>
                <a:spcPct val="80000"/>
              </a:lnSpc>
              <a:spcBef>
                <a:spcPts val="0"/>
              </a:spcBef>
              <a:spcAft>
                <a:spcPts val="0"/>
              </a:spcAft>
              <a:buNone/>
            </a:pPr>
            <a:r>
              <a:rPr lang="en-US" sz="1020"/>
              <a:t>Metcalfe's law imagines that networks are complete graphs. It is based on Eq. (\ref{EQ-L-Max}), indicating that if all links of communication network with $N$ nodes are equally valuable, the total value of the network is proportional to $N(N-1)/2$, that is, roughly, $N^2$. </a:t>
            </a:r>
            <a:endParaRPr/>
          </a:p>
          <a:p>
            <a:pPr marL="0" lvl="0" indent="0" algn="l" rtl="0">
              <a:lnSpc>
                <a:spcPct val="80000"/>
              </a:lnSpc>
              <a:spcBef>
                <a:spcPts val="0"/>
              </a:spcBef>
              <a:spcAft>
                <a:spcPts val="0"/>
              </a:spcAft>
              <a:buNone/>
            </a:pPr>
            <a:r>
              <a:rPr lang="en-US" sz="1020"/>
              <a:t> </a:t>
            </a:r>
            <a:endParaRPr/>
          </a:p>
          <a:p>
            <a:pPr marL="0" lvl="0" indent="0" algn="l" rtl="0">
              <a:lnSpc>
                <a:spcPct val="80000"/>
              </a:lnSpc>
              <a:spcBef>
                <a:spcPts val="0"/>
              </a:spcBef>
              <a:spcAft>
                <a:spcPts val="0"/>
              </a:spcAft>
              <a:buNone/>
            </a:pPr>
            <a:r>
              <a:rPr lang="en-US" sz="1020"/>
              <a:t>There are two fundamental problems with Metcalfe's law: </a:t>
            </a:r>
            <a:endParaRPr/>
          </a:p>
          <a:p>
            <a:pPr marL="0" lvl="0" indent="0" algn="l" rtl="0">
              <a:lnSpc>
                <a:spcPct val="80000"/>
              </a:lnSpc>
              <a:spcBef>
                <a:spcPts val="0"/>
              </a:spcBef>
              <a:spcAft>
                <a:spcPts val="0"/>
              </a:spcAft>
              <a:buNone/>
            </a:pPr>
            <a:r>
              <a:rPr lang="en-US" sz="1020"/>
              <a:t> 	While all links are possible, in real networks not all links are present. Indeed, most real networks are sparse, which means that only a very small fraction of the links are present. If we assign a value to each link, then the total value of the network will grow slower than $N^2$, as we will see in the coming chapters. </a:t>
            </a:r>
            <a:endParaRPr/>
          </a:p>
          <a:p>
            <a:pPr marL="0" lvl="0" indent="0" algn="l" rtl="0">
              <a:lnSpc>
                <a:spcPct val="80000"/>
              </a:lnSpc>
              <a:spcBef>
                <a:spcPts val="0"/>
              </a:spcBef>
              <a:spcAft>
                <a:spcPts val="0"/>
              </a:spcAft>
              <a:buNone/>
            </a:pPr>
            <a:r>
              <a:rPr lang="en-US" sz="1020"/>
              <a:t>	Not all links are of equal value. Some links are used heavily while the vast majority of links are 'weak', i.e. they are rarely utilized.</a:t>
            </a:r>
            <a:endParaRPr/>
          </a:p>
          <a:p>
            <a:pPr marL="0" lvl="0" indent="0" algn="l" rtl="0">
              <a:lnSpc>
                <a:spcPct val="80000"/>
              </a:lnSpc>
              <a:spcBef>
                <a:spcPts val="0"/>
              </a:spcBef>
              <a:spcAft>
                <a:spcPts val="0"/>
              </a:spcAft>
              <a:buNone/>
            </a:pPr>
            <a:endParaRPr sz="1020"/>
          </a:p>
          <a:p>
            <a:pPr marL="0" lvl="0" indent="0" algn="l" rtl="0">
              <a:lnSpc>
                <a:spcPct val="80000"/>
              </a:lnSpc>
              <a:spcBef>
                <a:spcPts val="0"/>
              </a:spcBef>
              <a:spcAft>
                <a:spcPts val="0"/>
              </a:spcAft>
              <a:buNone/>
            </a:pPr>
            <a:endParaRPr sz="1020"/>
          </a:p>
        </p:txBody>
      </p:sp>
      <p:sp>
        <p:nvSpPr>
          <p:cNvPr id="607" name="Google Shape;607;p3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extLst>
      <p:ext uri="{BB962C8B-B14F-4D97-AF65-F5344CB8AC3E}">
        <p14:creationId xmlns:p14="http://schemas.microsoft.com/office/powerpoint/2010/main" val="28443073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7" name="Google Shape;617;p3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88890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4" name="Google Shape;624;p3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86424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p3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0" name="Google Shape;630;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None/>
            </a:pPr>
            <a:r>
              <a:rPr lang="en-US" sz="1020"/>
              <a:t>Metcalfe's law, frequently quoted during the internet boom of 2000, states that the value of a network is proportional to the square of the number of its nodes, i.e. $N^2$. Formulated around 1980 in terms of communication devices by Robert M. Metcalfe, the inventor of Ethernet\cite{Gilder_Forbes-ASAP_1993}, the idea behind Metcalfe's law is that the more individuals use a network, the more valuable it becomes. Indeed, a fax machine is useless to you if there is no one to send a fax to. The more of your acquaintances have a fax machine, the more valuable it is to you as well. The $N^2$ dependence encodes the fact that if a network has $N=10$ members, there are $L_{max}=45$ different possible connections that these members can make to each other. If the network doubles in size to $N=20$, the number of connections doesn't merely double but roughly quadruples to 190, an effect often called "network effect" or "network externality" in economics. </a:t>
            </a:r>
            <a:endParaRPr/>
          </a:p>
          <a:p>
            <a:pPr marL="0" lvl="0" indent="0" algn="l" rtl="0">
              <a:lnSpc>
                <a:spcPct val="80000"/>
              </a:lnSpc>
              <a:spcBef>
                <a:spcPts val="0"/>
              </a:spcBef>
              <a:spcAft>
                <a:spcPts val="0"/>
              </a:spcAft>
              <a:buNone/>
            </a:pPr>
            <a:endParaRPr sz="1020"/>
          </a:p>
          <a:p>
            <a:pPr marL="0" lvl="0" indent="0" algn="l" rtl="0">
              <a:lnSpc>
                <a:spcPct val="80000"/>
              </a:lnSpc>
              <a:spcBef>
                <a:spcPts val="0"/>
              </a:spcBef>
              <a:spcAft>
                <a:spcPts val="0"/>
              </a:spcAft>
              <a:buNone/>
            </a:pPr>
            <a:r>
              <a:rPr lang="en-US" sz="1020"/>
              <a:t>During the Internet boom Metcalfe's law was frequently used to offer a quantitative valuation for internet companies, supporting a "build it and they will come " mentality\cite{Briscoe_Spectrum-IEEE_2006}. It implied that the value of a service is proportional to the square of the number of its consumers or users, while costs would grow only linearly. Hence if the service attracts sufficient number of users, it will inevitably become profitable, as $N^2$ will surely surpass $N$ at some sufficiently large $N$ value.  Hence Metcalf's Law offered credibility to  growth, while neglecting profitability, fueling the Internet bubble of 2001.</a:t>
            </a:r>
            <a:endParaRPr/>
          </a:p>
          <a:p>
            <a:pPr marL="0" lvl="0" indent="0" algn="l" rtl="0">
              <a:lnSpc>
                <a:spcPct val="80000"/>
              </a:lnSpc>
              <a:spcBef>
                <a:spcPts val="0"/>
              </a:spcBef>
              <a:spcAft>
                <a:spcPts val="0"/>
              </a:spcAft>
              <a:buNone/>
            </a:pPr>
            <a:endParaRPr sz="1020"/>
          </a:p>
          <a:p>
            <a:pPr marL="0" lvl="0" indent="0" algn="l" rtl="0">
              <a:lnSpc>
                <a:spcPct val="80000"/>
              </a:lnSpc>
              <a:spcBef>
                <a:spcPts val="0"/>
              </a:spcBef>
              <a:spcAft>
                <a:spcPts val="0"/>
              </a:spcAft>
              <a:buNone/>
            </a:pPr>
            <a:r>
              <a:rPr lang="en-US" sz="1020"/>
              <a:t>Metcalfe's law imagines that networks are complete graphs. It is based on Eq. (\ref{EQ-L-Max}), indicating that if all links of communication network with $N$ nodes are equally valuable, the total value of the network is proportional to $N(N-1)/2$, that is, roughly, $N^2$. </a:t>
            </a:r>
            <a:endParaRPr/>
          </a:p>
          <a:p>
            <a:pPr marL="0" lvl="0" indent="0" algn="l" rtl="0">
              <a:lnSpc>
                <a:spcPct val="80000"/>
              </a:lnSpc>
              <a:spcBef>
                <a:spcPts val="0"/>
              </a:spcBef>
              <a:spcAft>
                <a:spcPts val="0"/>
              </a:spcAft>
              <a:buNone/>
            </a:pPr>
            <a:r>
              <a:rPr lang="en-US" sz="1020"/>
              <a:t> </a:t>
            </a:r>
            <a:endParaRPr/>
          </a:p>
          <a:p>
            <a:pPr marL="0" lvl="0" indent="0" algn="l" rtl="0">
              <a:lnSpc>
                <a:spcPct val="80000"/>
              </a:lnSpc>
              <a:spcBef>
                <a:spcPts val="0"/>
              </a:spcBef>
              <a:spcAft>
                <a:spcPts val="0"/>
              </a:spcAft>
              <a:buNone/>
            </a:pPr>
            <a:r>
              <a:rPr lang="en-US" sz="1020"/>
              <a:t>There are two fundamental problems with Metcalfe's law: </a:t>
            </a:r>
            <a:endParaRPr/>
          </a:p>
          <a:p>
            <a:pPr marL="0" lvl="0" indent="0" algn="l" rtl="0">
              <a:lnSpc>
                <a:spcPct val="80000"/>
              </a:lnSpc>
              <a:spcBef>
                <a:spcPts val="0"/>
              </a:spcBef>
              <a:spcAft>
                <a:spcPts val="0"/>
              </a:spcAft>
              <a:buNone/>
            </a:pPr>
            <a:r>
              <a:rPr lang="en-US" sz="1020"/>
              <a:t> 	While all links are possible, in real networks not all links are present. Indeed, most real networks are sparse, which means that only a very small fraction of the links are present. If we assign a value to each link, then the total value of the network will grow slower than $N^2$, as we will see in the coming chapters. </a:t>
            </a:r>
            <a:endParaRPr/>
          </a:p>
          <a:p>
            <a:pPr marL="0" lvl="0" indent="0" algn="l" rtl="0">
              <a:lnSpc>
                <a:spcPct val="80000"/>
              </a:lnSpc>
              <a:spcBef>
                <a:spcPts val="0"/>
              </a:spcBef>
              <a:spcAft>
                <a:spcPts val="0"/>
              </a:spcAft>
              <a:buNone/>
            </a:pPr>
            <a:r>
              <a:rPr lang="en-US" sz="1020"/>
              <a:t>	Not all links are of equal value. Some links are used heavily while the vast majority of links are 'weak', i.e. they are rarely utilized.</a:t>
            </a:r>
            <a:endParaRPr/>
          </a:p>
          <a:p>
            <a:pPr marL="0" lvl="0" indent="0" algn="l" rtl="0">
              <a:lnSpc>
                <a:spcPct val="80000"/>
              </a:lnSpc>
              <a:spcBef>
                <a:spcPts val="0"/>
              </a:spcBef>
              <a:spcAft>
                <a:spcPts val="0"/>
              </a:spcAft>
              <a:buNone/>
            </a:pPr>
            <a:endParaRPr sz="1020"/>
          </a:p>
          <a:p>
            <a:pPr marL="0" lvl="0" indent="0" algn="l" rtl="0">
              <a:lnSpc>
                <a:spcPct val="80000"/>
              </a:lnSpc>
              <a:spcBef>
                <a:spcPts val="0"/>
              </a:spcBef>
              <a:spcAft>
                <a:spcPts val="0"/>
              </a:spcAft>
              <a:buNone/>
            </a:pPr>
            <a:endParaRPr sz="1020"/>
          </a:p>
        </p:txBody>
      </p:sp>
      <p:sp>
        <p:nvSpPr>
          <p:cNvPr id="631" name="Google Shape;631;p3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extLst>
      <p:ext uri="{BB962C8B-B14F-4D97-AF65-F5344CB8AC3E}">
        <p14:creationId xmlns:p14="http://schemas.microsoft.com/office/powerpoint/2010/main" val="12877036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1" name="Google Shape;641;p3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43987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8" name="Google Shape;648;p3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31544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5" name="Google Shape;655;p3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65168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4" name="Google Shape;664;p3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6513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96646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p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3" name="Google Shape;683;p4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2635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p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3" name="Google Shape;693;p4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13713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p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1" name="Google Shape;701;p4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59940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6" name="Google Shape;706;p4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09045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p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3" name="Google Shape;713;p4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79306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p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0" name="Google Shape;720;p4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96859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p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2" name="Google Shape;732;p4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87802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p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6" name="Google Shape;766;p4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50494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p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8" name="Google Shape;778;p4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64525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6" name="Google Shape;876;p4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5943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23027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1" name="Google Shape;971;p5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4782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p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8" name="Google Shape;1088;p5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64503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p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1" name="Google Shape;1171;p5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63455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p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0" name="Google Shape;1180;p5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74688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p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8" name="Google Shape;1208;p5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00563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p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6" name="Google Shape;1246;p5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03224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p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2" name="Google Shape;1282;p5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90846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p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0" name="Google Shape;1320;p5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75154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p5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7" name="Google Shape;1327;p5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phone is useless as a communication device if con not call any user with a valid number. Similarly, the Internet is useless as a communication system if you cannot send a message to any other user that has access to it. From a network perspective this means that that the technology behind the phone must be able to establish a path between your device and the device you are calling and that there needs to exist a path on the internet between any two computers with Internet access. </a:t>
            </a:r>
            <a:endParaRPr/>
          </a:p>
          <a:p>
            <a:pPr marL="0" lvl="0" indent="0" algn="l" rtl="0">
              <a:spcBef>
                <a:spcPts val="0"/>
              </a:spcBef>
              <a:spcAft>
                <a:spcPts val="0"/>
              </a:spcAft>
              <a:buNone/>
            </a:pPr>
            <a:r>
              <a:rPr lang="en-US"/>
              <a:t>This is infact the key utility of most networks: they connect the system's components. This does not require a direct link between any two nodes, but only the existence of a path between them. These paths play an essential role in most network effects and the essence of a network is to guarantee connectedness. In this section we discuss the graph theoretic formulation of the connectedness problem.</a:t>
            </a:r>
            <a:endParaRPr/>
          </a:p>
          <a:p>
            <a:pPr marL="0" lvl="0" indent="0" algn="l" rtl="0">
              <a:spcBef>
                <a:spcPts val="0"/>
              </a:spcBef>
              <a:spcAft>
                <a:spcPts val="0"/>
              </a:spcAft>
              <a:buNone/>
            </a:pPr>
            <a:endParaRPr/>
          </a:p>
        </p:txBody>
      </p:sp>
      <p:sp>
        <p:nvSpPr>
          <p:cNvPr id="1328" name="Google Shape;1328;p5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a:p>
        </p:txBody>
      </p:sp>
    </p:spTree>
    <p:extLst>
      <p:ext uri="{BB962C8B-B14F-4D97-AF65-F5344CB8AC3E}">
        <p14:creationId xmlns:p14="http://schemas.microsoft.com/office/powerpoint/2010/main" val="16096425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3" name="Google Shape;1383;p5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5180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p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72643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0"/>
        <p:cNvGrpSpPr/>
        <p:nvPr/>
      </p:nvGrpSpPr>
      <p:grpSpPr>
        <a:xfrm>
          <a:off x="0" y="0"/>
          <a:ext cx="0" cy="0"/>
          <a:chOff x="0" y="0"/>
          <a:chExt cx="0" cy="0"/>
        </a:xfrm>
      </p:grpSpPr>
      <p:sp>
        <p:nvSpPr>
          <p:cNvPr id="1391" name="Google Shape;1391;p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2" name="Google Shape;1392;p6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22340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p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4" name="Google Shape;1444;p6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97094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p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1" name="Google Shape;1451;p6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86894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p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8" name="Google Shape;1458;p6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48329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p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0" name="Google Shape;1470;p6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39180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p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2" name="Google Shape;1482;p6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0175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7"/>
        <p:cNvGrpSpPr/>
        <p:nvPr/>
      </p:nvGrpSpPr>
      <p:grpSpPr>
        <a:xfrm>
          <a:off x="0" y="0"/>
          <a:ext cx="0" cy="0"/>
          <a:chOff x="0" y="0"/>
          <a:chExt cx="0" cy="0"/>
        </a:xfrm>
      </p:grpSpPr>
      <p:sp>
        <p:nvSpPr>
          <p:cNvPr id="1488" name="Google Shape;1488;p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9" name="Google Shape;1489;p6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184515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p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7" name="Google Shape;1497;p6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868323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5"/>
        <p:cNvGrpSpPr/>
        <p:nvPr/>
      </p:nvGrpSpPr>
      <p:grpSpPr>
        <a:xfrm>
          <a:off x="0" y="0"/>
          <a:ext cx="0" cy="0"/>
          <a:chOff x="0" y="0"/>
          <a:chExt cx="0" cy="0"/>
        </a:xfrm>
      </p:grpSpPr>
      <p:sp>
        <p:nvSpPr>
          <p:cNvPr id="1536" name="Google Shape;1536;p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7" name="Google Shape;1537;p6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39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5"/>
        <p:cNvGrpSpPr/>
        <p:nvPr/>
      </p:nvGrpSpPr>
      <p:grpSpPr>
        <a:xfrm>
          <a:off x="0" y="0"/>
          <a:ext cx="0" cy="0"/>
          <a:chOff x="0" y="0"/>
          <a:chExt cx="0" cy="0"/>
        </a:xfrm>
      </p:grpSpPr>
      <p:sp>
        <p:nvSpPr>
          <p:cNvPr id="1576" name="Google Shape;1576;p6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7" name="Google Shape;1577;p6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8" name="Google Shape;1578;p6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69</a:t>
            </a:fld>
            <a:endParaRPr/>
          </a:p>
        </p:txBody>
      </p:sp>
    </p:spTree>
    <p:extLst>
      <p:ext uri="{BB962C8B-B14F-4D97-AF65-F5344CB8AC3E}">
        <p14:creationId xmlns:p14="http://schemas.microsoft.com/office/powerpoint/2010/main" val="1568211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8614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7"/>
        <p:cNvGrpSpPr/>
        <p:nvPr/>
      </p:nvGrpSpPr>
      <p:grpSpPr>
        <a:xfrm>
          <a:off x="0" y="0"/>
          <a:ext cx="0" cy="0"/>
          <a:chOff x="0" y="0"/>
          <a:chExt cx="0" cy="0"/>
        </a:xfrm>
      </p:grpSpPr>
      <p:sp>
        <p:nvSpPr>
          <p:cNvPr id="1628" name="Google Shape;1628;p7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9" name="Google Shape;1629;p7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0" name="Google Shape;1630;p7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70</a:t>
            </a:fld>
            <a:endParaRPr/>
          </a:p>
        </p:txBody>
      </p:sp>
    </p:spTree>
    <p:extLst>
      <p:ext uri="{BB962C8B-B14F-4D97-AF65-F5344CB8AC3E}">
        <p14:creationId xmlns:p14="http://schemas.microsoft.com/office/powerpoint/2010/main" val="428158858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4"/>
        <p:cNvGrpSpPr/>
        <p:nvPr/>
      </p:nvGrpSpPr>
      <p:grpSpPr>
        <a:xfrm>
          <a:off x="0" y="0"/>
          <a:ext cx="0" cy="0"/>
          <a:chOff x="0" y="0"/>
          <a:chExt cx="0" cy="0"/>
        </a:xfrm>
      </p:grpSpPr>
      <p:sp>
        <p:nvSpPr>
          <p:cNvPr id="1655" name="Google Shape;1655;p7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6" name="Google Shape;1656;p7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3434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1"/>
        <p:cNvGrpSpPr/>
        <p:nvPr/>
      </p:nvGrpSpPr>
      <p:grpSpPr>
        <a:xfrm>
          <a:off x="0" y="0"/>
          <a:ext cx="0" cy="0"/>
          <a:chOff x="0" y="0"/>
          <a:chExt cx="0" cy="0"/>
        </a:xfrm>
      </p:grpSpPr>
      <p:sp>
        <p:nvSpPr>
          <p:cNvPr id="1662" name="Google Shape;1662;p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3" name="Google Shape;1663;p7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848535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0"/>
        <p:cNvGrpSpPr/>
        <p:nvPr/>
      </p:nvGrpSpPr>
      <p:grpSpPr>
        <a:xfrm>
          <a:off x="0" y="0"/>
          <a:ext cx="0" cy="0"/>
          <a:chOff x="0" y="0"/>
          <a:chExt cx="0" cy="0"/>
        </a:xfrm>
      </p:grpSpPr>
      <p:sp>
        <p:nvSpPr>
          <p:cNvPr id="1671" name="Google Shape;1671;p7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72" name="Google Shape;1672;p7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1673" name="Google Shape;1673;p7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Times New Roman"/>
                <a:ea typeface="Times New Roman"/>
                <a:cs typeface="Times New Roman"/>
                <a:sym typeface="Times New Roman"/>
              </a:rPr>
              <a:t>73</a:t>
            </a:fld>
            <a:endParaRPr>
              <a:latin typeface="Times New Roman"/>
              <a:ea typeface="Times New Roman"/>
              <a:cs typeface="Times New Roman"/>
              <a:sym typeface="Times New Roman"/>
            </a:endParaRPr>
          </a:p>
        </p:txBody>
      </p:sp>
    </p:spTree>
    <p:extLst>
      <p:ext uri="{BB962C8B-B14F-4D97-AF65-F5344CB8AC3E}">
        <p14:creationId xmlns:p14="http://schemas.microsoft.com/office/powerpoint/2010/main" val="407345306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6"/>
        <p:cNvGrpSpPr/>
        <p:nvPr/>
      </p:nvGrpSpPr>
      <p:grpSpPr>
        <a:xfrm>
          <a:off x="0" y="0"/>
          <a:ext cx="0" cy="0"/>
          <a:chOff x="0" y="0"/>
          <a:chExt cx="0" cy="0"/>
        </a:xfrm>
      </p:grpSpPr>
      <p:sp>
        <p:nvSpPr>
          <p:cNvPr id="1747" name="Google Shape;1747;p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8" name="Google Shape;1748;p7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266474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7"/>
        <p:cNvGrpSpPr/>
        <p:nvPr/>
      </p:nvGrpSpPr>
      <p:grpSpPr>
        <a:xfrm>
          <a:off x="0" y="0"/>
          <a:ext cx="0" cy="0"/>
          <a:chOff x="0" y="0"/>
          <a:chExt cx="0" cy="0"/>
        </a:xfrm>
      </p:grpSpPr>
      <p:sp>
        <p:nvSpPr>
          <p:cNvPr id="1758" name="Google Shape;1758;p7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9" name="Google Shape;1759;p7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Let us discuss some of characteristics of this network, relying on the quantities we introduced so far. The undirected network has $N=2,018$ proteins as nodes  and $L=2,930$ binding interactions as links. </a:t>
            </a:r>
            <a:endParaRPr/>
          </a:p>
          <a:p>
            <a:pPr marL="0" lvl="0" indent="0" algn="l" rtl="0">
              <a:spcBef>
                <a:spcPts val="0"/>
              </a:spcBef>
              <a:spcAft>
                <a:spcPts val="0"/>
              </a:spcAft>
              <a:buNone/>
            </a:pPr>
            <a:r>
              <a:rPr lang="en-US"/>
              <a:t>Hence the average degree is $2.90$, suggesting that a typical protein interacts with approximately three other proteins. Yet, this number is somewhat misleading.</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The breath first search algorithm will also convince us that the protein interaction network is not connected,  but consists of 185 components, shown as isolated clusters in Fig. \ref{F-G-PPI-Overall}a. The largest, called the giant component, contains 1,647 of the 2,018 nodes; all other components are tiny compared to it. As we will see in the coming chapters, such fragmentation is common in model networks.</a:t>
            </a:r>
            <a:endParaRPr/>
          </a:p>
          <a:p>
            <a:pPr marL="0" lvl="0" indent="0" algn="l" rtl="0">
              <a:spcBef>
                <a:spcPts val="0"/>
              </a:spcBef>
              <a:spcAft>
                <a:spcPts val="0"/>
              </a:spcAft>
              <a:buNone/>
            </a:pPr>
            <a:endParaRPr/>
          </a:p>
          <a:p>
            <a:pPr marL="0" lvl="0" indent="0" algn="l" rtl="0">
              <a:spcBef>
                <a:spcPts val="0"/>
              </a:spcBef>
              <a:spcAft>
                <a:spcPts val="0"/>
              </a:spcAft>
              <a:buNone/>
            </a:pPr>
            <a:r>
              <a:rPr lang="en-US"/>
              <a:t>Finally, a visual inspection reveals an interesting pattern: hubs have a tendency to connect to small nodes, giving the network a hub and spoke character. This is a consequence of \textit{degree correlations}, reflecting the {\it dissasortative } nature of the protein interaction network. Degree correlations influence a number of network characteristics, from the spread of ideas and viruses in social networks to the number of driver nodes needed to control a network.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760" name="Google Shape;1760;p7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75</a:t>
            </a:fld>
            <a:endParaRPr/>
          </a:p>
        </p:txBody>
      </p:sp>
    </p:spTree>
    <p:extLst>
      <p:ext uri="{BB962C8B-B14F-4D97-AF65-F5344CB8AC3E}">
        <p14:creationId xmlns:p14="http://schemas.microsoft.com/office/powerpoint/2010/main" val="12492682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p7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0" name="Google Shape;1770;p7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Let us discuss some of characteristics of this network, relying on the quantities we introduced so far. The undirected network has $N=2,018$ proteins as nodes  and $L=2,930$ binding interactions as links. </a:t>
            </a:r>
            <a:endParaRPr/>
          </a:p>
          <a:p>
            <a:pPr marL="0" lvl="0" indent="0" algn="l" rtl="0">
              <a:spcBef>
                <a:spcPts val="0"/>
              </a:spcBef>
              <a:spcAft>
                <a:spcPts val="0"/>
              </a:spcAft>
              <a:buNone/>
            </a:pPr>
            <a:r>
              <a:rPr lang="en-US"/>
              <a:t>Hence the average degree is $2.90$, suggesting that a typical protein interacts with approximately three other proteins. Yet, this number is somewhat misleading.</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The breath first search algorithm will also convince us that the protein interaction network is not connected,  but consists of 185 components, shown as isolated clusters in Fig. \ref{F-G-PPI-Overall}a. The largest, called the giant component, contains 1,647 of the 2,018 nodes; all other components are tiny compared to it. As we will see in the coming chapters, such fragmentation is common in model networks.</a:t>
            </a:r>
            <a:endParaRPr/>
          </a:p>
          <a:p>
            <a:pPr marL="0" lvl="0" indent="0" algn="l" rtl="0">
              <a:spcBef>
                <a:spcPts val="0"/>
              </a:spcBef>
              <a:spcAft>
                <a:spcPts val="0"/>
              </a:spcAft>
              <a:buNone/>
            </a:pPr>
            <a:endParaRPr/>
          </a:p>
          <a:p>
            <a:pPr marL="0" lvl="0" indent="0" algn="l" rtl="0">
              <a:spcBef>
                <a:spcPts val="0"/>
              </a:spcBef>
              <a:spcAft>
                <a:spcPts val="0"/>
              </a:spcAft>
              <a:buNone/>
            </a:pPr>
            <a:r>
              <a:rPr lang="en-US"/>
              <a:t>Finally, a visual inspection reveals an interesting pattern: hubs have a tendency to connect to small nodes, giving the network a hub and spoke character. This is a consequence of \textit{degree correlations}, reflecting the {\it dissasortative } nature of the protein interaction network. Degree correlations influence a number of network characteristics, from the spread of ideas and viruses in social networks to the number of driver nodes needed to control a network.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771" name="Google Shape;1771;p7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76</a:t>
            </a:fld>
            <a:endParaRPr/>
          </a:p>
        </p:txBody>
      </p:sp>
    </p:spTree>
    <p:extLst>
      <p:ext uri="{BB962C8B-B14F-4D97-AF65-F5344CB8AC3E}">
        <p14:creationId xmlns:p14="http://schemas.microsoft.com/office/powerpoint/2010/main" val="68552990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8"/>
        <p:cNvGrpSpPr/>
        <p:nvPr/>
      </p:nvGrpSpPr>
      <p:grpSpPr>
        <a:xfrm>
          <a:off x="0" y="0"/>
          <a:ext cx="0" cy="0"/>
          <a:chOff x="0" y="0"/>
          <a:chExt cx="0" cy="0"/>
        </a:xfrm>
      </p:grpSpPr>
      <p:sp>
        <p:nvSpPr>
          <p:cNvPr id="1779" name="Google Shape;1779;p7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0" name="Google Shape;1780;p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None/>
            </a:pPr>
            <a:endParaRPr sz="839"/>
          </a:p>
          <a:p>
            <a:pPr marL="0" lvl="0" indent="0" algn="l" rtl="0">
              <a:lnSpc>
                <a:spcPct val="80000"/>
              </a:lnSpc>
              <a:spcBef>
                <a:spcPts val="0"/>
              </a:spcBef>
              <a:spcAft>
                <a:spcPts val="0"/>
              </a:spcAft>
              <a:buNone/>
            </a:pPr>
            <a:r>
              <a:rPr lang="en-US" sz="839"/>
              <a:t> Indeed, the degree distribution $p_k$ shown in Fig. \ref{F-G-PPI-Overall}b indicates that the vast majority of nodes have only a few links. To be precise, in this network 69% of nodes have fewer than three links, i.e. for these $k &lt; \langle k \rangle$. They coexist with a few highly connected nodes, or hubs, the largest having as many as 91 links. Such wide differences in node degrees is a consequence of the network's {\it scale-free property}, a property encountered in many real networks. We will see that the shape of the degree distribution determines a wide range of network properties, from a network's robustness to node failures to the spread of viruses. </a:t>
            </a:r>
            <a:endParaRPr/>
          </a:p>
          <a:p>
            <a:pPr marL="0" lvl="0" indent="0" algn="l" rtl="0">
              <a:lnSpc>
                <a:spcPct val="80000"/>
              </a:lnSpc>
              <a:spcBef>
                <a:spcPts val="0"/>
              </a:spcBef>
              <a:spcAft>
                <a:spcPts val="0"/>
              </a:spcAft>
              <a:buNone/>
            </a:pPr>
            <a:endParaRPr sz="839"/>
          </a:p>
          <a:p>
            <a:pPr marL="0" lvl="0" indent="0" algn="l" rtl="0">
              <a:lnSpc>
                <a:spcPct val="80000"/>
              </a:lnSpc>
              <a:spcBef>
                <a:spcPts val="0"/>
              </a:spcBef>
              <a:spcAft>
                <a:spcPts val="0"/>
              </a:spcAft>
              <a:buNone/>
            </a:pPr>
            <a:r>
              <a:rPr lang="en-US" sz="839"/>
              <a:t>If we use the  breath-first-search algorithm, we can determine the network's diameter, finding  $d_{max}=14$. We might be tempted to expect wide variations in $d$, as some nodes are close to each other, others, however, maybe quite far. The distance distribution (Fig. \ref{F-G-PPI-Overall}c), indicates otherwise: $p_d$ has a prominent peak around $\langle d \rangle=5.61$, indicating that most distances are rather short, being in the vicinity of $\langle d \rangle$. Also, $p_d$ decays fast for large $\langle d \rangle$, suggesting that large distances are essentially absent. These are manifestations of the {\it small world property}, another common feature of real networks, indicating that most nodes are close to each other.  </a:t>
            </a:r>
            <a:endParaRPr/>
          </a:p>
          <a:p>
            <a:pPr marL="0" lvl="0" indent="0" algn="l" rtl="0">
              <a:lnSpc>
                <a:spcPct val="80000"/>
              </a:lnSpc>
              <a:spcBef>
                <a:spcPts val="0"/>
              </a:spcBef>
              <a:spcAft>
                <a:spcPts val="0"/>
              </a:spcAft>
              <a:buNone/>
            </a:pPr>
            <a:endParaRPr sz="839"/>
          </a:p>
          <a:p>
            <a:pPr marL="0" lvl="0" indent="0" algn="l" rtl="0">
              <a:lnSpc>
                <a:spcPct val="80000"/>
              </a:lnSpc>
              <a:spcBef>
                <a:spcPts val="0"/>
              </a:spcBef>
              <a:spcAft>
                <a:spcPts val="0"/>
              </a:spcAft>
              <a:buNone/>
            </a:pPr>
            <a:r>
              <a:rPr lang="en-US" sz="839"/>
              <a:t>The breath first search algorithm will also convince us that the protein interaction network is not connected,  but consists of 185 components, shown as isolated clusters in Fig. \ref{F-G-PPI-Overall}a. The largest, called the giant component, contains 1,647 of the 2,018 nodes; all other components are tiny compared to it. As we will see in the coming chapters, such fragmentation is common in model networks.</a:t>
            </a:r>
            <a:endParaRPr/>
          </a:p>
          <a:p>
            <a:pPr marL="0" lvl="0" indent="0" algn="l" rtl="0">
              <a:lnSpc>
                <a:spcPct val="80000"/>
              </a:lnSpc>
              <a:spcBef>
                <a:spcPts val="0"/>
              </a:spcBef>
              <a:spcAft>
                <a:spcPts val="0"/>
              </a:spcAft>
              <a:buNone/>
            </a:pPr>
            <a:endParaRPr sz="839"/>
          </a:p>
          <a:p>
            <a:pPr marL="0" lvl="0" indent="0" algn="l" rtl="0">
              <a:lnSpc>
                <a:spcPct val="80000"/>
              </a:lnSpc>
              <a:spcBef>
                <a:spcPts val="0"/>
              </a:spcBef>
              <a:spcAft>
                <a:spcPts val="0"/>
              </a:spcAft>
              <a:buNone/>
            </a:pPr>
            <a:r>
              <a:rPr lang="en-US" sz="839"/>
              <a:t>The average clustering coefficient of the network is $\langle C \rangle=0.12$, which, as we will come to appreciate, is rather large, indicating a significant degree of local clustering in the network. A further caveat is provided by the dependence of the clustering coefficient on the node's degree, or the $C(k)$ function (Fig. \ref{F-G-PPI-Overall}d), which indicates that the clustering coefficient of the small nodes is significantly higher than the clustering coefficient of the hubs. This suggests that the small degree nodes tend to be part of dense local neighborhoods, while the neighborhood of the hubs is much more sparse. This is a consequence of {\it  network hierarchy}, another widely shared network property.</a:t>
            </a:r>
            <a:endParaRPr/>
          </a:p>
          <a:p>
            <a:pPr marL="0" lvl="0" indent="0" algn="l" rtl="0">
              <a:lnSpc>
                <a:spcPct val="80000"/>
              </a:lnSpc>
              <a:spcBef>
                <a:spcPts val="0"/>
              </a:spcBef>
              <a:spcAft>
                <a:spcPts val="0"/>
              </a:spcAft>
              <a:buNone/>
            </a:pPr>
            <a:endParaRPr sz="839"/>
          </a:p>
          <a:p>
            <a:pPr marL="0" lvl="0" indent="0" algn="l" rtl="0">
              <a:lnSpc>
                <a:spcPct val="80000"/>
              </a:lnSpc>
              <a:spcBef>
                <a:spcPts val="0"/>
              </a:spcBef>
              <a:spcAft>
                <a:spcPts val="0"/>
              </a:spcAft>
              <a:buNone/>
            </a:pPr>
            <a:r>
              <a:rPr lang="en-US" sz="839"/>
              <a:t>Finally, a visual inspection reveals an interesting pattern: hubs have a tendency to connect to small nodes, giving the network a hub and spoke character. This is a consequence of \textit{degree correlations}, reflecting the {\it dissasortative } nature of the protein interaction network. Degree correlations influence a number of network characteristics, from the spread of ideas and viruses in social networks to the number of driver nodes needed to control a network. </a:t>
            </a:r>
            <a:endParaRPr/>
          </a:p>
          <a:p>
            <a:pPr marL="0" lvl="0" indent="0" algn="l" rtl="0">
              <a:lnSpc>
                <a:spcPct val="80000"/>
              </a:lnSpc>
              <a:spcBef>
                <a:spcPts val="0"/>
              </a:spcBef>
              <a:spcAft>
                <a:spcPts val="0"/>
              </a:spcAft>
              <a:buNone/>
            </a:pPr>
            <a:endParaRPr sz="839"/>
          </a:p>
          <a:p>
            <a:pPr marL="0" lvl="0" indent="0" algn="l" rtl="0">
              <a:lnSpc>
                <a:spcPct val="80000"/>
              </a:lnSpc>
              <a:spcBef>
                <a:spcPts val="0"/>
              </a:spcBef>
              <a:spcAft>
                <a:spcPts val="0"/>
              </a:spcAft>
              <a:buNone/>
            </a:pPr>
            <a:r>
              <a:rPr lang="en-US" sz="839"/>
              <a:t>Taken together, Fig. \ref{F-G-PPI-Overall} illustrates that the quantities we introduced in this chapter can help us diagnose several key properties of real networks. The purpose of the coming chapters is to study systematically these network characteristics, understanding what they tell us about the behavior of complex systems.</a:t>
            </a:r>
            <a:endParaRPr/>
          </a:p>
          <a:p>
            <a:pPr marL="0" lvl="0" indent="0" algn="l" rtl="0">
              <a:lnSpc>
                <a:spcPct val="80000"/>
              </a:lnSpc>
              <a:spcBef>
                <a:spcPts val="0"/>
              </a:spcBef>
              <a:spcAft>
                <a:spcPts val="0"/>
              </a:spcAft>
              <a:buNone/>
            </a:pPr>
            <a:endParaRPr sz="839"/>
          </a:p>
          <a:p>
            <a:pPr marL="0" lvl="0" indent="0" algn="l" rtl="0">
              <a:lnSpc>
                <a:spcPct val="80000"/>
              </a:lnSpc>
              <a:spcBef>
                <a:spcPts val="0"/>
              </a:spcBef>
              <a:spcAft>
                <a:spcPts val="0"/>
              </a:spcAft>
              <a:buNone/>
            </a:pPr>
            <a:endParaRPr sz="839"/>
          </a:p>
        </p:txBody>
      </p:sp>
      <p:sp>
        <p:nvSpPr>
          <p:cNvPr id="1781" name="Google Shape;1781;p7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77</a:t>
            </a:fld>
            <a:endParaRPr/>
          </a:p>
        </p:txBody>
      </p:sp>
    </p:spTree>
    <p:extLst>
      <p:ext uri="{BB962C8B-B14F-4D97-AF65-F5344CB8AC3E}">
        <p14:creationId xmlns:p14="http://schemas.microsoft.com/office/powerpoint/2010/main" val="149065126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9"/>
        <p:cNvGrpSpPr/>
        <p:nvPr/>
      </p:nvGrpSpPr>
      <p:grpSpPr>
        <a:xfrm>
          <a:off x="0" y="0"/>
          <a:ext cx="0" cy="0"/>
          <a:chOff x="0" y="0"/>
          <a:chExt cx="0" cy="0"/>
        </a:xfrm>
      </p:grpSpPr>
      <p:sp>
        <p:nvSpPr>
          <p:cNvPr id="1790" name="Google Shape;1790;p7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1" name="Google Shape;1791;p7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None/>
            </a:pPr>
            <a:endParaRPr sz="930"/>
          </a:p>
          <a:p>
            <a:pPr marL="0" lvl="0" indent="0" algn="l" rtl="0">
              <a:lnSpc>
                <a:spcPct val="80000"/>
              </a:lnSpc>
              <a:spcBef>
                <a:spcPts val="0"/>
              </a:spcBef>
              <a:spcAft>
                <a:spcPts val="0"/>
              </a:spcAft>
              <a:buNone/>
            </a:pPr>
            <a:r>
              <a:rPr lang="en-US" sz="930"/>
              <a:t>If we use the  breath-first-search algorithm, we can determine the network's diameter, finding  $d_{max}=14$. We might be tempted to expect wide variations in $d$, as some nodes are close to each other, others, however, maybe quite far. The distance distribution (Fig. \ref{F-G-PPI-Overall}c), indicates otherwise: $p_d$ has a prominent peak around $\langle d \rangle=5.61$, indicating that most distances are rather short, being in the vicinity of $\langle d \rangle$. Also, $p_d$ decays fast for large $\langle d \rangle$, suggesting that large distances are essentially absent. These are manifestations of the {\it small world property}, another common feature of real networks, indicating that most nodes are close to each other.  </a:t>
            </a:r>
            <a:endParaRPr/>
          </a:p>
          <a:p>
            <a:pPr marL="0" lvl="0" indent="0" algn="l" rtl="0">
              <a:lnSpc>
                <a:spcPct val="80000"/>
              </a:lnSpc>
              <a:spcBef>
                <a:spcPts val="0"/>
              </a:spcBef>
              <a:spcAft>
                <a:spcPts val="0"/>
              </a:spcAft>
              <a:buNone/>
            </a:pPr>
            <a:endParaRPr sz="930"/>
          </a:p>
          <a:p>
            <a:pPr marL="0" lvl="0" indent="0" algn="l" rtl="0">
              <a:lnSpc>
                <a:spcPct val="80000"/>
              </a:lnSpc>
              <a:spcBef>
                <a:spcPts val="0"/>
              </a:spcBef>
              <a:spcAft>
                <a:spcPts val="0"/>
              </a:spcAft>
              <a:buNone/>
            </a:pPr>
            <a:r>
              <a:rPr lang="en-US" sz="930"/>
              <a:t>The breath first search algorithm will also convince us that the protein interaction network is not connected,  but consists of 185 components, shown as isolated clusters in Fig. \ref{F-G-PPI-Overall}a. The largest, called the giant component, contains 1,647 of the 2,018 nodes; all other components are tiny compared to it. As we will see in the coming chapters, such fragmentation is common in model networks.</a:t>
            </a:r>
            <a:endParaRPr/>
          </a:p>
          <a:p>
            <a:pPr marL="0" lvl="0" indent="0" algn="l" rtl="0">
              <a:lnSpc>
                <a:spcPct val="80000"/>
              </a:lnSpc>
              <a:spcBef>
                <a:spcPts val="0"/>
              </a:spcBef>
              <a:spcAft>
                <a:spcPts val="0"/>
              </a:spcAft>
              <a:buNone/>
            </a:pPr>
            <a:endParaRPr sz="930"/>
          </a:p>
          <a:p>
            <a:pPr marL="0" lvl="0" indent="0" algn="l" rtl="0">
              <a:lnSpc>
                <a:spcPct val="80000"/>
              </a:lnSpc>
              <a:spcBef>
                <a:spcPts val="0"/>
              </a:spcBef>
              <a:spcAft>
                <a:spcPts val="0"/>
              </a:spcAft>
              <a:buNone/>
            </a:pPr>
            <a:r>
              <a:rPr lang="en-US" sz="930"/>
              <a:t>The average clustering coefficient of the network is $\langle C \rangle=0.12$, which, as we will come to appreciate, is rather large, indicating a significant degree of local clustering in the network. A further caveat is provided by the dependence of the clustering coefficient on the node's degree, or the $C(k)$ function (Fig. \ref{F-G-PPI-Overall}d), which indicates that the clustering coefficient of the small nodes is significantly higher than the clustering coefficient of the hubs. This suggests that the small degree nodes tend to be part of dense local neighborhoods, while the neighborhood of the hubs is much more sparse. This is a consequence of {\it  network hierarchy}, another widely shared network property.</a:t>
            </a:r>
            <a:endParaRPr/>
          </a:p>
          <a:p>
            <a:pPr marL="0" lvl="0" indent="0" algn="l" rtl="0">
              <a:lnSpc>
                <a:spcPct val="80000"/>
              </a:lnSpc>
              <a:spcBef>
                <a:spcPts val="0"/>
              </a:spcBef>
              <a:spcAft>
                <a:spcPts val="0"/>
              </a:spcAft>
              <a:buNone/>
            </a:pPr>
            <a:endParaRPr sz="930"/>
          </a:p>
          <a:p>
            <a:pPr marL="0" lvl="0" indent="0" algn="l" rtl="0">
              <a:lnSpc>
                <a:spcPct val="80000"/>
              </a:lnSpc>
              <a:spcBef>
                <a:spcPts val="0"/>
              </a:spcBef>
              <a:spcAft>
                <a:spcPts val="0"/>
              </a:spcAft>
              <a:buNone/>
            </a:pPr>
            <a:r>
              <a:rPr lang="en-US" sz="930"/>
              <a:t>Finally, a visual inspection reveals an interesting pattern: hubs have a tendency to connect to small nodes, giving the network a hub and spoke character. This is a consequence of \textit{degree correlations}, reflecting the {\it dissasortative } nature of the protein interaction network. Degree correlations influence a number of network characteristics, from the spread of ideas and viruses in social networks to the number of driver nodes needed to control a network. </a:t>
            </a:r>
            <a:endParaRPr/>
          </a:p>
          <a:p>
            <a:pPr marL="0" lvl="0" indent="0" algn="l" rtl="0">
              <a:lnSpc>
                <a:spcPct val="80000"/>
              </a:lnSpc>
              <a:spcBef>
                <a:spcPts val="0"/>
              </a:spcBef>
              <a:spcAft>
                <a:spcPts val="0"/>
              </a:spcAft>
              <a:buNone/>
            </a:pPr>
            <a:endParaRPr sz="930"/>
          </a:p>
          <a:p>
            <a:pPr marL="0" lvl="0" indent="0" algn="l" rtl="0">
              <a:lnSpc>
                <a:spcPct val="80000"/>
              </a:lnSpc>
              <a:spcBef>
                <a:spcPts val="0"/>
              </a:spcBef>
              <a:spcAft>
                <a:spcPts val="0"/>
              </a:spcAft>
              <a:buNone/>
            </a:pPr>
            <a:r>
              <a:rPr lang="en-US" sz="930"/>
              <a:t>Taken together, Fig. \ref{F-G-PPI-Overall} illustrates that the quantities we introduced in this chapter can help us diagnose several key properties of real networks. The purpose of the coming chapters is to study systematically these network characteristics, understanding what they tell us about the behavior of complex systems.</a:t>
            </a:r>
            <a:endParaRPr/>
          </a:p>
          <a:p>
            <a:pPr marL="0" lvl="0" indent="0" algn="l" rtl="0">
              <a:lnSpc>
                <a:spcPct val="80000"/>
              </a:lnSpc>
              <a:spcBef>
                <a:spcPts val="0"/>
              </a:spcBef>
              <a:spcAft>
                <a:spcPts val="0"/>
              </a:spcAft>
              <a:buNone/>
            </a:pPr>
            <a:endParaRPr sz="930"/>
          </a:p>
          <a:p>
            <a:pPr marL="0" lvl="0" indent="0" algn="l" rtl="0">
              <a:lnSpc>
                <a:spcPct val="80000"/>
              </a:lnSpc>
              <a:spcBef>
                <a:spcPts val="0"/>
              </a:spcBef>
              <a:spcAft>
                <a:spcPts val="0"/>
              </a:spcAft>
              <a:buNone/>
            </a:pPr>
            <a:endParaRPr sz="930"/>
          </a:p>
        </p:txBody>
      </p:sp>
      <p:sp>
        <p:nvSpPr>
          <p:cNvPr id="1792" name="Google Shape;1792;p7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78</a:t>
            </a:fld>
            <a:endParaRPr/>
          </a:p>
        </p:txBody>
      </p:sp>
    </p:spTree>
    <p:extLst>
      <p:ext uri="{BB962C8B-B14F-4D97-AF65-F5344CB8AC3E}">
        <p14:creationId xmlns:p14="http://schemas.microsoft.com/office/powerpoint/2010/main" val="407908242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0"/>
        <p:cNvGrpSpPr/>
        <p:nvPr/>
      </p:nvGrpSpPr>
      <p:grpSpPr>
        <a:xfrm>
          <a:off x="0" y="0"/>
          <a:ext cx="0" cy="0"/>
          <a:chOff x="0" y="0"/>
          <a:chExt cx="0" cy="0"/>
        </a:xfrm>
      </p:grpSpPr>
      <p:sp>
        <p:nvSpPr>
          <p:cNvPr id="1801" name="Google Shape;1801;p7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2" name="Google Shape;1802;p7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average clustering coefficient of the network is $\langle C \rangle=0.12$, which, as we will come to appreciate, is rather large, indicating a significant degree of local clustering in the network. A further caveat is provided by the dependence of the clustering coefficient on the node's degree, or the $C(k)$ function (Fig. \ref{F-G-PPI-Overall}d), which indicates that the clustering coefficient of the small nodes is significantly higher than the clustering coefficient of the hubs. This suggests that the small degree nodes tend to be part of dense local neighborhoods, while the neighborhood of the hubs is much more sparse. This is a consequence of {\it  network hierarchy}, another widely shared network property.</a:t>
            </a:r>
            <a:endParaRPr/>
          </a:p>
          <a:p>
            <a:pPr marL="0" lvl="0" indent="0" algn="l" rtl="0">
              <a:spcBef>
                <a:spcPts val="0"/>
              </a:spcBef>
              <a:spcAft>
                <a:spcPts val="0"/>
              </a:spcAft>
              <a:buNone/>
            </a:pPr>
            <a:endParaRPr/>
          </a:p>
          <a:p>
            <a:pPr marL="0" lvl="0" indent="0" algn="l" rtl="0">
              <a:spcBef>
                <a:spcPts val="0"/>
              </a:spcBef>
              <a:spcAft>
                <a:spcPts val="0"/>
              </a:spcAft>
              <a:buNone/>
            </a:pPr>
            <a:r>
              <a:rPr lang="en-US"/>
              <a:t>Taken together, Fig. \ref{F-G-PPI-Overall} illustrates that the quantities we introduced in this chapter can help us diagnose several key properties of real networks. The purpose of the coming chapters is to study systematically these network characteristics, understanding what they tell us about the behavior of complex systems.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803" name="Google Shape;1803;p7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79</a:t>
            </a:fld>
            <a:endParaRPr/>
          </a:p>
        </p:txBody>
      </p:sp>
    </p:spTree>
    <p:extLst>
      <p:ext uri="{BB962C8B-B14F-4D97-AF65-F5344CB8AC3E}">
        <p14:creationId xmlns:p14="http://schemas.microsoft.com/office/powerpoint/2010/main" val="1140093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503701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4"/>
        <p:cNvGrpSpPr/>
        <p:nvPr/>
      </p:nvGrpSpPr>
      <p:grpSpPr>
        <a:xfrm>
          <a:off x="0" y="0"/>
          <a:ext cx="0" cy="0"/>
          <a:chOff x="0" y="0"/>
          <a:chExt cx="0" cy="0"/>
        </a:xfrm>
      </p:grpSpPr>
      <p:sp>
        <p:nvSpPr>
          <p:cNvPr id="1815" name="Google Shape;1815;p8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6" name="Google Shape;1816;p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7" name="Google Shape;1817;p8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80</a:t>
            </a:fld>
            <a:endParaRPr/>
          </a:p>
        </p:txBody>
      </p:sp>
    </p:spTree>
    <p:extLst>
      <p:ext uri="{BB962C8B-B14F-4D97-AF65-F5344CB8AC3E}">
        <p14:creationId xmlns:p14="http://schemas.microsoft.com/office/powerpoint/2010/main" val="347376596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1"/>
        <p:cNvGrpSpPr/>
        <p:nvPr/>
      </p:nvGrpSpPr>
      <p:grpSpPr>
        <a:xfrm>
          <a:off x="0" y="0"/>
          <a:ext cx="0" cy="0"/>
          <a:chOff x="0" y="0"/>
          <a:chExt cx="0" cy="0"/>
        </a:xfrm>
      </p:grpSpPr>
      <p:sp>
        <p:nvSpPr>
          <p:cNvPr id="1822" name="Google Shape;1822;p8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3" name="Google Shape;1823;p8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4" name="Google Shape;1824;p8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81</a:t>
            </a:fld>
            <a:endParaRPr/>
          </a:p>
        </p:txBody>
      </p:sp>
    </p:spTree>
    <p:extLst>
      <p:ext uri="{BB962C8B-B14F-4D97-AF65-F5344CB8AC3E}">
        <p14:creationId xmlns:p14="http://schemas.microsoft.com/office/powerpoint/2010/main" val="306890064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8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0" name="Google Shape;1830;p8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1" name="Google Shape;1831;p8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82</a:t>
            </a:fld>
            <a:endParaRPr/>
          </a:p>
        </p:txBody>
      </p:sp>
    </p:spTree>
    <p:extLst>
      <p:ext uri="{BB962C8B-B14F-4D97-AF65-F5344CB8AC3E}">
        <p14:creationId xmlns:p14="http://schemas.microsoft.com/office/powerpoint/2010/main" val="176166979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8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7" name="Google Shape;1837;p8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8" name="Google Shape;1838;p8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83</a:t>
            </a:fld>
            <a:endParaRPr/>
          </a:p>
        </p:txBody>
      </p:sp>
    </p:spTree>
    <p:extLst>
      <p:ext uri="{BB962C8B-B14F-4D97-AF65-F5344CB8AC3E}">
        <p14:creationId xmlns:p14="http://schemas.microsoft.com/office/powerpoint/2010/main" val="163570569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8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5" name="Google Shape;1845;p8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6" name="Google Shape;1846;p8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84</a:t>
            </a:fld>
            <a:endParaRPr/>
          </a:p>
        </p:txBody>
      </p:sp>
    </p:spTree>
    <p:extLst>
      <p:ext uri="{BB962C8B-B14F-4D97-AF65-F5344CB8AC3E}">
        <p14:creationId xmlns:p14="http://schemas.microsoft.com/office/powerpoint/2010/main" val="192255604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p8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9" name="Google Shape;1869;p8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0" name="Google Shape;1870;p8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85</a:t>
            </a:fld>
            <a:endParaRPr/>
          </a:p>
        </p:txBody>
      </p:sp>
    </p:spTree>
    <p:extLst>
      <p:ext uri="{BB962C8B-B14F-4D97-AF65-F5344CB8AC3E}">
        <p14:creationId xmlns:p14="http://schemas.microsoft.com/office/powerpoint/2010/main" val="129525698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p8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6" name="Google Shape;1876;p8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7" name="Google Shape;1877;p8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86</a:t>
            </a:fld>
            <a:endParaRPr/>
          </a:p>
        </p:txBody>
      </p:sp>
    </p:spTree>
    <p:extLst>
      <p:ext uri="{BB962C8B-B14F-4D97-AF65-F5344CB8AC3E}">
        <p14:creationId xmlns:p14="http://schemas.microsoft.com/office/powerpoint/2010/main" val="163937166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2"/>
        <p:cNvGrpSpPr/>
        <p:nvPr/>
      </p:nvGrpSpPr>
      <p:grpSpPr>
        <a:xfrm>
          <a:off x="0" y="0"/>
          <a:ext cx="0" cy="0"/>
          <a:chOff x="0" y="0"/>
          <a:chExt cx="0" cy="0"/>
        </a:xfrm>
      </p:grpSpPr>
      <p:sp>
        <p:nvSpPr>
          <p:cNvPr id="1883" name="Google Shape;1883;p8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4" name="Google Shape;1884;p8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5" name="Google Shape;1885;p8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87</a:t>
            </a:fld>
            <a:endParaRPr/>
          </a:p>
        </p:txBody>
      </p:sp>
    </p:spTree>
    <p:extLst>
      <p:ext uri="{BB962C8B-B14F-4D97-AF65-F5344CB8AC3E}">
        <p14:creationId xmlns:p14="http://schemas.microsoft.com/office/powerpoint/2010/main" val="60084806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1"/>
        <p:cNvGrpSpPr/>
        <p:nvPr/>
      </p:nvGrpSpPr>
      <p:grpSpPr>
        <a:xfrm>
          <a:off x="0" y="0"/>
          <a:ext cx="0" cy="0"/>
          <a:chOff x="0" y="0"/>
          <a:chExt cx="0" cy="0"/>
        </a:xfrm>
      </p:grpSpPr>
      <p:sp>
        <p:nvSpPr>
          <p:cNvPr id="1892" name="Google Shape;1892;p8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3" name="Google Shape;1893;p8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4" name="Google Shape;1894;p8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88</a:t>
            </a:fld>
            <a:endParaRPr/>
          </a:p>
        </p:txBody>
      </p:sp>
    </p:spTree>
    <p:extLst>
      <p:ext uri="{BB962C8B-B14F-4D97-AF65-F5344CB8AC3E}">
        <p14:creationId xmlns:p14="http://schemas.microsoft.com/office/powerpoint/2010/main" val="50644997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8"/>
        <p:cNvGrpSpPr/>
        <p:nvPr/>
      </p:nvGrpSpPr>
      <p:grpSpPr>
        <a:xfrm>
          <a:off x="0" y="0"/>
          <a:ext cx="0" cy="0"/>
          <a:chOff x="0" y="0"/>
          <a:chExt cx="0" cy="0"/>
        </a:xfrm>
      </p:grpSpPr>
      <p:sp>
        <p:nvSpPr>
          <p:cNvPr id="1899" name="Google Shape;1899;p8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0" name="Google Shape;1900;p8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1" name="Google Shape;1901;p8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89</a:t>
            </a:fld>
            <a:endParaRPr/>
          </a:p>
        </p:txBody>
      </p:sp>
    </p:spTree>
    <p:extLst>
      <p:ext uri="{BB962C8B-B14F-4D97-AF65-F5344CB8AC3E}">
        <p14:creationId xmlns:p14="http://schemas.microsoft.com/office/powerpoint/2010/main" val="581866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865024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6"/>
        <p:cNvGrpSpPr/>
        <p:nvPr/>
      </p:nvGrpSpPr>
      <p:grpSpPr>
        <a:xfrm>
          <a:off x="0" y="0"/>
          <a:ext cx="0" cy="0"/>
          <a:chOff x="0" y="0"/>
          <a:chExt cx="0" cy="0"/>
        </a:xfrm>
      </p:grpSpPr>
      <p:sp>
        <p:nvSpPr>
          <p:cNvPr id="1907" name="Google Shape;1907;p9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8" name="Google Shape;1908;p9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9" name="Google Shape;1909;p9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90</a:t>
            </a:fld>
            <a:endParaRPr/>
          </a:p>
        </p:txBody>
      </p:sp>
    </p:spTree>
    <p:extLst>
      <p:ext uri="{BB962C8B-B14F-4D97-AF65-F5344CB8AC3E}">
        <p14:creationId xmlns:p14="http://schemas.microsoft.com/office/powerpoint/2010/main" val="55881629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3"/>
        <p:cNvGrpSpPr/>
        <p:nvPr/>
      </p:nvGrpSpPr>
      <p:grpSpPr>
        <a:xfrm>
          <a:off x="0" y="0"/>
          <a:ext cx="0" cy="0"/>
          <a:chOff x="0" y="0"/>
          <a:chExt cx="0" cy="0"/>
        </a:xfrm>
      </p:grpSpPr>
      <p:sp>
        <p:nvSpPr>
          <p:cNvPr id="1914" name="Google Shape;1914;p9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5" name="Google Shape;1915;p9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6" name="Google Shape;1916;p9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91</a:t>
            </a:fld>
            <a:endParaRPr/>
          </a:p>
        </p:txBody>
      </p:sp>
    </p:spTree>
    <p:extLst>
      <p:ext uri="{BB962C8B-B14F-4D97-AF65-F5344CB8AC3E}">
        <p14:creationId xmlns:p14="http://schemas.microsoft.com/office/powerpoint/2010/main" val="305157871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0"/>
        <p:cNvGrpSpPr/>
        <p:nvPr/>
      </p:nvGrpSpPr>
      <p:grpSpPr>
        <a:xfrm>
          <a:off x="0" y="0"/>
          <a:ext cx="0" cy="0"/>
          <a:chOff x="0" y="0"/>
          <a:chExt cx="0" cy="0"/>
        </a:xfrm>
      </p:grpSpPr>
      <p:sp>
        <p:nvSpPr>
          <p:cNvPr id="1921" name="Google Shape;1921;p9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2" name="Google Shape;1922;p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3" name="Google Shape;1923;p9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92</a:t>
            </a:fld>
            <a:endParaRPr/>
          </a:p>
        </p:txBody>
      </p:sp>
    </p:spTree>
    <p:extLst>
      <p:ext uri="{BB962C8B-B14F-4D97-AF65-F5344CB8AC3E}">
        <p14:creationId xmlns:p14="http://schemas.microsoft.com/office/powerpoint/2010/main" val="295284105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7"/>
        <p:cNvGrpSpPr/>
        <p:nvPr/>
      </p:nvGrpSpPr>
      <p:grpSpPr>
        <a:xfrm>
          <a:off x="0" y="0"/>
          <a:ext cx="0" cy="0"/>
          <a:chOff x="0" y="0"/>
          <a:chExt cx="0" cy="0"/>
        </a:xfrm>
      </p:grpSpPr>
      <p:sp>
        <p:nvSpPr>
          <p:cNvPr id="1928" name="Google Shape;1928;p9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9" name="Google Shape;1929;p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0" name="Google Shape;1930;p9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93</a:t>
            </a:fld>
            <a:endParaRPr/>
          </a:p>
        </p:txBody>
      </p:sp>
    </p:spTree>
    <p:extLst>
      <p:ext uri="{BB962C8B-B14F-4D97-AF65-F5344CB8AC3E}">
        <p14:creationId xmlns:p14="http://schemas.microsoft.com/office/powerpoint/2010/main" val="131956702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5"/>
        <p:cNvGrpSpPr/>
        <p:nvPr/>
      </p:nvGrpSpPr>
      <p:grpSpPr>
        <a:xfrm>
          <a:off x="0" y="0"/>
          <a:ext cx="0" cy="0"/>
          <a:chOff x="0" y="0"/>
          <a:chExt cx="0" cy="0"/>
        </a:xfrm>
      </p:grpSpPr>
      <p:sp>
        <p:nvSpPr>
          <p:cNvPr id="1936" name="Google Shape;1936;p9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7" name="Google Shape;1937;p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8" name="Google Shape;1938;p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94</a:t>
            </a:fld>
            <a:endParaRPr/>
          </a:p>
        </p:txBody>
      </p:sp>
    </p:spTree>
    <p:extLst>
      <p:ext uri="{BB962C8B-B14F-4D97-AF65-F5344CB8AC3E}">
        <p14:creationId xmlns:p14="http://schemas.microsoft.com/office/powerpoint/2010/main" val="311986025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2"/>
        <p:cNvGrpSpPr/>
        <p:nvPr/>
      </p:nvGrpSpPr>
      <p:grpSpPr>
        <a:xfrm>
          <a:off x="0" y="0"/>
          <a:ext cx="0" cy="0"/>
          <a:chOff x="0" y="0"/>
          <a:chExt cx="0" cy="0"/>
        </a:xfrm>
      </p:grpSpPr>
      <p:sp>
        <p:nvSpPr>
          <p:cNvPr id="1943" name="Google Shape;1943;p9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4" name="Google Shape;1944;p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5" name="Google Shape;1945;p9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95</a:t>
            </a:fld>
            <a:endParaRPr/>
          </a:p>
        </p:txBody>
      </p:sp>
    </p:spTree>
    <p:extLst>
      <p:ext uri="{BB962C8B-B14F-4D97-AF65-F5344CB8AC3E}">
        <p14:creationId xmlns:p14="http://schemas.microsoft.com/office/powerpoint/2010/main" val="79193521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9"/>
        <p:cNvGrpSpPr/>
        <p:nvPr/>
      </p:nvGrpSpPr>
      <p:grpSpPr>
        <a:xfrm>
          <a:off x="0" y="0"/>
          <a:ext cx="0" cy="0"/>
          <a:chOff x="0" y="0"/>
          <a:chExt cx="0" cy="0"/>
        </a:xfrm>
      </p:grpSpPr>
      <p:sp>
        <p:nvSpPr>
          <p:cNvPr id="1950" name="Google Shape;1950;p9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1" name="Google Shape;1951;p9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2" name="Google Shape;1952;p9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96</a:t>
            </a:fld>
            <a:endParaRPr/>
          </a:p>
        </p:txBody>
      </p:sp>
    </p:spTree>
    <p:extLst>
      <p:ext uri="{BB962C8B-B14F-4D97-AF65-F5344CB8AC3E}">
        <p14:creationId xmlns:p14="http://schemas.microsoft.com/office/powerpoint/2010/main" val="202558962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6"/>
        <p:cNvGrpSpPr/>
        <p:nvPr/>
      </p:nvGrpSpPr>
      <p:grpSpPr>
        <a:xfrm>
          <a:off x="0" y="0"/>
          <a:ext cx="0" cy="0"/>
          <a:chOff x="0" y="0"/>
          <a:chExt cx="0" cy="0"/>
        </a:xfrm>
      </p:grpSpPr>
      <p:sp>
        <p:nvSpPr>
          <p:cNvPr id="1957" name="Google Shape;1957;p9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8" name="Google Shape;1958;p9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9" name="Google Shape;1959;p9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97</a:t>
            </a:fld>
            <a:endParaRPr/>
          </a:p>
        </p:txBody>
      </p:sp>
    </p:spTree>
    <p:extLst>
      <p:ext uri="{BB962C8B-B14F-4D97-AF65-F5344CB8AC3E}">
        <p14:creationId xmlns:p14="http://schemas.microsoft.com/office/powerpoint/2010/main" val="426178623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4"/>
        <p:cNvGrpSpPr/>
        <p:nvPr/>
      </p:nvGrpSpPr>
      <p:grpSpPr>
        <a:xfrm>
          <a:off x="0" y="0"/>
          <a:ext cx="0" cy="0"/>
          <a:chOff x="0" y="0"/>
          <a:chExt cx="0" cy="0"/>
        </a:xfrm>
      </p:grpSpPr>
      <p:sp>
        <p:nvSpPr>
          <p:cNvPr id="1965" name="Google Shape;1965;p9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6" name="Google Shape;1966;p9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7" name="Google Shape;1967;p9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98</a:t>
            </a:fld>
            <a:endParaRPr/>
          </a:p>
        </p:txBody>
      </p:sp>
    </p:spTree>
    <p:extLst>
      <p:ext uri="{BB962C8B-B14F-4D97-AF65-F5344CB8AC3E}">
        <p14:creationId xmlns:p14="http://schemas.microsoft.com/office/powerpoint/2010/main" val="29228847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2"/>
        <p:cNvGrpSpPr/>
        <p:nvPr/>
      </p:nvGrpSpPr>
      <p:grpSpPr>
        <a:xfrm>
          <a:off x="0" y="0"/>
          <a:ext cx="0" cy="0"/>
          <a:chOff x="0" y="0"/>
          <a:chExt cx="0" cy="0"/>
        </a:xfrm>
      </p:grpSpPr>
      <p:sp>
        <p:nvSpPr>
          <p:cNvPr id="1973" name="Google Shape;1973;p9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4" name="Google Shape;1974;p9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5" name="Google Shape;1975;p9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99</a:t>
            </a:fld>
            <a:endParaRPr/>
          </a:p>
        </p:txBody>
      </p:sp>
    </p:spTree>
    <p:extLst>
      <p:ext uri="{BB962C8B-B14F-4D97-AF65-F5344CB8AC3E}">
        <p14:creationId xmlns:p14="http://schemas.microsoft.com/office/powerpoint/2010/main" val="4292626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685800" y="1775355"/>
            <a:ext cx="7772400" cy="1225021"/>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371600" y="3238500"/>
            <a:ext cx="6400800" cy="14605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2"/>
          <p:cNvSpPr txBox="1">
            <a:spLocks noGrp="1"/>
          </p:cNvSpPr>
          <p:nvPr>
            <p:ph type="dt" idx="10"/>
          </p:nvPr>
        </p:nvSpPr>
        <p:spPr>
          <a:xfrm>
            <a:off x="457200" y="5296959"/>
            <a:ext cx="2133600" cy="30427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3124200" y="5296959"/>
            <a:ext cx="2895600" cy="30427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6553200" y="5296959"/>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9"/>
        <p:cNvGrpSpPr/>
        <p:nvPr/>
      </p:nvGrpSpPr>
      <p:grpSpPr>
        <a:xfrm>
          <a:off x="0" y="0"/>
          <a:ext cx="0" cy="0"/>
          <a:chOff x="0" y="0"/>
          <a:chExt cx="0" cy="0"/>
        </a:xfrm>
      </p:grpSpPr>
      <p:sp>
        <p:nvSpPr>
          <p:cNvPr id="70" name="Google Shape;70;p11"/>
          <p:cNvSpPr txBox="1">
            <a:spLocks noGrp="1"/>
          </p:cNvSpPr>
          <p:nvPr>
            <p:ph type="title"/>
          </p:nvPr>
        </p:nvSpPr>
        <p:spPr>
          <a:xfrm>
            <a:off x="1792288" y="4000500"/>
            <a:ext cx="5486400" cy="47228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1"/>
          <p:cNvSpPr>
            <a:spLocks noGrp="1"/>
          </p:cNvSpPr>
          <p:nvPr>
            <p:ph type="pic" idx="2"/>
          </p:nvPr>
        </p:nvSpPr>
        <p:spPr>
          <a:xfrm>
            <a:off x="1792288" y="510646"/>
            <a:ext cx="5486400" cy="3429000"/>
          </a:xfrm>
          <a:prstGeom prst="rect">
            <a:avLst/>
          </a:prstGeom>
          <a:noFill/>
          <a:ln>
            <a:noFill/>
          </a:ln>
        </p:spPr>
      </p:sp>
      <p:sp>
        <p:nvSpPr>
          <p:cNvPr id="72" name="Google Shape;72;p11"/>
          <p:cNvSpPr txBox="1">
            <a:spLocks noGrp="1"/>
          </p:cNvSpPr>
          <p:nvPr>
            <p:ph type="body" idx="1"/>
          </p:nvPr>
        </p:nvSpPr>
        <p:spPr>
          <a:xfrm>
            <a:off x="1792288" y="4472782"/>
            <a:ext cx="5486400" cy="670718"/>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3" name="Google Shape;73;p11"/>
          <p:cNvSpPr txBox="1">
            <a:spLocks noGrp="1"/>
          </p:cNvSpPr>
          <p:nvPr>
            <p:ph type="dt" idx="10"/>
          </p:nvPr>
        </p:nvSpPr>
        <p:spPr>
          <a:xfrm>
            <a:off x="457200" y="5296959"/>
            <a:ext cx="2133600" cy="30427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1"/>
          <p:cNvSpPr txBox="1">
            <a:spLocks noGrp="1"/>
          </p:cNvSpPr>
          <p:nvPr>
            <p:ph type="ftr" idx="11"/>
          </p:nvPr>
        </p:nvSpPr>
        <p:spPr>
          <a:xfrm>
            <a:off x="3124200" y="5296959"/>
            <a:ext cx="2895600" cy="30427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1"/>
          <p:cNvSpPr txBox="1">
            <a:spLocks noGrp="1"/>
          </p:cNvSpPr>
          <p:nvPr>
            <p:ph type="sldNum" idx="12"/>
          </p:nvPr>
        </p:nvSpPr>
        <p:spPr>
          <a:xfrm>
            <a:off x="6553200" y="5296959"/>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12"/>
          <p:cNvSpPr txBox="1">
            <a:spLocks noGrp="1"/>
          </p:cNvSpPr>
          <p:nvPr>
            <p:ph type="title"/>
          </p:nvPr>
        </p:nvSpPr>
        <p:spPr>
          <a:xfrm>
            <a:off x="457200" y="228865"/>
            <a:ext cx="8229600" cy="9525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2"/>
          <p:cNvSpPr txBox="1">
            <a:spLocks noGrp="1"/>
          </p:cNvSpPr>
          <p:nvPr>
            <p:ph type="body" idx="1"/>
          </p:nvPr>
        </p:nvSpPr>
        <p:spPr>
          <a:xfrm rot="5400000">
            <a:off x="2686182" y="-895482"/>
            <a:ext cx="3771636"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9" name="Google Shape;79;p12"/>
          <p:cNvSpPr txBox="1">
            <a:spLocks noGrp="1"/>
          </p:cNvSpPr>
          <p:nvPr>
            <p:ph type="dt" idx="10"/>
          </p:nvPr>
        </p:nvSpPr>
        <p:spPr>
          <a:xfrm>
            <a:off x="457200" y="5296959"/>
            <a:ext cx="2133600" cy="30427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2"/>
          <p:cNvSpPr txBox="1">
            <a:spLocks noGrp="1"/>
          </p:cNvSpPr>
          <p:nvPr>
            <p:ph type="ftr" idx="11"/>
          </p:nvPr>
        </p:nvSpPr>
        <p:spPr>
          <a:xfrm>
            <a:off x="3124200" y="5296959"/>
            <a:ext cx="2895600" cy="30427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2"/>
          <p:cNvSpPr txBox="1">
            <a:spLocks noGrp="1"/>
          </p:cNvSpPr>
          <p:nvPr>
            <p:ph type="sldNum" idx="12"/>
          </p:nvPr>
        </p:nvSpPr>
        <p:spPr>
          <a:xfrm>
            <a:off x="6553200" y="5296959"/>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13"/>
          <p:cNvSpPr txBox="1">
            <a:spLocks noGrp="1"/>
          </p:cNvSpPr>
          <p:nvPr>
            <p:ph type="title"/>
          </p:nvPr>
        </p:nvSpPr>
        <p:spPr>
          <a:xfrm rot="5400000">
            <a:off x="5219965" y="1638301"/>
            <a:ext cx="4876271"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3"/>
          <p:cNvSpPr txBox="1">
            <a:spLocks noGrp="1"/>
          </p:cNvSpPr>
          <p:nvPr>
            <p:ph type="body" idx="1"/>
          </p:nvPr>
        </p:nvSpPr>
        <p:spPr>
          <a:xfrm rot="5400000">
            <a:off x="1028965" y="-342900"/>
            <a:ext cx="4876271"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5" name="Google Shape;85;p13"/>
          <p:cNvSpPr txBox="1">
            <a:spLocks noGrp="1"/>
          </p:cNvSpPr>
          <p:nvPr>
            <p:ph type="dt" idx="10"/>
          </p:nvPr>
        </p:nvSpPr>
        <p:spPr>
          <a:xfrm>
            <a:off x="457200" y="5296959"/>
            <a:ext cx="2133600" cy="30427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3"/>
          <p:cNvSpPr txBox="1">
            <a:spLocks noGrp="1"/>
          </p:cNvSpPr>
          <p:nvPr>
            <p:ph type="ftr" idx="11"/>
          </p:nvPr>
        </p:nvSpPr>
        <p:spPr>
          <a:xfrm>
            <a:off x="3124200" y="5296959"/>
            <a:ext cx="2895600" cy="30427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3"/>
          <p:cNvSpPr txBox="1">
            <a:spLocks noGrp="1"/>
          </p:cNvSpPr>
          <p:nvPr>
            <p:ph type="sldNum" idx="12"/>
          </p:nvPr>
        </p:nvSpPr>
        <p:spPr>
          <a:xfrm>
            <a:off x="6553200" y="5296959"/>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457200" y="228865"/>
            <a:ext cx="8229600" cy="9525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dt" idx="10"/>
          </p:nvPr>
        </p:nvSpPr>
        <p:spPr>
          <a:xfrm>
            <a:off x="457200" y="5296959"/>
            <a:ext cx="2133600" cy="30427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ftr" idx="11"/>
          </p:nvPr>
        </p:nvSpPr>
        <p:spPr>
          <a:xfrm>
            <a:off x="3124200" y="5296959"/>
            <a:ext cx="2895600" cy="30427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sldNum" idx="12"/>
          </p:nvPr>
        </p:nvSpPr>
        <p:spPr>
          <a:xfrm>
            <a:off x="6553200" y="5296959"/>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4"/>
          <p:cNvSpPr txBox="1">
            <a:spLocks noGrp="1"/>
          </p:cNvSpPr>
          <p:nvPr>
            <p:ph type="title"/>
          </p:nvPr>
        </p:nvSpPr>
        <p:spPr>
          <a:xfrm>
            <a:off x="457200" y="228865"/>
            <a:ext cx="8229600" cy="9525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4"/>
          <p:cNvSpPr txBox="1">
            <a:spLocks noGrp="1"/>
          </p:cNvSpPr>
          <p:nvPr>
            <p:ph type="body" idx="1"/>
          </p:nvPr>
        </p:nvSpPr>
        <p:spPr>
          <a:xfrm>
            <a:off x="457200" y="1333500"/>
            <a:ext cx="8229600" cy="3771636"/>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 name="Google Shape;29;p4"/>
          <p:cNvSpPr txBox="1">
            <a:spLocks noGrp="1"/>
          </p:cNvSpPr>
          <p:nvPr>
            <p:ph type="dt" idx="10"/>
          </p:nvPr>
        </p:nvSpPr>
        <p:spPr>
          <a:xfrm>
            <a:off x="457200" y="5296959"/>
            <a:ext cx="2133600" cy="30427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ftr" idx="11"/>
          </p:nvPr>
        </p:nvSpPr>
        <p:spPr>
          <a:xfrm>
            <a:off x="3124200" y="5296959"/>
            <a:ext cx="2895600" cy="30427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sldNum" idx="12"/>
          </p:nvPr>
        </p:nvSpPr>
        <p:spPr>
          <a:xfrm>
            <a:off x="6553200" y="5296959"/>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
        <p:cNvGrpSpPr/>
        <p:nvPr/>
      </p:nvGrpSpPr>
      <p:grpSpPr>
        <a:xfrm>
          <a:off x="0" y="0"/>
          <a:ext cx="0" cy="0"/>
          <a:chOff x="0" y="0"/>
          <a:chExt cx="0" cy="0"/>
        </a:xfrm>
      </p:grpSpPr>
      <p:sp>
        <p:nvSpPr>
          <p:cNvPr id="33" name="Google Shape;33;p5"/>
          <p:cNvSpPr txBox="1">
            <a:spLocks noGrp="1"/>
          </p:cNvSpPr>
          <p:nvPr>
            <p:ph type="dt" idx="10"/>
          </p:nvPr>
        </p:nvSpPr>
        <p:spPr>
          <a:xfrm>
            <a:off x="457200" y="5296959"/>
            <a:ext cx="2133600" cy="30427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3124200" y="5296959"/>
            <a:ext cx="2895600" cy="30427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6553200" y="5296959"/>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457200" y="228865"/>
            <a:ext cx="8229600" cy="9525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457200" y="1333500"/>
            <a:ext cx="4038600" cy="3771636"/>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9" name="Google Shape;39;p6"/>
          <p:cNvSpPr txBox="1">
            <a:spLocks noGrp="1"/>
          </p:cNvSpPr>
          <p:nvPr>
            <p:ph type="body" idx="2"/>
          </p:nvPr>
        </p:nvSpPr>
        <p:spPr>
          <a:xfrm>
            <a:off x="4648200" y="1333500"/>
            <a:ext cx="4038600" cy="3771636"/>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0" name="Google Shape;40;p6"/>
          <p:cNvSpPr txBox="1">
            <a:spLocks noGrp="1"/>
          </p:cNvSpPr>
          <p:nvPr>
            <p:ph type="dt" idx="10"/>
          </p:nvPr>
        </p:nvSpPr>
        <p:spPr>
          <a:xfrm>
            <a:off x="457200" y="5296959"/>
            <a:ext cx="2133600" cy="30427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ftr" idx="11"/>
          </p:nvPr>
        </p:nvSpPr>
        <p:spPr>
          <a:xfrm>
            <a:off x="3124200" y="5296959"/>
            <a:ext cx="2895600" cy="30427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sldNum" idx="12"/>
          </p:nvPr>
        </p:nvSpPr>
        <p:spPr>
          <a:xfrm>
            <a:off x="6553200" y="5296959"/>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43"/>
        <p:cNvGrpSpPr/>
        <p:nvPr/>
      </p:nvGrpSpPr>
      <p:grpSpPr>
        <a:xfrm>
          <a:off x="0" y="0"/>
          <a:ext cx="0" cy="0"/>
          <a:chOff x="0" y="0"/>
          <a:chExt cx="0" cy="0"/>
        </a:xfrm>
      </p:grpSpPr>
      <p:sp>
        <p:nvSpPr>
          <p:cNvPr id="44" name="Google Shape;44;p7"/>
          <p:cNvSpPr txBox="1">
            <a:spLocks noGrp="1"/>
          </p:cNvSpPr>
          <p:nvPr>
            <p:ph type="dt" idx="10"/>
          </p:nvPr>
        </p:nvSpPr>
        <p:spPr>
          <a:xfrm>
            <a:off x="457200" y="5296959"/>
            <a:ext cx="2133600" cy="30427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7"/>
          <p:cNvSpPr txBox="1">
            <a:spLocks noGrp="1"/>
          </p:cNvSpPr>
          <p:nvPr>
            <p:ph type="ftr" idx="11"/>
          </p:nvPr>
        </p:nvSpPr>
        <p:spPr>
          <a:xfrm>
            <a:off x="3124200" y="5296959"/>
            <a:ext cx="2895600" cy="30427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7"/>
          <p:cNvSpPr txBox="1">
            <a:spLocks noGrp="1"/>
          </p:cNvSpPr>
          <p:nvPr>
            <p:ph type="sldNum" idx="12"/>
          </p:nvPr>
        </p:nvSpPr>
        <p:spPr>
          <a:xfrm>
            <a:off x="6553200" y="5296959"/>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88888"/>
                </a:solidFill>
                <a:latin typeface="Calibri"/>
                <a:ea typeface="Calibri"/>
                <a:cs typeface="Calibri"/>
                <a:sym typeface="Calibri"/>
              </a:defRPr>
            </a:lvl1pPr>
            <a:lvl2pPr marL="0" lvl="1" indent="0" algn="r">
              <a:spcBef>
                <a:spcPts val="0"/>
              </a:spcBef>
              <a:buNone/>
              <a:defRPr sz="1200">
                <a:solidFill>
                  <a:srgbClr val="888888"/>
                </a:solidFill>
                <a:latin typeface="Calibri"/>
                <a:ea typeface="Calibri"/>
                <a:cs typeface="Calibri"/>
                <a:sym typeface="Calibri"/>
              </a:defRPr>
            </a:lvl2pPr>
            <a:lvl3pPr marL="0" lvl="2" indent="0" algn="r">
              <a:spcBef>
                <a:spcPts val="0"/>
              </a:spcBef>
              <a:buNone/>
              <a:defRPr sz="1200">
                <a:solidFill>
                  <a:srgbClr val="888888"/>
                </a:solidFill>
                <a:latin typeface="Calibri"/>
                <a:ea typeface="Calibri"/>
                <a:cs typeface="Calibri"/>
                <a:sym typeface="Calibri"/>
              </a:defRPr>
            </a:lvl3pPr>
            <a:lvl4pPr marL="0" lvl="3" indent="0" algn="r">
              <a:spcBef>
                <a:spcPts val="0"/>
              </a:spcBef>
              <a:buNone/>
              <a:defRPr sz="1200">
                <a:solidFill>
                  <a:srgbClr val="888888"/>
                </a:solidFill>
                <a:latin typeface="Calibri"/>
                <a:ea typeface="Calibri"/>
                <a:cs typeface="Calibri"/>
                <a:sym typeface="Calibri"/>
              </a:defRPr>
            </a:lvl4pPr>
            <a:lvl5pPr marL="0" lvl="4" indent="0" algn="r">
              <a:spcBef>
                <a:spcPts val="0"/>
              </a:spcBef>
              <a:buNone/>
              <a:defRPr sz="1200">
                <a:solidFill>
                  <a:srgbClr val="888888"/>
                </a:solidFill>
                <a:latin typeface="Calibri"/>
                <a:ea typeface="Calibri"/>
                <a:cs typeface="Calibri"/>
                <a:sym typeface="Calibri"/>
              </a:defRPr>
            </a:lvl5pPr>
            <a:lvl6pPr marL="0" lvl="5" indent="0" algn="r">
              <a:spcBef>
                <a:spcPts val="0"/>
              </a:spcBef>
              <a:buNone/>
              <a:defRPr sz="1200">
                <a:solidFill>
                  <a:srgbClr val="888888"/>
                </a:solidFill>
                <a:latin typeface="Calibri"/>
                <a:ea typeface="Calibri"/>
                <a:cs typeface="Calibri"/>
                <a:sym typeface="Calibri"/>
              </a:defRPr>
            </a:lvl6pPr>
            <a:lvl7pPr marL="0" lvl="6" indent="0" algn="r">
              <a:spcBef>
                <a:spcPts val="0"/>
              </a:spcBef>
              <a:buNone/>
              <a:defRPr sz="1200">
                <a:solidFill>
                  <a:srgbClr val="888888"/>
                </a:solidFill>
                <a:latin typeface="Calibri"/>
                <a:ea typeface="Calibri"/>
                <a:cs typeface="Calibri"/>
                <a:sym typeface="Calibri"/>
              </a:defRPr>
            </a:lvl7pPr>
            <a:lvl8pPr marL="0" lvl="7" indent="0" algn="r">
              <a:spcBef>
                <a:spcPts val="0"/>
              </a:spcBef>
              <a:buNone/>
              <a:defRPr sz="1200">
                <a:solidFill>
                  <a:srgbClr val="888888"/>
                </a:solidFill>
                <a:latin typeface="Calibri"/>
                <a:ea typeface="Calibri"/>
                <a:cs typeface="Calibri"/>
                <a:sym typeface="Calibri"/>
              </a:defRPr>
            </a:lvl8pPr>
            <a:lvl9pPr marL="0" lvl="8" indent="0" algn="r">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722313" y="3672417"/>
            <a:ext cx="7772400" cy="1135063"/>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8"/>
          <p:cNvSpPr txBox="1">
            <a:spLocks noGrp="1"/>
          </p:cNvSpPr>
          <p:nvPr>
            <p:ph type="body" idx="1"/>
          </p:nvPr>
        </p:nvSpPr>
        <p:spPr>
          <a:xfrm>
            <a:off x="722313" y="2422261"/>
            <a:ext cx="7772400" cy="1250156"/>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50" name="Google Shape;50;p8"/>
          <p:cNvSpPr txBox="1">
            <a:spLocks noGrp="1"/>
          </p:cNvSpPr>
          <p:nvPr>
            <p:ph type="dt" idx="10"/>
          </p:nvPr>
        </p:nvSpPr>
        <p:spPr>
          <a:xfrm>
            <a:off x="457200" y="5296959"/>
            <a:ext cx="2133600" cy="30427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8"/>
          <p:cNvSpPr txBox="1">
            <a:spLocks noGrp="1"/>
          </p:cNvSpPr>
          <p:nvPr>
            <p:ph type="ftr" idx="11"/>
          </p:nvPr>
        </p:nvSpPr>
        <p:spPr>
          <a:xfrm>
            <a:off x="3124200" y="5296959"/>
            <a:ext cx="2895600" cy="30427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sldNum" idx="12"/>
          </p:nvPr>
        </p:nvSpPr>
        <p:spPr>
          <a:xfrm>
            <a:off x="6553200" y="5296959"/>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457200" y="228865"/>
            <a:ext cx="8229600" cy="9525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9"/>
          <p:cNvSpPr txBox="1">
            <a:spLocks noGrp="1"/>
          </p:cNvSpPr>
          <p:nvPr>
            <p:ph type="body" idx="1"/>
          </p:nvPr>
        </p:nvSpPr>
        <p:spPr>
          <a:xfrm>
            <a:off x="457200" y="1279261"/>
            <a:ext cx="4040188" cy="533135"/>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6" name="Google Shape;56;p9"/>
          <p:cNvSpPr txBox="1">
            <a:spLocks noGrp="1"/>
          </p:cNvSpPr>
          <p:nvPr>
            <p:ph type="body" idx="2"/>
          </p:nvPr>
        </p:nvSpPr>
        <p:spPr>
          <a:xfrm>
            <a:off x="457200" y="1812396"/>
            <a:ext cx="4040188" cy="3292740"/>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7" name="Google Shape;57;p9"/>
          <p:cNvSpPr txBox="1">
            <a:spLocks noGrp="1"/>
          </p:cNvSpPr>
          <p:nvPr>
            <p:ph type="body" idx="3"/>
          </p:nvPr>
        </p:nvSpPr>
        <p:spPr>
          <a:xfrm>
            <a:off x="4645026" y="1279261"/>
            <a:ext cx="4041775" cy="533135"/>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8" name="Google Shape;58;p9"/>
          <p:cNvSpPr txBox="1">
            <a:spLocks noGrp="1"/>
          </p:cNvSpPr>
          <p:nvPr>
            <p:ph type="body" idx="4"/>
          </p:nvPr>
        </p:nvSpPr>
        <p:spPr>
          <a:xfrm>
            <a:off x="4645026" y="1812396"/>
            <a:ext cx="4041775" cy="3292740"/>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9" name="Google Shape;59;p9"/>
          <p:cNvSpPr txBox="1">
            <a:spLocks noGrp="1"/>
          </p:cNvSpPr>
          <p:nvPr>
            <p:ph type="dt" idx="10"/>
          </p:nvPr>
        </p:nvSpPr>
        <p:spPr>
          <a:xfrm>
            <a:off x="457200" y="5296959"/>
            <a:ext cx="2133600" cy="30427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ftr" idx="11"/>
          </p:nvPr>
        </p:nvSpPr>
        <p:spPr>
          <a:xfrm>
            <a:off x="3124200" y="5296959"/>
            <a:ext cx="2895600" cy="30427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9"/>
          <p:cNvSpPr txBox="1">
            <a:spLocks noGrp="1"/>
          </p:cNvSpPr>
          <p:nvPr>
            <p:ph type="sldNum" idx="12"/>
          </p:nvPr>
        </p:nvSpPr>
        <p:spPr>
          <a:xfrm>
            <a:off x="6553200" y="5296959"/>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2"/>
        <p:cNvGrpSpPr/>
        <p:nvPr/>
      </p:nvGrpSpPr>
      <p:grpSpPr>
        <a:xfrm>
          <a:off x="0" y="0"/>
          <a:ext cx="0" cy="0"/>
          <a:chOff x="0" y="0"/>
          <a:chExt cx="0" cy="0"/>
        </a:xfrm>
      </p:grpSpPr>
      <p:sp>
        <p:nvSpPr>
          <p:cNvPr id="63" name="Google Shape;63;p10"/>
          <p:cNvSpPr txBox="1">
            <a:spLocks noGrp="1"/>
          </p:cNvSpPr>
          <p:nvPr>
            <p:ph type="title"/>
          </p:nvPr>
        </p:nvSpPr>
        <p:spPr>
          <a:xfrm>
            <a:off x="457201" y="227542"/>
            <a:ext cx="3008313" cy="968375"/>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10"/>
          <p:cNvSpPr txBox="1">
            <a:spLocks noGrp="1"/>
          </p:cNvSpPr>
          <p:nvPr>
            <p:ph type="body" idx="1"/>
          </p:nvPr>
        </p:nvSpPr>
        <p:spPr>
          <a:xfrm>
            <a:off x="3575050" y="227542"/>
            <a:ext cx="5111750" cy="4877594"/>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5" name="Google Shape;65;p10"/>
          <p:cNvSpPr txBox="1">
            <a:spLocks noGrp="1"/>
          </p:cNvSpPr>
          <p:nvPr>
            <p:ph type="body" idx="2"/>
          </p:nvPr>
        </p:nvSpPr>
        <p:spPr>
          <a:xfrm>
            <a:off x="457201" y="1195917"/>
            <a:ext cx="3008313" cy="3909219"/>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6" name="Google Shape;66;p10"/>
          <p:cNvSpPr txBox="1">
            <a:spLocks noGrp="1"/>
          </p:cNvSpPr>
          <p:nvPr>
            <p:ph type="dt" idx="10"/>
          </p:nvPr>
        </p:nvSpPr>
        <p:spPr>
          <a:xfrm>
            <a:off x="457200" y="5296959"/>
            <a:ext cx="2133600" cy="30427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ftr" idx="11"/>
          </p:nvPr>
        </p:nvSpPr>
        <p:spPr>
          <a:xfrm>
            <a:off x="3124200" y="5296959"/>
            <a:ext cx="2895600" cy="30427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0"/>
          <p:cNvSpPr txBox="1">
            <a:spLocks noGrp="1"/>
          </p:cNvSpPr>
          <p:nvPr>
            <p:ph type="sldNum" idx="12"/>
          </p:nvPr>
        </p:nvSpPr>
        <p:spPr>
          <a:xfrm>
            <a:off x="6553200" y="5296959"/>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28865"/>
            <a:ext cx="8229600" cy="9525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333500"/>
            <a:ext cx="8229600" cy="3771636"/>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457200" y="5296959"/>
            <a:ext cx="2133600" cy="304271"/>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124200" y="5296959"/>
            <a:ext cx="2895600" cy="304271"/>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553200" y="5296959"/>
            <a:ext cx="2133600" cy="304271"/>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3.jp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3.jp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hyperlink" Target="http://en.wikipedia.org/wiki/Independent_set_(graph_theory)" TargetMode="External"/><Relationship Id="rId5" Type="http://schemas.openxmlformats.org/officeDocument/2006/relationships/hyperlink" Target="http://en.wikipedia.org/wiki/Disjoint_sets" TargetMode="External"/><Relationship Id="rId4" Type="http://schemas.openxmlformats.org/officeDocument/2006/relationships/hyperlink" Target="http://en.wikipedia.org/wiki/Graph_(mathematics)"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g"/></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56.jpg"/><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2.xml"/><Relationship Id="rId1" Type="http://schemas.openxmlformats.org/officeDocument/2006/relationships/slideLayout" Target="../slideLayouts/slideLayout5.xml"/><Relationship Id="rId4" Type="http://schemas.openxmlformats.org/officeDocument/2006/relationships/image" Target="../media/image60.png"/></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6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6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image" Target="../media/image81.png"/><Relationship Id="rId4" Type="http://schemas.openxmlformats.org/officeDocument/2006/relationships/image" Target="../media/image80.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0.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83.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image" Target="../media/image84.jpg"/></Relationships>
</file>

<file path=ppt/slides/_rels/slide73.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94.png"/><Relationship Id="rId2" Type="http://schemas.openxmlformats.org/officeDocument/2006/relationships/notesSlide" Target="../notesSlides/notesSlide73.xml"/><Relationship Id="rId1" Type="http://schemas.openxmlformats.org/officeDocument/2006/relationships/slideLayout" Target="../slideLayouts/slideLayout4.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4.xml"/><Relationship Id="rId1" Type="http://schemas.openxmlformats.org/officeDocument/2006/relationships/slideLayout" Target="../slideLayouts/slideLayout4.xml"/><Relationship Id="rId4" Type="http://schemas.openxmlformats.org/officeDocument/2006/relationships/image" Target="../media/image96.png"/></Relationships>
</file>

<file path=ppt/slides/_rels/slide75.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75.xml"/><Relationship Id="rId1" Type="http://schemas.openxmlformats.org/officeDocument/2006/relationships/slideLayout" Target="../slideLayouts/slideLayout3.xml"/><Relationship Id="rId4" Type="http://schemas.openxmlformats.org/officeDocument/2006/relationships/image" Target="../media/image98.png"/></Relationships>
</file>

<file path=ppt/slides/_rels/slide76.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77.xml"/><Relationship Id="rId1" Type="http://schemas.openxmlformats.org/officeDocument/2006/relationships/slideLayout" Target="../slideLayouts/slideLayout3.xml"/><Relationship Id="rId4" Type="http://schemas.openxmlformats.org/officeDocument/2006/relationships/image" Target="../media/image99.png"/></Relationships>
</file>

<file path=ppt/slides/_rels/slide78.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78.xml"/><Relationship Id="rId1" Type="http://schemas.openxmlformats.org/officeDocument/2006/relationships/slideLayout" Target="../slideLayouts/slideLayout3.xml"/><Relationship Id="rId4" Type="http://schemas.openxmlformats.org/officeDocument/2006/relationships/image" Target="../media/image100.png"/></Relationships>
</file>

<file path=ppt/slides/_rels/slide79.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79.xml"/><Relationship Id="rId1" Type="http://schemas.openxmlformats.org/officeDocument/2006/relationships/slideLayout" Target="../slideLayouts/slideLayout3.xml"/><Relationship Id="rId6" Type="http://schemas.openxmlformats.org/officeDocument/2006/relationships/image" Target="../media/image68.png"/><Relationship Id="rId5" Type="http://schemas.openxmlformats.org/officeDocument/2006/relationships/image" Target="../media/image102.png"/><Relationship Id="rId4" Type="http://schemas.openxmlformats.org/officeDocument/2006/relationships/image" Target="../media/image10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hyperlink" Target="https://www.goodreads.com/api"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7.xml"/><Relationship Id="rId1" Type="http://schemas.openxmlformats.org/officeDocument/2006/relationships/slideLayout" Target="../slideLayouts/slideLayout1.xml"/><Relationship Id="rId4" Type="http://schemas.openxmlformats.org/officeDocument/2006/relationships/hyperlink" Target="http://www.comics.org/" TargetMode="Externa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p:nvPr/>
        </p:nvSpPr>
        <p:spPr>
          <a:xfrm>
            <a:off x="0" y="2185024"/>
            <a:ext cx="9144000" cy="14465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0" i="0" u="none" strike="noStrike" cap="none">
                <a:solidFill>
                  <a:schemeClr val="dk1"/>
                </a:solidFill>
                <a:latin typeface="Arial"/>
                <a:ea typeface="Arial"/>
                <a:cs typeface="Arial"/>
                <a:sym typeface="Arial"/>
              </a:rPr>
              <a:t>Networks and graphs</a:t>
            </a:r>
            <a:endParaRPr/>
          </a:p>
          <a:p>
            <a:pPr marL="0" marR="0" lvl="0" indent="0" algn="ctr" rtl="0">
              <a:spcBef>
                <a:spcPts val="0"/>
              </a:spcBef>
              <a:spcAft>
                <a:spcPts val="0"/>
              </a:spcAft>
              <a:buNone/>
            </a:pPr>
            <a:endParaRPr sz="4400" b="1" i="0" u="none" strike="noStrike" cap="none">
              <a:solidFill>
                <a:srgbClr val="FF0000"/>
              </a:solidFill>
              <a:latin typeface="Helvetica Neue"/>
              <a:ea typeface="Helvetica Neue"/>
              <a:cs typeface="Helvetica Neue"/>
              <a:sym typeface="Helvetica Neue"/>
            </a:endParaRPr>
          </a:p>
        </p:txBody>
      </p:sp>
      <p:sp>
        <p:nvSpPr>
          <p:cNvPr id="93" name="Google Shape;93;p14"/>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i="0" u="none" strike="noStrike" cap="none">
                <a:solidFill>
                  <a:srgbClr val="FFFFFF"/>
                </a:solidFill>
                <a:latin typeface="Arial"/>
                <a:ea typeface="Arial"/>
                <a:cs typeface="Arial"/>
                <a:sym typeface="Arial"/>
              </a:rPr>
              <a:t>Section 2					</a:t>
            </a:r>
            <a:endParaRPr sz="1600" b="0" i="0" u="none" strike="noStrike" cap="none">
              <a:solidFill>
                <a:srgbClr val="FFFFFF"/>
              </a:solidFill>
              <a:latin typeface="Arial"/>
              <a:ea typeface="Arial"/>
              <a:cs typeface="Arial"/>
              <a:sym typeface="Arial"/>
            </a:endParaRPr>
          </a:p>
          <a:p>
            <a:pPr marL="0" marR="0" lvl="0" indent="0" algn="l" rtl="0">
              <a:spcBef>
                <a:spcPts val="320"/>
              </a:spcBef>
              <a:spcAft>
                <a:spcPts val="0"/>
              </a:spcAft>
              <a:buNone/>
            </a:pPr>
            <a:endParaRPr sz="1600" b="0" i="0" u="none" strike="noStrike" cap="none">
              <a:solidFill>
                <a:srgbClr val="FFFFFF"/>
              </a:solidFill>
              <a:latin typeface="Calibri"/>
              <a:ea typeface="Calibri"/>
              <a:cs typeface="Calibri"/>
              <a:sym typeface="Calibri"/>
            </a:endParaRPr>
          </a:p>
          <a:p>
            <a:pPr marL="0" marR="0" lvl="0" indent="0" algn="l" rtl="0">
              <a:spcBef>
                <a:spcPts val="320"/>
              </a:spcBef>
              <a:spcAft>
                <a:spcPts val="0"/>
              </a:spcAft>
              <a:buNone/>
            </a:pPr>
            <a:endParaRPr sz="1600" b="1" i="0" u="none" strike="noStrike" cap="none">
              <a:solidFill>
                <a:srgbClr val="FFFFFF"/>
              </a:solidFill>
              <a:latin typeface="Helvetica Neue"/>
              <a:ea typeface="Helvetica Neue"/>
              <a:cs typeface="Helvetica Neue"/>
              <a:sym typeface="Helvetica Neue"/>
            </a:endParaRPr>
          </a:p>
        </p:txBody>
      </p:sp>
      <p:sp>
        <p:nvSpPr>
          <p:cNvPr id="94" name="Google Shape;94;p14"/>
          <p:cNvSpPr txBox="1"/>
          <p:nvPr/>
        </p:nvSpPr>
        <p:spPr>
          <a:xfrm flipH="1">
            <a:off x="2819400" y="152401"/>
            <a:ext cx="45719" cy="419100"/>
          </a:xfrm>
          <a:prstGeom prst="rect">
            <a:avLst/>
          </a:prstGeom>
          <a:solidFill>
            <a:schemeClr val="lt1"/>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endParaRPr sz="1600" b="1" i="0" u="none" strike="noStrike" cap="none">
              <a:solidFill>
                <a:schemeClr val="lt1"/>
              </a:solidFill>
              <a:latin typeface="Helvetica Neue"/>
              <a:ea typeface="Helvetica Neue"/>
              <a:cs typeface="Helvetica Neue"/>
              <a:sym typeface="Helvetica Neue"/>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3"/>
          <p:cNvSpPr txBox="1"/>
          <p:nvPr/>
        </p:nvSpPr>
        <p:spPr>
          <a:xfrm>
            <a:off x="0" y="2185024"/>
            <a:ext cx="9144000" cy="212365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a:solidFill>
                  <a:schemeClr val="dk1"/>
                </a:solidFill>
                <a:latin typeface="Arial"/>
                <a:ea typeface="Arial"/>
                <a:cs typeface="Arial"/>
                <a:sym typeface="Arial"/>
              </a:rPr>
              <a:t>Degree, Average Degree and Degree Distribution</a:t>
            </a:r>
            <a:endParaRPr/>
          </a:p>
          <a:p>
            <a:pPr marL="0" marR="0" lvl="0" indent="0" algn="ctr" rtl="0">
              <a:spcBef>
                <a:spcPts val="0"/>
              </a:spcBef>
              <a:spcAft>
                <a:spcPts val="0"/>
              </a:spcAft>
              <a:buNone/>
            </a:pPr>
            <a:endParaRPr sz="4400" b="1">
              <a:solidFill>
                <a:srgbClr val="FF0000"/>
              </a:solidFill>
              <a:latin typeface="Helvetica Neue"/>
              <a:ea typeface="Helvetica Neue"/>
              <a:cs typeface="Helvetica Neue"/>
              <a:sym typeface="Helvetica Neue"/>
            </a:endParaRPr>
          </a:p>
        </p:txBody>
      </p:sp>
      <p:sp>
        <p:nvSpPr>
          <p:cNvPr id="183" name="Google Shape;183;p23"/>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rgbClr val="FFFFFF"/>
                </a:solidFill>
                <a:latin typeface="Arial"/>
                <a:ea typeface="Arial"/>
                <a:cs typeface="Arial"/>
                <a:sym typeface="Arial"/>
              </a:rPr>
              <a:t>Section 2.3					</a:t>
            </a:r>
            <a:endParaRPr sz="1600">
              <a:solidFill>
                <a:srgbClr val="FFFFFF"/>
              </a:solidFill>
              <a:latin typeface="Arial"/>
              <a:ea typeface="Arial"/>
              <a:cs typeface="Arial"/>
              <a:sym typeface="Arial"/>
            </a:endParaRPr>
          </a:p>
          <a:p>
            <a:pPr marL="0" marR="0" lvl="0" indent="0" algn="l" rtl="0">
              <a:spcBef>
                <a:spcPts val="320"/>
              </a:spcBef>
              <a:spcAft>
                <a:spcPts val="0"/>
              </a:spcAft>
              <a:buNone/>
            </a:pPr>
            <a:endParaRPr sz="1600">
              <a:solidFill>
                <a:srgbClr val="FFFFFF"/>
              </a:solidFill>
              <a:latin typeface="Calibri"/>
              <a:ea typeface="Calibri"/>
              <a:cs typeface="Calibri"/>
              <a:sym typeface="Calibri"/>
            </a:endParaRPr>
          </a:p>
          <a:p>
            <a:pPr marL="0" marR="0" lvl="0" indent="0" algn="l" rtl="0">
              <a:spcBef>
                <a:spcPts val="320"/>
              </a:spcBef>
              <a:spcAft>
                <a:spcPts val="0"/>
              </a:spcAft>
              <a:buNone/>
            </a:pPr>
            <a:endParaRPr sz="1600" b="1">
              <a:solidFill>
                <a:srgbClr val="FFFFFF"/>
              </a:solidFill>
              <a:latin typeface="Helvetica Neue"/>
              <a:ea typeface="Helvetica Neue"/>
              <a:cs typeface="Helvetica Neue"/>
              <a:sym typeface="Helvetica Neue"/>
            </a:endParaRPr>
          </a:p>
        </p:txBody>
      </p:sp>
      <p:sp>
        <p:nvSpPr>
          <p:cNvPr id="184" name="Google Shape;184;p23"/>
          <p:cNvSpPr txBox="1"/>
          <p:nvPr/>
        </p:nvSpPr>
        <p:spPr>
          <a:xfrm flipH="1">
            <a:off x="2819400" y="152401"/>
            <a:ext cx="45719" cy="419100"/>
          </a:xfrm>
          <a:prstGeom prst="rect">
            <a:avLst/>
          </a:prstGeom>
          <a:solidFill>
            <a:schemeClr val="lt1"/>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endParaRPr sz="1600" b="1">
              <a:solidFill>
                <a:schemeClr val="lt1"/>
              </a:solidFill>
              <a:latin typeface="Helvetica Neue"/>
              <a:ea typeface="Helvetica Neue"/>
              <a:cs typeface="Helvetica Neue"/>
              <a:sym typeface="Helvetica Neue"/>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pic>
        <p:nvPicPr>
          <p:cNvPr id="1983" name="Google Shape;1983;p113"/>
          <p:cNvPicPr preferRelativeResize="0"/>
          <p:nvPr/>
        </p:nvPicPr>
        <p:blipFill rotWithShape="1">
          <a:blip r:embed="rId3">
            <a:alphaModFix/>
          </a:blip>
          <a:srcRect/>
          <a:stretch/>
        </p:blipFill>
        <p:spPr>
          <a:xfrm>
            <a:off x="4657725" y="1716088"/>
            <a:ext cx="223838" cy="352425"/>
          </a:xfrm>
          <a:prstGeom prst="rect">
            <a:avLst/>
          </a:prstGeom>
          <a:noFill/>
          <a:ln>
            <a:noFill/>
          </a:ln>
        </p:spPr>
      </p:pic>
      <p:sp>
        <p:nvSpPr>
          <p:cNvPr id="1984" name="Google Shape;1984;p113"/>
          <p:cNvSpPr txBox="1"/>
          <p:nvPr/>
        </p:nvSpPr>
        <p:spPr>
          <a:xfrm>
            <a:off x="186266" y="894296"/>
            <a:ext cx="8808453" cy="57554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latin typeface="Calibri"/>
                <a:ea typeface="Calibri"/>
                <a:cs typeface="Calibri"/>
                <a:sym typeface="Calibri"/>
              </a:rPr>
              <a:t>Measure: N(t), L(t) [t- time if you have a time dependent system);  P(k) (degree distribution);  &lt;l&gt; average path length;  C (clustering coefficient), C</a:t>
            </a:r>
            <a:r>
              <a:rPr lang="en-US" sz="1600" baseline="-25000">
                <a:solidFill>
                  <a:srgbClr val="595959"/>
                </a:solidFill>
                <a:latin typeface="Calibri"/>
                <a:ea typeface="Calibri"/>
                <a:cs typeface="Calibri"/>
                <a:sym typeface="Calibri"/>
              </a:rPr>
              <a:t>rand, </a:t>
            </a:r>
            <a:r>
              <a:rPr lang="en-US" sz="1600">
                <a:solidFill>
                  <a:srgbClr val="595959"/>
                </a:solidFill>
                <a:latin typeface="Calibri"/>
                <a:ea typeface="Calibri"/>
                <a:cs typeface="Calibri"/>
                <a:sym typeface="Calibri"/>
              </a:rPr>
              <a:t>C(k);</a:t>
            </a:r>
            <a:r>
              <a:rPr lang="en-US" sz="1600" baseline="-25000">
                <a:solidFill>
                  <a:srgbClr val="595959"/>
                </a:solidFill>
                <a:latin typeface="Calibri"/>
                <a:ea typeface="Calibri"/>
                <a:cs typeface="Calibri"/>
                <a:sym typeface="Calibri"/>
              </a:rPr>
              <a:t> </a:t>
            </a:r>
            <a:r>
              <a:rPr lang="en-US" sz="1600">
                <a:solidFill>
                  <a:srgbClr val="595959"/>
                </a:solidFill>
                <a:latin typeface="Calibri"/>
                <a:ea typeface="Calibri"/>
                <a:cs typeface="Calibri"/>
                <a:sym typeface="Calibri"/>
              </a:rPr>
              <a:t>Visualization/communities; P(w) if you have a weighted network; network robustness (if appropriate); spreading (if appropriate).</a:t>
            </a:r>
            <a:endParaRPr/>
          </a:p>
          <a:p>
            <a:pPr marL="0" marR="0" lvl="0" indent="0" algn="l" rtl="0">
              <a:spcBef>
                <a:spcPts val="0"/>
              </a:spcBef>
              <a:spcAft>
                <a:spcPts val="0"/>
              </a:spcAft>
              <a:buNone/>
            </a:pPr>
            <a:endParaRPr sz="1600">
              <a:solidFill>
                <a:srgbClr val="595959"/>
              </a:solidFill>
              <a:latin typeface="Calibri"/>
              <a:ea typeface="Calibri"/>
              <a:cs typeface="Calibri"/>
              <a:sym typeface="Calibri"/>
            </a:endParaRPr>
          </a:p>
          <a:p>
            <a:pPr marL="0" marR="0" lvl="0" indent="0" algn="l" rtl="0">
              <a:spcBef>
                <a:spcPts val="0"/>
              </a:spcBef>
              <a:spcAft>
                <a:spcPts val="0"/>
              </a:spcAft>
              <a:buNone/>
            </a:pPr>
            <a:r>
              <a:rPr lang="en-US" sz="1600">
                <a:solidFill>
                  <a:srgbClr val="595959"/>
                </a:solidFill>
                <a:latin typeface="Calibri"/>
                <a:ea typeface="Calibri"/>
                <a:cs typeface="Calibri"/>
                <a:sym typeface="Calibri"/>
              </a:rPr>
              <a:t>It is not sufficient to measure things– you need to discuss the insights they offer:</a:t>
            </a:r>
            <a:endParaRPr/>
          </a:p>
          <a:p>
            <a:pPr marL="0" marR="0" lvl="0" indent="0" algn="l" rtl="0">
              <a:spcBef>
                <a:spcPts val="0"/>
              </a:spcBef>
              <a:spcAft>
                <a:spcPts val="0"/>
              </a:spcAft>
              <a:buNone/>
            </a:pPr>
            <a:r>
              <a:rPr lang="en-US" sz="1600">
                <a:solidFill>
                  <a:srgbClr val="595959"/>
                </a:solidFill>
                <a:latin typeface="Calibri"/>
                <a:ea typeface="Calibri"/>
                <a:cs typeface="Calibri"/>
                <a:sym typeface="Calibri"/>
              </a:rPr>
              <a:t>What did you learn from each quantity you measured?</a:t>
            </a:r>
            <a:endParaRPr/>
          </a:p>
          <a:p>
            <a:pPr marL="0" marR="0" lvl="0" indent="0" algn="l" rtl="0">
              <a:spcBef>
                <a:spcPts val="0"/>
              </a:spcBef>
              <a:spcAft>
                <a:spcPts val="0"/>
              </a:spcAft>
              <a:buNone/>
            </a:pPr>
            <a:r>
              <a:rPr lang="en-US" sz="1600">
                <a:solidFill>
                  <a:srgbClr val="595959"/>
                </a:solidFill>
                <a:latin typeface="Calibri"/>
                <a:ea typeface="Calibri"/>
                <a:cs typeface="Calibri"/>
                <a:sym typeface="Calibri"/>
              </a:rPr>
              <a:t>What was your expectation? </a:t>
            </a:r>
            <a:endParaRPr/>
          </a:p>
          <a:p>
            <a:pPr marL="0" marR="0" lvl="0" indent="0" algn="l" rtl="0">
              <a:spcBef>
                <a:spcPts val="0"/>
              </a:spcBef>
              <a:spcAft>
                <a:spcPts val="0"/>
              </a:spcAft>
              <a:buNone/>
            </a:pPr>
            <a:r>
              <a:rPr lang="en-US" sz="1600">
                <a:solidFill>
                  <a:srgbClr val="595959"/>
                </a:solidFill>
                <a:latin typeface="Calibri"/>
                <a:ea typeface="Calibri"/>
                <a:cs typeface="Calibri"/>
                <a:sym typeface="Calibri"/>
              </a:rPr>
              <a:t>How do the results compare to your expectations? </a:t>
            </a:r>
            <a:endParaRPr/>
          </a:p>
          <a:p>
            <a:pPr marL="0" marR="0" lvl="0" indent="0" algn="l" rtl="0">
              <a:spcBef>
                <a:spcPts val="0"/>
              </a:spcBef>
              <a:spcAft>
                <a:spcPts val="0"/>
              </a:spcAft>
              <a:buNone/>
            </a:pPr>
            <a:endParaRPr sz="1600">
              <a:solidFill>
                <a:srgbClr val="595959"/>
              </a:solidFill>
              <a:latin typeface="Calibri"/>
              <a:ea typeface="Calibri"/>
              <a:cs typeface="Calibri"/>
              <a:sym typeface="Calibri"/>
            </a:endParaRPr>
          </a:p>
          <a:p>
            <a:pPr marL="0" marR="0" lvl="0" indent="0" algn="l" rtl="0">
              <a:spcBef>
                <a:spcPts val="0"/>
              </a:spcBef>
              <a:spcAft>
                <a:spcPts val="0"/>
              </a:spcAft>
              <a:buNone/>
            </a:pPr>
            <a:r>
              <a:rPr lang="en-US" sz="1600">
                <a:solidFill>
                  <a:srgbClr val="595959"/>
                </a:solidFill>
                <a:latin typeface="Calibri"/>
                <a:ea typeface="Calibri"/>
                <a:cs typeface="Calibri"/>
                <a:sym typeface="Calibri"/>
              </a:rPr>
              <a:t>Time frame will be strictly enforced.  Approx 12min + 3 min questions;</a:t>
            </a:r>
            <a:endParaRPr/>
          </a:p>
          <a:p>
            <a:pPr marL="0" marR="0" lvl="0" indent="0" algn="l" rtl="0">
              <a:spcBef>
                <a:spcPts val="0"/>
              </a:spcBef>
              <a:spcAft>
                <a:spcPts val="0"/>
              </a:spcAft>
              <a:buNone/>
            </a:pPr>
            <a:r>
              <a:rPr lang="en-US" sz="1600">
                <a:solidFill>
                  <a:srgbClr val="595959"/>
                </a:solidFill>
                <a:latin typeface="Calibri"/>
                <a:ea typeface="Calibri"/>
                <a:cs typeface="Calibri"/>
                <a:sym typeface="Calibri"/>
              </a:rPr>
              <a:t>No need to write a report—you will hand in the presentation.</a:t>
            </a:r>
            <a:endParaRPr/>
          </a:p>
          <a:p>
            <a:pPr marL="0" marR="0" lvl="0" indent="0" algn="l" rtl="0">
              <a:spcBef>
                <a:spcPts val="0"/>
              </a:spcBef>
              <a:spcAft>
                <a:spcPts val="0"/>
              </a:spcAft>
              <a:buNone/>
            </a:pPr>
            <a:r>
              <a:rPr lang="en-US" sz="1600">
                <a:solidFill>
                  <a:srgbClr val="595959"/>
                </a:solidFill>
                <a:latin typeface="Calibri"/>
                <a:ea typeface="Calibri"/>
                <a:cs typeface="Calibri"/>
                <a:sym typeface="Calibri"/>
              </a:rPr>
              <a:t>Send us an email with names/titles/program.</a:t>
            </a:r>
            <a:endParaRPr/>
          </a:p>
          <a:p>
            <a:pPr marL="0" marR="0" lvl="0" indent="0" algn="l" rtl="0">
              <a:spcBef>
                <a:spcPts val="0"/>
              </a:spcBef>
              <a:spcAft>
                <a:spcPts val="0"/>
              </a:spcAft>
              <a:buNone/>
            </a:pPr>
            <a:r>
              <a:rPr lang="en-US" sz="1600">
                <a:solidFill>
                  <a:srgbClr val="595959"/>
                </a:solidFill>
                <a:latin typeface="Calibri"/>
                <a:ea typeface="Calibri"/>
                <a:cs typeface="Calibri"/>
                <a:sym typeface="Calibri"/>
              </a:rPr>
              <a:t>Come earlier and try out your slides with the projector.  Show an entry of the data source—just to have a sense of how the source looks like. On the slide, give your program/name.</a:t>
            </a:r>
            <a:endParaRPr/>
          </a:p>
          <a:p>
            <a:pPr marL="0" marR="0" lvl="0" indent="0" algn="l" rtl="0">
              <a:spcBef>
                <a:spcPts val="0"/>
              </a:spcBef>
              <a:spcAft>
                <a:spcPts val="0"/>
              </a:spcAft>
              <a:buNone/>
            </a:pPr>
            <a:endParaRPr sz="1600">
              <a:solidFill>
                <a:srgbClr val="595959"/>
              </a:solidFill>
              <a:latin typeface="Calibri"/>
              <a:ea typeface="Calibri"/>
              <a:cs typeface="Calibri"/>
              <a:sym typeface="Calibri"/>
            </a:endParaRPr>
          </a:p>
          <a:p>
            <a:pPr marL="0" marR="0" lvl="0" indent="0" algn="l" rtl="0">
              <a:spcBef>
                <a:spcPts val="0"/>
              </a:spcBef>
              <a:spcAft>
                <a:spcPts val="0"/>
              </a:spcAft>
              <a:buNone/>
            </a:pPr>
            <a:r>
              <a:rPr lang="en-US" sz="1600" i="1">
                <a:solidFill>
                  <a:srgbClr val="595959"/>
                </a:solidFill>
                <a:latin typeface="Calibri"/>
                <a:ea typeface="Calibri"/>
                <a:cs typeface="Calibri"/>
                <a:sym typeface="Calibri"/>
              </a:rPr>
              <a:t>Grading criteria: </a:t>
            </a:r>
            <a:endParaRPr sz="1600">
              <a:solidFill>
                <a:srgbClr val="595959"/>
              </a:solidFill>
              <a:latin typeface="Calibri"/>
              <a:ea typeface="Calibri"/>
              <a:cs typeface="Calibri"/>
              <a:sym typeface="Calibri"/>
            </a:endParaRPr>
          </a:p>
          <a:p>
            <a:pPr marL="0" marR="0" lvl="0" indent="0" algn="l" rtl="0">
              <a:spcBef>
                <a:spcPts val="0"/>
              </a:spcBef>
              <a:spcAft>
                <a:spcPts val="0"/>
              </a:spcAft>
              <a:buNone/>
            </a:pPr>
            <a:r>
              <a:rPr lang="en-US" sz="1600">
                <a:solidFill>
                  <a:srgbClr val="595959"/>
                </a:solidFill>
                <a:latin typeface="Calibri"/>
                <a:ea typeface="Calibri"/>
                <a:cs typeface="Calibri"/>
                <a:sym typeface="Calibri"/>
              </a:rPr>
              <a:t>Use of network tools (completeness/correctness); </a:t>
            </a:r>
            <a:endParaRPr/>
          </a:p>
          <a:p>
            <a:pPr marL="0" marR="0" lvl="0" indent="0" algn="l" rtl="0">
              <a:spcBef>
                <a:spcPts val="0"/>
              </a:spcBef>
              <a:spcAft>
                <a:spcPts val="0"/>
              </a:spcAft>
              <a:buNone/>
            </a:pPr>
            <a:r>
              <a:rPr lang="en-US" sz="1600">
                <a:solidFill>
                  <a:srgbClr val="595959"/>
                </a:solidFill>
                <a:latin typeface="Calibri"/>
                <a:ea typeface="Calibri"/>
                <a:cs typeface="Calibri"/>
                <a:sym typeface="Calibri"/>
              </a:rPr>
              <a:t>Ability to extract information/insights from your data using the network tools; </a:t>
            </a:r>
            <a:endParaRPr/>
          </a:p>
          <a:p>
            <a:pPr marL="0" marR="0" lvl="0" indent="0" algn="l" rtl="0">
              <a:spcBef>
                <a:spcPts val="0"/>
              </a:spcBef>
              <a:spcAft>
                <a:spcPts val="0"/>
              </a:spcAft>
              <a:buNone/>
            </a:pPr>
            <a:r>
              <a:rPr lang="en-US" sz="1600">
                <a:solidFill>
                  <a:srgbClr val="595959"/>
                </a:solidFill>
                <a:latin typeface="Calibri"/>
                <a:ea typeface="Calibri"/>
                <a:cs typeface="Calibri"/>
                <a:sym typeface="Calibri"/>
              </a:rPr>
              <a:t>Overall quality of the project/presentation.</a:t>
            </a:r>
            <a:endParaRPr/>
          </a:p>
          <a:p>
            <a:pPr marL="0" marR="0" lvl="0" indent="0" algn="l" rtl="0">
              <a:spcBef>
                <a:spcPts val="0"/>
              </a:spcBef>
              <a:spcAft>
                <a:spcPts val="0"/>
              </a:spcAft>
              <a:buNone/>
            </a:pPr>
            <a:endParaRPr sz="1600">
              <a:solidFill>
                <a:srgbClr val="595959"/>
              </a:solidFill>
              <a:latin typeface="Calibri"/>
              <a:ea typeface="Calibri"/>
              <a:cs typeface="Calibri"/>
              <a:sym typeface="Calibri"/>
            </a:endParaRPr>
          </a:p>
          <a:p>
            <a:pPr marL="0" marR="0" lvl="0" indent="0" algn="l" rtl="0">
              <a:spcBef>
                <a:spcPts val="0"/>
              </a:spcBef>
              <a:spcAft>
                <a:spcPts val="0"/>
              </a:spcAft>
              <a:buNone/>
            </a:pPr>
            <a:endParaRPr sz="1600">
              <a:solidFill>
                <a:srgbClr val="595959"/>
              </a:solidFill>
              <a:latin typeface="Calibri"/>
              <a:ea typeface="Calibri"/>
              <a:cs typeface="Calibri"/>
              <a:sym typeface="Calibri"/>
            </a:endParaRPr>
          </a:p>
          <a:p>
            <a:pPr marL="0" marR="0" lvl="0" indent="0" algn="l" rtl="0">
              <a:spcBef>
                <a:spcPts val="0"/>
              </a:spcBef>
              <a:spcAft>
                <a:spcPts val="0"/>
              </a:spcAft>
              <a:buNone/>
            </a:pPr>
            <a:endParaRPr sz="1600">
              <a:solidFill>
                <a:srgbClr val="595959"/>
              </a:solidFill>
              <a:latin typeface="Calibri"/>
              <a:ea typeface="Calibri"/>
              <a:cs typeface="Calibri"/>
              <a:sym typeface="Calibri"/>
            </a:endParaRPr>
          </a:p>
          <a:p>
            <a:pPr marL="0" marR="0" lvl="0" indent="0" algn="l" rtl="0">
              <a:spcBef>
                <a:spcPts val="0"/>
              </a:spcBef>
              <a:spcAft>
                <a:spcPts val="0"/>
              </a:spcAft>
              <a:buNone/>
            </a:pPr>
            <a:endParaRPr sz="1600">
              <a:solidFill>
                <a:srgbClr val="595959"/>
              </a:solidFill>
              <a:latin typeface="Calibri"/>
              <a:ea typeface="Calibri"/>
              <a:cs typeface="Calibri"/>
              <a:sym typeface="Calibri"/>
            </a:endParaRPr>
          </a:p>
        </p:txBody>
      </p:sp>
      <p:sp>
        <p:nvSpPr>
          <p:cNvPr id="1985" name="Google Shape;1985;p113"/>
          <p:cNvSpPr txBox="1"/>
          <p:nvPr/>
        </p:nvSpPr>
        <p:spPr>
          <a:xfrm>
            <a:off x="1509713" y="219075"/>
            <a:ext cx="4381929" cy="58477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rgbClr val="4F81BD"/>
                </a:solidFill>
                <a:latin typeface="Helvetica Neue"/>
                <a:ea typeface="Helvetica Neue"/>
                <a:cs typeface="Helvetica Neue"/>
                <a:sym typeface="Helvetica Neue"/>
              </a:rPr>
              <a:t>Final project guidelines</a:t>
            </a:r>
            <a:endParaRPr sz="3200" b="1">
              <a:solidFill>
                <a:srgbClr val="366092"/>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4"/>
          <p:cNvSpPr txBox="1"/>
          <p:nvPr/>
        </p:nvSpPr>
        <p:spPr>
          <a:xfrm>
            <a:off x="3149600" y="677763"/>
            <a:ext cx="6070600" cy="945900"/>
          </a:xfrm>
          <a:prstGeom prst="rect">
            <a:avLst/>
          </a:prstGeom>
          <a:noFill/>
          <a:ln>
            <a:noFill/>
          </a:ln>
        </p:spPr>
        <p:txBody>
          <a:bodyPr spcFirstLastPara="1" wrap="square" lIns="91425" tIns="45700" rIns="91425" bIns="45700" anchor="t" anchorCtr="0">
            <a:spAutoFit/>
          </a:bodyPr>
          <a:lstStyle/>
          <a:p>
            <a:pPr marL="0" marR="0" lvl="0" indent="0" algn="l" rtl="0">
              <a:lnSpc>
                <a:spcPct val="180000"/>
              </a:lnSpc>
              <a:spcBef>
                <a:spcPts val="0"/>
              </a:spcBef>
              <a:spcAft>
                <a:spcPts val="0"/>
              </a:spcAft>
              <a:buNone/>
            </a:pPr>
            <a:r>
              <a:rPr lang="en-US" sz="1600">
                <a:solidFill>
                  <a:schemeClr val="accent2"/>
                </a:solidFill>
                <a:latin typeface="Helvetica Neue"/>
                <a:ea typeface="Helvetica Neue"/>
                <a:cs typeface="Helvetica Neue"/>
                <a:sym typeface="Helvetica Neue"/>
              </a:rPr>
              <a:t>Node degree</a:t>
            </a:r>
            <a:r>
              <a:rPr lang="en-US" sz="1600">
                <a:solidFill>
                  <a:schemeClr val="dk1"/>
                </a:solidFill>
                <a:latin typeface="Helvetica Neue"/>
                <a:ea typeface="Helvetica Neue"/>
                <a:cs typeface="Helvetica Neue"/>
                <a:sym typeface="Helvetica Neue"/>
              </a:rPr>
              <a:t>: the number of links connected to the node.</a:t>
            </a:r>
            <a:endParaRPr/>
          </a:p>
          <a:p>
            <a:pPr marL="0" marR="0" lvl="0" indent="0" algn="l" rtl="0">
              <a:lnSpc>
                <a:spcPct val="180000"/>
              </a:lnSpc>
              <a:spcBef>
                <a:spcPts val="0"/>
              </a:spcBef>
              <a:spcAft>
                <a:spcPts val="0"/>
              </a:spcAft>
              <a:buNone/>
            </a:pPr>
            <a:endParaRPr sz="1600">
              <a:solidFill>
                <a:schemeClr val="dk1"/>
              </a:solidFill>
              <a:latin typeface="Helvetica Neue"/>
              <a:ea typeface="Helvetica Neue"/>
              <a:cs typeface="Helvetica Neue"/>
              <a:sym typeface="Helvetica Neue"/>
            </a:endParaRPr>
          </a:p>
        </p:txBody>
      </p:sp>
      <p:pic>
        <p:nvPicPr>
          <p:cNvPr id="191" name="Google Shape;191;p24"/>
          <p:cNvPicPr preferRelativeResize="0"/>
          <p:nvPr/>
        </p:nvPicPr>
        <p:blipFill rotWithShape="1">
          <a:blip r:embed="rId3">
            <a:alphaModFix/>
          </a:blip>
          <a:srcRect/>
          <a:stretch/>
        </p:blipFill>
        <p:spPr>
          <a:xfrm>
            <a:off x="5020776" y="1623663"/>
            <a:ext cx="906589" cy="364214"/>
          </a:xfrm>
          <a:prstGeom prst="rect">
            <a:avLst/>
          </a:prstGeom>
          <a:noFill/>
          <a:ln>
            <a:noFill/>
          </a:ln>
        </p:spPr>
      </p:pic>
      <p:sp>
        <p:nvSpPr>
          <p:cNvPr id="192" name="Google Shape;192;p24"/>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chemeClr val="lt1"/>
                </a:solidFill>
                <a:latin typeface="Helvetica Neue"/>
                <a:ea typeface="Helvetica Neue"/>
                <a:cs typeface="Helvetica Neue"/>
                <a:sym typeface="Helvetica Neue"/>
              </a:rPr>
              <a:t>NODE DEGREES</a:t>
            </a:r>
            <a:endParaRPr/>
          </a:p>
        </p:txBody>
      </p:sp>
      <p:sp>
        <p:nvSpPr>
          <p:cNvPr id="193" name="Google Shape;193;p24"/>
          <p:cNvSpPr txBox="1"/>
          <p:nvPr/>
        </p:nvSpPr>
        <p:spPr>
          <a:xfrm rot="-5400000">
            <a:off x="-683568" y="1394767"/>
            <a:ext cx="19812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Undirected</a:t>
            </a:r>
            <a:endParaRPr sz="2400">
              <a:solidFill>
                <a:schemeClr val="dk1"/>
              </a:solidFill>
              <a:latin typeface="Helvetica Neue"/>
              <a:ea typeface="Helvetica Neue"/>
              <a:cs typeface="Helvetica Neue"/>
              <a:sym typeface="Helvetica Neue"/>
            </a:endParaRPr>
          </a:p>
        </p:txBody>
      </p:sp>
      <p:sp>
        <p:nvSpPr>
          <p:cNvPr id="194" name="Google Shape;194;p24"/>
          <p:cNvSpPr/>
          <p:nvPr/>
        </p:nvSpPr>
        <p:spPr>
          <a:xfrm>
            <a:off x="266700" y="2857500"/>
            <a:ext cx="8648699" cy="93928"/>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95" name="Google Shape;195;p24"/>
          <p:cNvGrpSpPr/>
          <p:nvPr/>
        </p:nvGrpSpPr>
        <p:grpSpPr>
          <a:xfrm>
            <a:off x="944502" y="1264316"/>
            <a:ext cx="2027901" cy="1344998"/>
            <a:chOff x="944502" y="1196580"/>
            <a:chExt cx="2027901" cy="1344998"/>
          </a:xfrm>
        </p:grpSpPr>
        <p:sp>
          <p:nvSpPr>
            <p:cNvPr id="196" name="Google Shape;196;p24"/>
            <p:cNvSpPr/>
            <p:nvPr/>
          </p:nvSpPr>
          <p:spPr>
            <a:xfrm>
              <a:off x="944502" y="1270000"/>
              <a:ext cx="146839" cy="146839"/>
            </a:xfrm>
            <a:prstGeom prst="ellipse">
              <a:avLst/>
            </a:prstGeom>
            <a:solidFill>
              <a:srgbClr val="538CD5"/>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7" name="Google Shape;197;p24"/>
            <p:cNvSpPr/>
            <p:nvPr/>
          </p:nvSpPr>
          <p:spPr>
            <a:xfrm>
              <a:off x="1540436" y="1196580"/>
              <a:ext cx="146839" cy="146839"/>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8" name="Google Shape;198;p24"/>
            <p:cNvSpPr/>
            <p:nvPr/>
          </p:nvSpPr>
          <p:spPr>
            <a:xfrm>
              <a:off x="1883603" y="1598089"/>
              <a:ext cx="146839" cy="146839"/>
            </a:xfrm>
            <a:prstGeom prst="ellipse">
              <a:avLst/>
            </a:prstGeom>
            <a:solidFill>
              <a:srgbClr val="D99593"/>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9" name="Google Shape;199;p24"/>
            <p:cNvSpPr/>
            <p:nvPr/>
          </p:nvSpPr>
          <p:spPr>
            <a:xfrm>
              <a:off x="2825564" y="1323580"/>
              <a:ext cx="146839" cy="146839"/>
            </a:xfrm>
            <a:prstGeom prst="ellipse">
              <a:avLst/>
            </a:prstGeom>
            <a:solidFill>
              <a:srgbClr val="D99593"/>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0" name="Google Shape;200;p24"/>
            <p:cNvSpPr/>
            <p:nvPr/>
          </p:nvSpPr>
          <p:spPr>
            <a:xfrm>
              <a:off x="2235901" y="1943100"/>
              <a:ext cx="146839" cy="146839"/>
            </a:xfrm>
            <a:prstGeom prst="ellipse">
              <a:avLst/>
            </a:prstGeom>
            <a:solidFill>
              <a:srgbClr val="FF00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1" name="Google Shape;201;p24"/>
            <p:cNvSpPr/>
            <p:nvPr/>
          </p:nvSpPr>
          <p:spPr>
            <a:xfrm>
              <a:off x="2570804" y="2247900"/>
              <a:ext cx="146839" cy="146839"/>
            </a:xfrm>
            <a:prstGeom prst="ellipse">
              <a:avLst/>
            </a:prstGeom>
            <a:solidFill>
              <a:srgbClr val="D99593"/>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2" name="Google Shape;202;p24"/>
            <p:cNvSpPr/>
            <p:nvPr/>
          </p:nvSpPr>
          <p:spPr>
            <a:xfrm>
              <a:off x="1788679" y="2394739"/>
              <a:ext cx="146839" cy="146839"/>
            </a:xfrm>
            <a:prstGeom prst="ellipse">
              <a:avLst/>
            </a:prstGeom>
            <a:solidFill>
              <a:srgbClr val="D99593"/>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3" name="Google Shape;203;p24"/>
            <p:cNvSpPr/>
            <p:nvPr/>
          </p:nvSpPr>
          <p:spPr>
            <a:xfrm>
              <a:off x="1329255" y="2016519"/>
              <a:ext cx="146839" cy="146839"/>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04" name="Google Shape;204;p24"/>
            <p:cNvCxnSpPr>
              <a:stCxn id="196" idx="6"/>
              <a:endCxn id="197" idx="2"/>
            </p:cNvCxnSpPr>
            <p:nvPr/>
          </p:nvCxnSpPr>
          <p:spPr>
            <a:xfrm rot="10800000" flipH="1">
              <a:off x="1091341" y="1269920"/>
              <a:ext cx="449100" cy="73500"/>
            </a:xfrm>
            <a:prstGeom prst="straightConnector1">
              <a:avLst/>
            </a:prstGeom>
            <a:noFill/>
            <a:ln w="25400" cap="flat" cmpd="sng">
              <a:solidFill>
                <a:schemeClr val="dk1"/>
              </a:solidFill>
              <a:prstDash val="solid"/>
              <a:round/>
              <a:headEnd type="none" w="sm" len="sm"/>
              <a:tailEnd type="none" w="sm" len="sm"/>
            </a:ln>
          </p:spPr>
        </p:cxnSp>
        <p:cxnSp>
          <p:nvCxnSpPr>
            <p:cNvPr id="205" name="Google Shape;205;p24"/>
            <p:cNvCxnSpPr>
              <a:stCxn id="197" idx="5"/>
              <a:endCxn id="198" idx="1"/>
            </p:cNvCxnSpPr>
            <p:nvPr/>
          </p:nvCxnSpPr>
          <p:spPr>
            <a:xfrm>
              <a:off x="1665771" y="1321915"/>
              <a:ext cx="239400" cy="297600"/>
            </a:xfrm>
            <a:prstGeom prst="straightConnector1">
              <a:avLst/>
            </a:prstGeom>
            <a:noFill/>
            <a:ln w="25400" cap="flat" cmpd="sng">
              <a:solidFill>
                <a:schemeClr val="dk1"/>
              </a:solidFill>
              <a:prstDash val="solid"/>
              <a:round/>
              <a:headEnd type="none" w="sm" len="sm"/>
              <a:tailEnd type="none" w="sm" len="sm"/>
            </a:ln>
          </p:spPr>
        </p:cxnSp>
        <p:cxnSp>
          <p:nvCxnSpPr>
            <p:cNvPr id="206" name="Google Shape;206;p24"/>
            <p:cNvCxnSpPr>
              <a:stCxn id="198" idx="5"/>
              <a:endCxn id="200" idx="1"/>
            </p:cNvCxnSpPr>
            <p:nvPr/>
          </p:nvCxnSpPr>
          <p:spPr>
            <a:xfrm>
              <a:off x="2008938" y="1723424"/>
              <a:ext cx="248400" cy="241200"/>
            </a:xfrm>
            <a:prstGeom prst="straightConnector1">
              <a:avLst/>
            </a:prstGeom>
            <a:noFill/>
            <a:ln w="25400" cap="flat" cmpd="sng">
              <a:solidFill>
                <a:schemeClr val="dk1"/>
              </a:solidFill>
              <a:prstDash val="solid"/>
              <a:round/>
              <a:headEnd type="none" w="sm" len="sm"/>
              <a:tailEnd type="none" w="sm" len="sm"/>
            </a:ln>
          </p:spPr>
        </p:cxnSp>
        <p:cxnSp>
          <p:nvCxnSpPr>
            <p:cNvPr id="207" name="Google Shape;207;p24"/>
            <p:cNvCxnSpPr>
              <a:stCxn id="198" idx="7"/>
              <a:endCxn id="199" idx="2"/>
            </p:cNvCxnSpPr>
            <p:nvPr/>
          </p:nvCxnSpPr>
          <p:spPr>
            <a:xfrm rot="10800000" flipH="1">
              <a:off x="2008938" y="1396993"/>
              <a:ext cx="816600" cy="222600"/>
            </a:xfrm>
            <a:prstGeom prst="straightConnector1">
              <a:avLst/>
            </a:prstGeom>
            <a:noFill/>
            <a:ln w="25400" cap="flat" cmpd="sng">
              <a:solidFill>
                <a:schemeClr val="dk1"/>
              </a:solidFill>
              <a:prstDash val="solid"/>
              <a:round/>
              <a:headEnd type="none" w="sm" len="sm"/>
              <a:tailEnd type="none" w="sm" len="sm"/>
            </a:ln>
          </p:spPr>
        </p:cxnSp>
        <p:cxnSp>
          <p:nvCxnSpPr>
            <p:cNvPr id="208" name="Google Shape;208;p24"/>
            <p:cNvCxnSpPr>
              <a:stCxn id="199" idx="3"/>
              <a:endCxn id="200" idx="7"/>
            </p:cNvCxnSpPr>
            <p:nvPr/>
          </p:nvCxnSpPr>
          <p:spPr>
            <a:xfrm flipH="1">
              <a:off x="2361368" y="1448915"/>
              <a:ext cx="485700" cy="515700"/>
            </a:xfrm>
            <a:prstGeom prst="straightConnector1">
              <a:avLst/>
            </a:prstGeom>
            <a:noFill/>
            <a:ln w="25400" cap="flat" cmpd="sng">
              <a:solidFill>
                <a:schemeClr val="dk1"/>
              </a:solidFill>
              <a:prstDash val="solid"/>
              <a:round/>
              <a:headEnd type="none" w="sm" len="sm"/>
              <a:tailEnd type="none" w="sm" len="sm"/>
            </a:ln>
          </p:spPr>
        </p:cxnSp>
        <p:cxnSp>
          <p:nvCxnSpPr>
            <p:cNvPr id="209" name="Google Shape;209;p24"/>
            <p:cNvCxnSpPr>
              <a:stCxn id="200" idx="5"/>
              <a:endCxn id="201" idx="1"/>
            </p:cNvCxnSpPr>
            <p:nvPr/>
          </p:nvCxnSpPr>
          <p:spPr>
            <a:xfrm>
              <a:off x="2361236" y="2068435"/>
              <a:ext cx="231000" cy="201000"/>
            </a:xfrm>
            <a:prstGeom prst="straightConnector1">
              <a:avLst/>
            </a:prstGeom>
            <a:noFill/>
            <a:ln w="25400" cap="flat" cmpd="sng">
              <a:solidFill>
                <a:schemeClr val="dk1"/>
              </a:solidFill>
              <a:prstDash val="solid"/>
              <a:round/>
              <a:headEnd type="none" w="sm" len="sm"/>
              <a:tailEnd type="none" w="sm" len="sm"/>
            </a:ln>
          </p:spPr>
        </p:cxnSp>
        <p:cxnSp>
          <p:nvCxnSpPr>
            <p:cNvPr id="210" name="Google Shape;210;p24"/>
            <p:cNvCxnSpPr>
              <a:stCxn id="202" idx="6"/>
              <a:endCxn id="201" idx="2"/>
            </p:cNvCxnSpPr>
            <p:nvPr/>
          </p:nvCxnSpPr>
          <p:spPr>
            <a:xfrm rot="10800000" flipH="1">
              <a:off x="1935518" y="2321459"/>
              <a:ext cx="635400" cy="146700"/>
            </a:xfrm>
            <a:prstGeom prst="straightConnector1">
              <a:avLst/>
            </a:prstGeom>
            <a:noFill/>
            <a:ln w="25400" cap="flat" cmpd="sng">
              <a:solidFill>
                <a:schemeClr val="dk1"/>
              </a:solidFill>
              <a:prstDash val="solid"/>
              <a:round/>
              <a:headEnd type="none" w="sm" len="sm"/>
              <a:tailEnd type="none" w="sm" len="sm"/>
            </a:ln>
          </p:spPr>
        </p:cxnSp>
        <p:cxnSp>
          <p:nvCxnSpPr>
            <p:cNvPr id="211" name="Google Shape;211;p24"/>
            <p:cNvCxnSpPr>
              <a:stCxn id="200" idx="3"/>
              <a:endCxn id="202" idx="7"/>
            </p:cNvCxnSpPr>
            <p:nvPr/>
          </p:nvCxnSpPr>
          <p:spPr>
            <a:xfrm flipH="1">
              <a:off x="1913905" y="2068435"/>
              <a:ext cx="343500" cy="347700"/>
            </a:xfrm>
            <a:prstGeom prst="straightConnector1">
              <a:avLst/>
            </a:prstGeom>
            <a:noFill/>
            <a:ln w="25400" cap="flat" cmpd="sng">
              <a:solidFill>
                <a:schemeClr val="dk1"/>
              </a:solidFill>
              <a:prstDash val="solid"/>
              <a:round/>
              <a:headEnd type="none" w="sm" len="sm"/>
              <a:tailEnd type="none" w="sm" len="sm"/>
            </a:ln>
          </p:spPr>
        </p:cxnSp>
        <p:cxnSp>
          <p:nvCxnSpPr>
            <p:cNvPr id="212" name="Google Shape;212;p24"/>
            <p:cNvCxnSpPr>
              <a:stCxn id="203" idx="5"/>
              <a:endCxn id="202" idx="1"/>
            </p:cNvCxnSpPr>
            <p:nvPr/>
          </p:nvCxnSpPr>
          <p:spPr>
            <a:xfrm>
              <a:off x="1454590" y="2141854"/>
              <a:ext cx="355500" cy="274500"/>
            </a:xfrm>
            <a:prstGeom prst="straightConnector1">
              <a:avLst/>
            </a:prstGeom>
            <a:noFill/>
            <a:ln w="25400" cap="flat" cmpd="sng">
              <a:solidFill>
                <a:schemeClr val="dk1"/>
              </a:solidFill>
              <a:prstDash val="solid"/>
              <a:round/>
              <a:headEnd type="none" w="sm" len="sm"/>
              <a:tailEnd type="none" w="sm" len="sm"/>
            </a:ln>
          </p:spPr>
        </p:cxnSp>
      </p:grpSp>
      <p:sp>
        <p:nvSpPr>
          <p:cNvPr id="213" name="Google Shape;213;p24"/>
          <p:cNvSpPr txBox="1"/>
          <p:nvPr/>
        </p:nvSpPr>
        <p:spPr>
          <a:xfrm>
            <a:off x="3092884" y="2848340"/>
            <a:ext cx="6070600" cy="2899255"/>
          </a:xfrm>
          <a:prstGeom prst="rect">
            <a:avLst/>
          </a:prstGeom>
          <a:noFill/>
          <a:ln>
            <a:noFill/>
          </a:ln>
        </p:spPr>
        <p:txBody>
          <a:bodyPr spcFirstLastPara="1" wrap="square" lIns="91425" tIns="45700" rIns="91425" bIns="45700" anchor="t" anchorCtr="0">
            <a:spAutoFit/>
          </a:bodyPr>
          <a:lstStyle/>
          <a:p>
            <a:pPr marL="0" marR="0" lvl="0" indent="0" algn="l" rtl="0">
              <a:lnSpc>
                <a:spcPct val="160000"/>
              </a:lnSpc>
              <a:spcBef>
                <a:spcPts val="0"/>
              </a:spcBef>
              <a:spcAft>
                <a:spcPts val="0"/>
              </a:spcAft>
              <a:buNone/>
            </a:pPr>
            <a:r>
              <a:rPr lang="en-US" sz="1600">
                <a:solidFill>
                  <a:schemeClr val="dk1"/>
                </a:solidFill>
                <a:latin typeface="Helvetica Neue"/>
                <a:ea typeface="Helvetica Neue"/>
                <a:cs typeface="Helvetica Neue"/>
                <a:sym typeface="Helvetica Neue"/>
              </a:rPr>
              <a:t>In </a:t>
            </a:r>
            <a:r>
              <a:rPr lang="en-US" sz="1600" i="1">
                <a:solidFill>
                  <a:schemeClr val="dk1"/>
                </a:solidFill>
                <a:latin typeface="Helvetica Neue"/>
                <a:ea typeface="Helvetica Neue"/>
                <a:cs typeface="Helvetica Neue"/>
                <a:sym typeface="Helvetica Neue"/>
              </a:rPr>
              <a:t>directed networks </a:t>
            </a:r>
            <a:r>
              <a:rPr lang="en-US" sz="1600">
                <a:solidFill>
                  <a:schemeClr val="dk1"/>
                </a:solidFill>
                <a:latin typeface="Helvetica Neue"/>
                <a:ea typeface="Helvetica Neue"/>
                <a:cs typeface="Helvetica Neue"/>
                <a:sym typeface="Helvetica Neue"/>
              </a:rPr>
              <a:t>we can define an </a:t>
            </a:r>
            <a:r>
              <a:rPr lang="en-US" sz="1600">
                <a:solidFill>
                  <a:srgbClr val="800000"/>
                </a:solidFill>
                <a:latin typeface="Helvetica Neue"/>
                <a:ea typeface="Helvetica Neue"/>
                <a:cs typeface="Helvetica Neue"/>
                <a:sym typeface="Helvetica Neue"/>
              </a:rPr>
              <a:t>in-degree </a:t>
            </a:r>
            <a:r>
              <a:rPr lang="en-US" sz="1600">
                <a:solidFill>
                  <a:schemeClr val="dk1"/>
                </a:solidFill>
                <a:latin typeface="Helvetica Neue"/>
                <a:ea typeface="Helvetica Neue"/>
                <a:cs typeface="Helvetica Neue"/>
                <a:sym typeface="Helvetica Neue"/>
              </a:rPr>
              <a:t>and </a:t>
            </a:r>
            <a:r>
              <a:rPr lang="en-US" sz="1600">
                <a:solidFill>
                  <a:srgbClr val="800000"/>
                </a:solidFill>
                <a:latin typeface="Helvetica Neue"/>
                <a:ea typeface="Helvetica Neue"/>
                <a:cs typeface="Helvetica Neue"/>
                <a:sym typeface="Helvetica Neue"/>
              </a:rPr>
              <a:t>out-degree. </a:t>
            </a:r>
            <a:r>
              <a:rPr lang="en-US" sz="1600">
                <a:solidFill>
                  <a:schemeClr val="dk1"/>
                </a:solidFill>
                <a:latin typeface="Helvetica Neue"/>
                <a:ea typeface="Helvetica Neue"/>
                <a:cs typeface="Helvetica Neue"/>
                <a:sym typeface="Helvetica Neue"/>
              </a:rPr>
              <a:t>The (total) degree is the sum of in- and out-degree.</a:t>
            </a:r>
            <a:endParaRPr/>
          </a:p>
          <a:p>
            <a:pPr marL="0" marR="0" lvl="0" indent="0" algn="l" rtl="0">
              <a:lnSpc>
                <a:spcPct val="160000"/>
              </a:lnSpc>
              <a:spcBef>
                <a:spcPts val="0"/>
              </a:spcBef>
              <a:spcAft>
                <a:spcPts val="0"/>
              </a:spcAft>
              <a:buNone/>
            </a:pPr>
            <a:endParaRPr sz="1600">
              <a:solidFill>
                <a:schemeClr val="dk1"/>
              </a:solidFill>
              <a:latin typeface="Helvetica Neue"/>
              <a:ea typeface="Helvetica Neue"/>
              <a:cs typeface="Helvetica Neue"/>
              <a:sym typeface="Helvetica Neue"/>
            </a:endParaRPr>
          </a:p>
          <a:p>
            <a:pPr marL="0" marR="0" lvl="0" indent="0" algn="l" rtl="0">
              <a:lnSpc>
                <a:spcPct val="160000"/>
              </a:lnSpc>
              <a:spcBef>
                <a:spcPts val="0"/>
              </a:spcBef>
              <a:spcAft>
                <a:spcPts val="0"/>
              </a:spcAft>
              <a:buNone/>
            </a:pPr>
            <a:endParaRPr sz="1600">
              <a:solidFill>
                <a:srgbClr val="FF5050"/>
              </a:solidFill>
              <a:latin typeface="Helvetica Neue"/>
              <a:ea typeface="Helvetica Neue"/>
              <a:cs typeface="Helvetica Neue"/>
              <a:sym typeface="Helvetica Neue"/>
            </a:endParaRPr>
          </a:p>
          <a:p>
            <a:pPr marL="0" marR="0" lvl="0" indent="0" algn="l" rtl="0">
              <a:lnSpc>
                <a:spcPct val="160000"/>
              </a:lnSpc>
              <a:spcBef>
                <a:spcPts val="0"/>
              </a:spcBef>
              <a:spcAft>
                <a:spcPts val="0"/>
              </a:spcAft>
              <a:buNone/>
            </a:pPr>
            <a:endParaRPr sz="1600">
              <a:solidFill>
                <a:srgbClr val="FF5050"/>
              </a:solidFill>
              <a:latin typeface="Helvetica Neue"/>
              <a:ea typeface="Helvetica Neue"/>
              <a:cs typeface="Helvetica Neue"/>
              <a:sym typeface="Helvetica Neue"/>
            </a:endParaRPr>
          </a:p>
          <a:p>
            <a:pPr marL="0" marR="0" lvl="0" indent="0" algn="l" rtl="0">
              <a:lnSpc>
                <a:spcPct val="160000"/>
              </a:lnSpc>
              <a:spcBef>
                <a:spcPts val="0"/>
              </a:spcBef>
              <a:spcAft>
                <a:spcPts val="0"/>
              </a:spcAft>
              <a:buNone/>
            </a:pPr>
            <a:r>
              <a:rPr lang="en-US" sz="1600">
                <a:solidFill>
                  <a:srgbClr val="800000"/>
                </a:solidFill>
                <a:latin typeface="Helvetica Neue"/>
                <a:ea typeface="Helvetica Neue"/>
                <a:cs typeface="Helvetica Neue"/>
                <a:sym typeface="Helvetica Neue"/>
              </a:rPr>
              <a:t>Source</a:t>
            </a:r>
            <a:r>
              <a:rPr lang="en-US" sz="1600">
                <a:solidFill>
                  <a:schemeClr val="dk1"/>
                </a:solidFill>
                <a:latin typeface="Helvetica Neue"/>
                <a:ea typeface="Helvetica Neue"/>
                <a:cs typeface="Helvetica Neue"/>
                <a:sym typeface="Helvetica Neue"/>
              </a:rPr>
              <a:t>: a node with k</a:t>
            </a:r>
            <a:r>
              <a:rPr lang="en-US" sz="1600" baseline="30000">
                <a:solidFill>
                  <a:schemeClr val="dk1"/>
                </a:solidFill>
                <a:latin typeface="Helvetica Neue"/>
                <a:ea typeface="Helvetica Neue"/>
                <a:cs typeface="Helvetica Neue"/>
                <a:sym typeface="Helvetica Neue"/>
              </a:rPr>
              <a:t>in</a:t>
            </a:r>
            <a:r>
              <a:rPr lang="en-US" sz="1600">
                <a:solidFill>
                  <a:schemeClr val="dk1"/>
                </a:solidFill>
                <a:latin typeface="Helvetica Neue"/>
                <a:ea typeface="Helvetica Neue"/>
                <a:cs typeface="Helvetica Neue"/>
                <a:sym typeface="Helvetica Neue"/>
              </a:rPr>
              <a:t>= 0; </a:t>
            </a:r>
            <a:r>
              <a:rPr lang="en-US" sz="1600">
                <a:solidFill>
                  <a:srgbClr val="800000"/>
                </a:solidFill>
                <a:latin typeface="Helvetica Neue"/>
                <a:ea typeface="Helvetica Neue"/>
                <a:cs typeface="Helvetica Neue"/>
                <a:sym typeface="Helvetica Neue"/>
              </a:rPr>
              <a:t>Sink</a:t>
            </a:r>
            <a:r>
              <a:rPr lang="en-US" sz="1600">
                <a:solidFill>
                  <a:schemeClr val="dk1"/>
                </a:solidFill>
                <a:latin typeface="Helvetica Neue"/>
                <a:ea typeface="Helvetica Neue"/>
                <a:cs typeface="Helvetica Neue"/>
                <a:sym typeface="Helvetica Neue"/>
              </a:rPr>
              <a:t>: a node with k</a:t>
            </a:r>
            <a:r>
              <a:rPr lang="en-US" sz="1600" baseline="30000">
                <a:solidFill>
                  <a:schemeClr val="dk1"/>
                </a:solidFill>
                <a:latin typeface="Helvetica Neue"/>
                <a:ea typeface="Helvetica Neue"/>
                <a:cs typeface="Helvetica Neue"/>
                <a:sym typeface="Helvetica Neue"/>
              </a:rPr>
              <a:t>out</a:t>
            </a:r>
            <a:r>
              <a:rPr lang="en-US" sz="1600">
                <a:solidFill>
                  <a:schemeClr val="dk1"/>
                </a:solidFill>
                <a:latin typeface="Helvetica Neue"/>
                <a:ea typeface="Helvetica Neue"/>
                <a:cs typeface="Helvetica Neue"/>
                <a:sym typeface="Helvetica Neue"/>
              </a:rPr>
              <a:t>= 0.</a:t>
            </a:r>
            <a:endParaRPr/>
          </a:p>
          <a:p>
            <a:pPr marL="0" marR="0" lvl="0" indent="0" algn="l" rtl="0">
              <a:spcBef>
                <a:spcPts val="0"/>
              </a:spcBef>
              <a:spcAft>
                <a:spcPts val="0"/>
              </a:spcAft>
              <a:buClr>
                <a:schemeClr val="dk1"/>
              </a:buClr>
              <a:buSzPts val="1600"/>
              <a:buFont typeface="Calibri"/>
              <a:buNone/>
            </a:pPr>
            <a:endParaRPr sz="1600">
              <a:solidFill>
                <a:schemeClr val="dk1"/>
              </a:solidFill>
              <a:latin typeface="Helvetica Neue"/>
              <a:ea typeface="Helvetica Neue"/>
              <a:cs typeface="Helvetica Neue"/>
              <a:sym typeface="Helvetica Neue"/>
            </a:endParaRPr>
          </a:p>
        </p:txBody>
      </p:sp>
      <p:sp>
        <p:nvSpPr>
          <p:cNvPr id="214" name="Google Shape;214;p24"/>
          <p:cNvSpPr/>
          <p:nvPr/>
        </p:nvSpPr>
        <p:spPr>
          <a:xfrm>
            <a:off x="1086284" y="3586705"/>
            <a:ext cx="259675" cy="444341"/>
          </a:xfrm>
          <a:prstGeom prst="octagon">
            <a:avLst>
              <a:gd name="adj" fmla="val 29287"/>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15" name="Google Shape;215;p24"/>
          <p:cNvPicPr preferRelativeResize="0"/>
          <p:nvPr/>
        </p:nvPicPr>
        <p:blipFill rotWithShape="1">
          <a:blip r:embed="rId4">
            <a:alphaModFix/>
          </a:blip>
          <a:srcRect/>
          <a:stretch/>
        </p:blipFill>
        <p:spPr>
          <a:xfrm>
            <a:off x="3689783" y="3914974"/>
            <a:ext cx="852488" cy="367771"/>
          </a:xfrm>
          <a:prstGeom prst="rect">
            <a:avLst/>
          </a:prstGeom>
          <a:noFill/>
          <a:ln>
            <a:noFill/>
          </a:ln>
        </p:spPr>
      </p:pic>
      <p:pic>
        <p:nvPicPr>
          <p:cNvPr id="216" name="Google Shape;216;p24"/>
          <p:cNvPicPr preferRelativeResize="0"/>
          <p:nvPr/>
        </p:nvPicPr>
        <p:blipFill rotWithShape="1">
          <a:blip r:embed="rId5">
            <a:alphaModFix/>
          </a:blip>
          <a:srcRect/>
          <a:stretch/>
        </p:blipFill>
        <p:spPr>
          <a:xfrm>
            <a:off x="4756584" y="3902406"/>
            <a:ext cx="922337" cy="366448"/>
          </a:xfrm>
          <a:prstGeom prst="rect">
            <a:avLst/>
          </a:prstGeom>
          <a:noFill/>
          <a:ln>
            <a:noFill/>
          </a:ln>
        </p:spPr>
      </p:pic>
      <p:pic>
        <p:nvPicPr>
          <p:cNvPr id="217" name="Google Shape;217;p24"/>
          <p:cNvPicPr preferRelativeResize="0"/>
          <p:nvPr/>
        </p:nvPicPr>
        <p:blipFill rotWithShape="1">
          <a:blip r:embed="rId6">
            <a:alphaModFix/>
          </a:blip>
          <a:srcRect/>
          <a:stretch/>
        </p:blipFill>
        <p:spPr>
          <a:xfrm>
            <a:off x="6051984" y="3902406"/>
            <a:ext cx="803275" cy="366448"/>
          </a:xfrm>
          <a:prstGeom prst="rect">
            <a:avLst/>
          </a:prstGeom>
          <a:noFill/>
          <a:ln>
            <a:noFill/>
          </a:ln>
        </p:spPr>
      </p:pic>
      <p:pic>
        <p:nvPicPr>
          <p:cNvPr id="218" name="Google Shape;218;p24"/>
          <p:cNvPicPr preferRelativeResize="0"/>
          <p:nvPr/>
        </p:nvPicPr>
        <p:blipFill rotWithShape="1">
          <a:blip r:embed="rId7">
            <a:alphaModFix/>
          </a:blip>
          <a:srcRect/>
          <a:stretch/>
        </p:blipFill>
        <p:spPr>
          <a:xfrm rot="10800000">
            <a:off x="5927365" y="5791107"/>
            <a:ext cx="985837" cy="512762"/>
          </a:xfrm>
          <a:prstGeom prst="rect">
            <a:avLst/>
          </a:prstGeom>
          <a:noFill/>
          <a:ln>
            <a:noFill/>
          </a:ln>
        </p:spPr>
      </p:pic>
      <p:sp>
        <p:nvSpPr>
          <p:cNvPr id="219" name="Google Shape;219;p24"/>
          <p:cNvSpPr txBox="1"/>
          <p:nvPr/>
        </p:nvSpPr>
        <p:spPr>
          <a:xfrm rot="-5400000">
            <a:off x="-740283" y="3362144"/>
            <a:ext cx="19812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Directed</a:t>
            </a:r>
            <a:endParaRPr sz="2400">
              <a:solidFill>
                <a:schemeClr val="dk1"/>
              </a:solidFill>
              <a:latin typeface="Helvetica Neue"/>
              <a:ea typeface="Helvetica Neue"/>
              <a:cs typeface="Helvetica Neue"/>
              <a:sym typeface="Helvetica Neue"/>
            </a:endParaRPr>
          </a:p>
        </p:txBody>
      </p:sp>
      <p:sp>
        <p:nvSpPr>
          <p:cNvPr id="220" name="Google Shape;220;p24"/>
          <p:cNvSpPr/>
          <p:nvPr/>
        </p:nvSpPr>
        <p:spPr>
          <a:xfrm>
            <a:off x="209984" y="5327849"/>
            <a:ext cx="8648699" cy="93928"/>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21" name="Google Shape;221;p24"/>
          <p:cNvGrpSpPr/>
          <p:nvPr/>
        </p:nvGrpSpPr>
        <p:grpSpPr>
          <a:xfrm>
            <a:off x="552884" y="3142815"/>
            <a:ext cx="2608619" cy="1593161"/>
            <a:chOff x="4678340" y="2394466"/>
            <a:chExt cx="2914714" cy="1780103"/>
          </a:xfrm>
        </p:grpSpPr>
        <p:sp>
          <p:nvSpPr>
            <p:cNvPr id="222" name="Google Shape;222;p24"/>
            <p:cNvSpPr/>
            <p:nvPr/>
          </p:nvSpPr>
          <p:spPr>
            <a:xfrm>
              <a:off x="5181600" y="2497097"/>
              <a:ext cx="164069" cy="16406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3" name="Google Shape;223;p24"/>
            <p:cNvSpPr/>
            <p:nvPr/>
          </p:nvSpPr>
          <p:spPr>
            <a:xfrm>
              <a:off x="6019800" y="2870874"/>
              <a:ext cx="164069" cy="164069"/>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4" name="Google Shape;224;p24"/>
            <p:cNvSpPr/>
            <p:nvPr/>
          </p:nvSpPr>
          <p:spPr>
            <a:xfrm>
              <a:off x="4724401" y="3459205"/>
              <a:ext cx="164069" cy="16406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5" name="Google Shape;225;p24"/>
            <p:cNvSpPr/>
            <p:nvPr/>
          </p:nvSpPr>
          <p:spPr>
            <a:xfrm>
              <a:off x="6705601" y="2579131"/>
              <a:ext cx="164069" cy="16406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6" name="Google Shape;226;p24"/>
            <p:cNvSpPr/>
            <p:nvPr/>
          </p:nvSpPr>
          <p:spPr>
            <a:xfrm>
              <a:off x="7428985" y="3401198"/>
              <a:ext cx="164069" cy="16406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7" name="Google Shape;227;p24"/>
            <p:cNvSpPr/>
            <p:nvPr/>
          </p:nvSpPr>
          <p:spPr>
            <a:xfrm>
              <a:off x="6729629" y="3968571"/>
              <a:ext cx="164069" cy="16406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28" name="Google Shape;228;p24"/>
            <p:cNvCxnSpPr>
              <a:stCxn id="224" idx="7"/>
              <a:endCxn id="222" idx="4"/>
            </p:cNvCxnSpPr>
            <p:nvPr/>
          </p:nvCxnSpPr>
          <p:spPr>
            <a:xfrm rot="10800000" flipH="1">
              <a:off x="4864443" y="2661232"/>
              <a:ext cx="399300" cy="822000"/>
            </a:xfrm>
            <a:prstGeom prst="straightConnector1">
              <a:avLst/>
            </a:prstGeom>
            <a:noFill/>
            <a:ln w="25400" cap="flat" cmpd="sng">
              <a:solidFill>
                <a:schemeClr val="dk1"/>
              </a:solidFill>
              <a:prstDash val="solid"/>
              <a:round/>
              <a:headEnd type="none" w="sm" len="sm"/>
              <a:tailEnd type="stealth" w="med" len="med"/>
            </a:ln>
          </p:spPr>
        </p:cxnSp>
        <p:cxnSp>
          <p:nvCxnSpPr>
            <p:cNvPr id="229" name="Google Shape;229;p24"/>
            <p:cNvCxnSpPr>
              <a:stCxn id="223" idx="2"/>
              <a:endCxn id="222" idx="5"/>
            </p:cNvCxnSpPr>
            <p:nvPr/>
          </p:nvCxnSpPr>
          <p:spPr>
            <a:xfrm rot="10800000">
              <a:off x="5321700" y="2637009"/>
              <a:ext cx="698100" cy="315900"/>
            </a:xfrm>
            <a:prstGeom prst="straightConnector1">
              <a:avLst/>
            </a:prstGeom>
            <a:noFill/>
            <a:ln w="25400" cap="flat" cmpd="sng">
              <a:solidFill>
                <a:schemeClr val="dk1"/>
              </a:solidFill>
              <a:prstDash val="solid"/>
              <a:round/>
              <a:headEnd type="none" w="sm" len="sm"/>
              <a:tailEnd type="stealth" w="med" len="med"/>
            </a:ln>
          </p:spPr>
        </p:cxnSp>
        <p:cxnSp>
          <p:nvCxnSpPr>
            <p:cNvPr id="230" name="Google Shape;230;p24"/>
            <p:cNvCxnSpPr>
              <a:stCxn id="224" idx="6"/>
              <a:endCxn id="223" idx="3"/>
            </p:cNvCxnSpPr>
            <p:nvPr/>
          </p:nvCxnSpPr>
          <p:spPr>
            <a:xfrm rot="10800000" flipH="1">
              <a:off x="4888470" y="3010839"/>
              <a:ext cx="1155300" cy="530400"/>
            </a:xfrm>
            <a:prstGeom prst="straightConnector1">
              <a:avLst/>
            </a:prstGeom>
            <a:noFill/>
            <a:ln w="25400" cap="flat" cmpd="sng">
              <a:solidFill>
                <a:schemeClr val="dk1"/>
              </a:solidFill>
              <a:prstDash val="solid"/>
              <a:round/>
              <a:headEnd type="none" w="sm" len="sm"/>
              <a:tailEnd type="stealth" w="med" len="med"/>
            </a:ln>
          </p:spPr>
        </p:cxnSp>
        <p:cxnSp>
          <p:nvCxnSpPr>
            <p:cNvPr id="231" name="Google Shape;231;p24"/>
            <p:cNvCxnSpPr>
              <a:stCxn id="225" idx="3"/>
              <a:endCxn id="223" idx="6"/>
            </p:cNvCxnSpPr>
            <p:nvPr/>
          </p:nvCxnSpPr>
          <p:spPr>
            <a:xfrm flipH="1">
              <a:off x="6183928" y="2719173"/>
              <a:ext cx="545700" cy="233700"/>
            </a:xfrm>
            <a:prstGeom prst="straightConnector1">
              <a:avLst/>
            </a:prstGeom>
            <a:noFill/>
            <a:ln w="25400" cap="flat" cmpd="sng">
              <a:solidFill>
                <a:schemeClr val="dk1"/>
              </a:solidFill>
              <a:prstDash val="solid"/>
              <a:round/>
              <a:headEnd type="none" w="sm" len="sm"/>
              <a:tailEnd type="stealth" w="med" len="med"/>
            </a:ln>
          </p:spPr>
        </p:cxnSp>
        <p:cxnSp>
          <p:nvCxnSpPr>
            <p:cNvPr id="232" name="Google Shape;232;p24"/>
            <p:cNvCxnSpPr>
              <a:stCxn id="226" idx="1"/>
              <a:endCxn id="225" idx="5"/>
            </p:cNvCxnSpPr>
            <p:nvPr/>
          </p:nvCxnSpPr>
          <p:spPr>
            <a:xfrm rot="10800000">
              <a:off x="6845512" y="2719025"/>
              <a:ext cx="607500" cy="706200"/>
            </a:xfrm>
            <a:prstGeom prst="straightConnector1">
              <a:avLst/>
            </a:prstGeom>
            <a:noFill/>
            <a:ln w="25400" cap="flat" cmpd="sng">
              <a:solidFill>
                <a:schemeClr val="dk1"/>
              </a:solidFill>
              <a:prstDash val="solid"/>
              <a:round/>
              <a:headEnd type="none" w="sm" len="sm"/>
              <a:tailEnd type="stealth" w="med" len="med"/>
            </a:ln>
          </p:spPr>
        </p:cxnSp>
        <p:cxnSp>
          <p:nvCxnSpPr>
            <p:cNvPr id="233" name="Google Shape;233;p24"/>
            <p:cNvCxnSpPr>
              <a:stCxn id="227" idx="7"/>
              <a:endCxn id="226" idx="3"/>
            </p:cNvCxnSpPr>
            <p:nvPr/>
          </p:nvCxnSpPr>
          <p:spPr>
            <a:xfrm rot="10800000" flipH="1">
              <a:off x="6869671" y="3541098"/>
              <a:ext cx="583200" cy="451500"/>
            </a:xfrm>
            <a:prstGeom prst="straightConnector1">
              <a:avLst/>
            </a:prstGeom>
            <a:noFill/>
            <a:ln w="25400" cap="flat" cmpd="sng">
              <a:solidFill>
                <a:schemeClr val="dk1"/>
              </a:solidFill>
              <a:prstDash val="solid"/>
              <a:round/>
              <a:headEnd type="none" w="sm" len="sm"/>
              <a:tailEnd type="stealth" w="med" len="med"/>
            </a:ln>
          </p:spPr>
        </p:cxnSp>
        <p:sp>
          <p:nvSpPr>
            <p:cNvPr id="234" name="Google Shape;234;p24"/>
            <p:cNvSpPr/>
            <p:nvPr/>
          </p:nvSpPr>
          <p:spPr>
            <a:xfrm>
              <a:off x="5937765" y="3483232"/>
              <a:ext cx="164069" cy="16406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35" name="Google Shape;235;p24"/>
            <p:cNvCxnSpPr>
              <a:stCxn id="234" idx="5"/>
              <a:endCxn id="227" idx="1"/>
            </p:cNvCxnSpPr>
            <p:nvPr/>
          </p:nvCxnSpPr>
          <p:spPr>
            <a:xfrm>
              <a:off x="6077807" y="3623274"/>
              <a:ext cx="675900" cy="369300"/>
            </a:xfrm>
            <a:prstGeom prst="straightConnector1">
              <a:avLst/>
            </a:prstGeom>
            <a:noFill/>
            <a:ln w="25400" cap="flat" cmpd="sng">
              <a:solidFill>
                <a:schemeClr val="dk1"/>
              </a:solidFill>
              <a:prstDash val="solid"/>
              <a:round/>
              <a:headEnd type="none" w="sm" len="sm"/>
              <a:tailEnd type="stealth" w="med" len="med"/>
            </a:ln>
          </p:spPr>
        </p:cxnSp>
        <p:sp>
          <p:nvSpPr>
            <p:cNvPr id="236" name="Google Shape;236;p24"/>
            <p:cNvSpPr/>
            <p:nvPr/>
          </p:nvSpPr>
          <p:spPr>
            <a:xfrm>
              <a:off x="4678340" y="3623274"/>
              <a:ext cx="274660" cy="206335"/>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A</a:t>
              </a:r>
              <a:endParaRPr/>
            </a:p>
          </p:txBody>
        </p:sp>
        <p:sp>
          <p:nvSpPr>
            <p:cNvPr id="237" name="Google Shape;237;p24"/>
            <p:cNvSpPr/>
            <p:nvPr/>
          </p:nvSpPr>
          <p:spPr>
            <a:xfrm>
              <a:off x="5663105" y="3472934"/>
              <a:ext cx="274660" cy="206335"/>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G</a:t>
              </a:r>
              <a:endParaRPr/>
            </a:p>
          </p:txBody>
        </p:sp>
        <p:sp>
          <p:nvSpPr>
            <p:cNvPr id="238" name="Google Shape;238;p24"/>
            <p:cNvSpPr/>
            <p:nvPr/>
          </p:nvSpPr>
          <p:spPr>
            <a:xfrm>
              <a:off x="6858000" y="3968234"/>
              <a:ext cx="274660" cy="206335"/>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F</a:t>
              </a:r>
              <a:endParaRPr/>
            </a:p>
          </p:txBody>
        </p:sp>
        <p:sp>
          <p:nvSpPr>
            <p:cNvPr id="239" name="Google Shape;239;p24"/>
            <p:cNvSpPr/>
            <p:nvPr/>
          </p:nvSpPr>
          <p:spPr>
            <a:xfrm>
              <a:off x="4953000" y="2476501"/>
              <a:ext cx="274660" cy="206335"/>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B</a:t>
              </a:r>
              <a:endParaRPr/>
            </a:p>
          </p:txBody>
        </p:sp>
        <p:sp>
          <p:nvSpPr>
            <p:cNvPr id="240" name="Google Shape;240;p24"/>
            <p:cNvSpPr/>
            <p:nvPr/>
          </p:nvSpPr>
          <p:spPr>
            <a:xfrm>
              <a:off x="5964504" y="2686209"/>
              <a:ext cx="274660" cy="206335"/>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C</a:t>
              </a:r>
              <a:endParaRPr/>
            </a:p>
          </p:txBody>
        </p:sp>
        <p:sp>
          <p:nvSpPr>
            <p:cNvPr id="241" name="Google Shape;241;p24"/>
            <p:cNvSpPr/>
            <p:nvPr/>
          </p:nvSpPr>
          <p:spPr>
            <a:xfrm>
              <a:off x="6659540" y="2394466"/>
              <a:ext cx="274660" cy="206335"/>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D</a:t>
              </a:r>
              <a:endParaRPr/>
            </a:p>
          </p:txBody>
        </p:sp>
        <p:sp>
          <p:nvSpPr>
            <p:cNvPr id="242" name="Google Shape;242;p24"/>
            <p:cNvSpPr/>
            <p:nvPr/>
          </p:nvSpPr>
          <p:spPr>
            <a:xfrm>
              <a:off x="7154325" y="3366873"/>
              <a:ext cx="274660" cy="206335"/>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E</a:t>
              </a:r>
              <a:endParaRPr/>
            </a:p>
          </p:txBody>
        </p:sp>
      </p:grpSp>
      <p:sp>
        <p:nvSpPr>
          <p:cNvPr id="243" name="Google Shape;243;p24"/>
          <p:cNvSpPr/>
          <p:nvPr/>
        </p:nvSpPr>
        <p:spPr>
          <a:xfrm>
            <a:off x="847628" y="5791107"/>
            <a:ext cx="164069" cy="16406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4" name="Google Shape;244;p24"/>
          <p:cNvSpPr txBox="1"/>
          <p:nvPr/>
        </p:nvSpPr>
        <p:spPr>
          <a:xfrm>
            <a:off x="849500" y="1009284"/>
            <a:ext cx="35137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a:t>
            </a:r>
            <a:endParaRPr/>
          </a:p>
        </p:txBody>
      </p:sp>
      <p:sp>
        <p:nvSpPr>
          <p:cNvPr id="245" name="Google Shape;245;p24"/>
          <p:cNvSpPr txBox="1"/>
          <p:nvPr/>
        </p:nvSpPr>
        <p:spPr>
          <a:xfrm>
            <a:off x="2395891" y="1848789"/>
            <a:ext cx="33862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a:t>
            </a:r>
            <a:endParaRPr/>
          </a:p>
        </p:txBody>
      </p:sp>
      <p:pic>
        <p:nvPicPr>
          <p:cNvPr id="246" name="Google Shape;246;p24"/>
          <p:cNvPicPr preferRelativeResize="0"/>
          <p:nvPr/>
        </p:nvPicPr>
        <p:blipFill rotWithShape="1">
          <a:blip r:embed="rId8">
            <a:alphaModFix/>
          </a:blip>
          <a:srcRect/>
          <a:stretch/>
        </p:blipFill>
        <p:spPr>
          <a:xfrm>
            <a:off x="3605213" y="1608138"/>
            <a:ext cx="825500" cy="365125"/>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5"/>
          <p:cNvSpPr txBox="1"/>
          <p:nvPr/>
        </p:nvSpPr>
        <p:spPr>
          <a:xfrm>
            <a:off x="6477000" y="5399900"/>
            <a:ext cx="25908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00" b="1">
                <a:solidFill>
                  <a:srgbClr val="A5A5A5"/>
                </a:solidFill>
                <a:latin typeface="Helvetica Neue"/>
                <a:ea typeface="Helvetica Neue"/>
                <a:cs typeface="Helvetica Neue"/>
                <a:sym typeface="Helvetica Neue"/>
              </a:rPr>
              <a:t>Network Science: Graph Theory </a:t>
            </a:r>
            <a:endParaRPr sz="600" i="1">
              <a:solidFill>
                <a:srgbClr val="A5A5A5"/>
              </a:solidFill>
              <a:latin typeface="Helvetica Neue"/>
              <a:ea typeface="Helvetica Neue"/>
              <a:cs typeface="Helvetica Neue"/>
              <a:sym typeface="Helvetica Neue"/>
            </a:endParaRPr>
          </a:p>
        </p:txBody>
      </p:sp>
      <p:sp>
        <p:nvSpPr>
          <p:cNvPr id="252" name="Google Shape;252;p25"/>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chemeClr val="lt1"/>
                </a:solidFill>
                <a:latin typeface="Helvetica Neue"/>
                <a:ea typeface="Helvetica Neue"/>
                <a:cs typeface="Helvetica Neue"/>
                <a:sym typeface="Helvetica Neue"/>
              </a:rPr>
              <a:t>A BIT OF STATISTICS</a:t>
            </a:r>
            <a:endParaRPr/>
          </a:p>
        </p:txBody>
      </p:sp>
      <p:pic>
        <p:nvPicPr>
          <p:cNvPr id="253" name="Google Shape;253;p25"/>
          <p:cNvPicPr preferRelativeResize="0"/>
          <p:nvPr/>
        </p:nvPicPr>
        <p:blipFill rotWithShape="1">
          <a:blip r:embed="rId3">
            <a:alphaModFix/>
          </a:blip>
          <a:srcRect/>
          <a:stretch/>
        </p:blipFill>
        <p:spPr>
          <a:xfrm>
            <a:off x="639233" y="1087967"/>
            <a:ext cx="3255434" cy="3798006"/>
          </a:xfrm>
          <a:prstGeom prst="rect">
            <a:avLst/>
          </a:prstGeom>
          <a:noFill/>
          <a:ln>
            <a:noFill/>
          </a:ln>
        </p:spPr>
      </p:pic>
      <p:pic>
        <p:nvPicPr>
          <p:cNvPr id="254" name="Google Shape;254;p25"/>
          <p:cNvPicPr preferRelativeResize="0"/>
          <p:nvPr/>
        </p:nvPicPr>
        <p:blipFill rotWithShape="1">
          <a:blip r:embed="rId4">
            <a:alphaModFix/>
          </a:blip>
          <a:srcRect/>
          <a:stretch/>
        </p:blipFill>
        <p:spPr>
          <a:xfrm>
            <a:off x="4419600" y="1076855"/>
            <a:ext cx="3505199" cy="3809118"/>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6"/>
          <p:cNvSpPr txBox="1"/>
          <p:nvPr/>
        </p:nvSpPr>
        <p:spPr>
          <a:xfrm>
            <a:off x="3683000" y="2032000"/>
            <a:ext cx="6070600" cy="904863"/>
          </a:xfrm>
          <a:prstGeom prst="rect">
            <a:avLst/>
          </a:prstGeom>
          <a:noFill/>
          <a:ln>
            <a:noFill/>
          </a:ln>
        </p:spPr>
        <p:txBody>
          <a:bodyPr spcFirstLastPara="1" wrap="square" lIns="91425" tIns="45700" rIns="91425" bIns="45700" anchor="t" anchorCtr="0">
            <a:spAutoFit/>
          </a:bodyPr>
          <a:lstStyle/>
          <a:p>
            <a:pPr marL="0" marR="0" lvl="0" indent="0" algn="l" rtl="0">
              <a:lnSpc>
                <a:spcPct val="180000"/>
              </a:lnSpc>
              <a:spcBef>
                <a:spcPts val="0"/>
              </a:spcBef>
              <a:spcAft>
                <a:spcPts val="0"/>
              </a:spcAft>
              <a:buNone/>
            </a:pPr>
            <a:r>
              <a:rPr lang="en-US" sz="1600">
                <a:solidFill>
                  <a:schemeClr val="dk1"/>
                </a:solidFill>
                <a:latin typeface="Helvetica Neue"/>
                <a:ea typeface="Helvetica Neue"/>
                <a:cs typeface="Helvetica Neue"/>
                <a:sym typeface="Helvetica Neue"/>
              </a:rPr>
              <a:t>N – the number of nodes in the graph</a:t>
            </a:r>
            <a:endParaRPr/>
          </a:p>
          <a:p>
            <a:pPr marL="0" marR="0" lvl="0" indent="0" algn="l" rtl="0">
              <a:spcBef>
                <a:spcPts val="0"/>
              </a:spcBef>
              <a:spcAft>
                <a:spcPts val="0"/>
              </a:spcAft>
              <a:buClr>
                <a:schemeClr val="dk1"/>
              </a:buClr>
              <a:buSzPts val="2400"/>
              <a:buFont typeface="Calibri"/>
              <a:buNone/>
            </a:pPr>
            <a:endParaRPr sz="2400">
              <a:solidFill>
                <a:schemeClr val="dk1"/>
              </a:solidFill>
              <a:latin typeface="Times New Roman"/>
              <a:ea typeface="Times New Roman"/>
              <a:cs typeface="Times New Roman"/>
              <a:sym typeface="Times New Roman"/>
            </a:endParaRPr>
          </a:p>
        </p:txBody>
      </p:sp>
      <p:pic>
        <p:nvPicPr>
          <p:cNvPr id="260" name="Google Shape;260;p26"/>
          <p:cNvPicPr preferRelativeResize="0"/>
          <p:nvPr/>
        </p:nvPicPr>
        <p:blipFill rotWithShape="1">
          <a:blip r:embed="rId3">
            <a:alphaModFix/>
          </a:blip>
          <a:srcRect/>
          <a:stretch/>
        </p:blipFill>
        <p:spPr>
          <a:xfrm>
            <a:off x="3753643" y="1104345"/>
            <a:ext cx="1636713" cy="654844"/>
          </a:xfrm>
          <a:prstGeom prst="rect">
            <a:avLst/>
          </a:prstGeom>
          <a:noFill/>
          <a:ln>
            <a:noFill/>
          </a:ln>
        </p:spPr>
      </p:pic>
      <p:sp>
        <p:nvSpPr>
          <p:cNvPr id="261" name="Google Shape;261;p26"/>
          <p:cNvSpPr/>
          <p:nvPr/>
        </p:nvSpPr>
        <p:spPr>
          <a:xfrm>
            <a:off x="1143000" y="3841829"/>
            <a:ext cx="259675" cy="444341"/>
          </a:xfrm>
          <a:prstGeom prst="octagon">
            <a:avLst>
              <a:gd name="adj" fmla="val 29287"/>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62" name="Google Shape;262;p26"/>
          <p:cNvPicPr preferRelativeResize="0"/>
          <p:nvPr/>
        </p:nvPicPr>
        <p:blipFill rotWithShape="1">
          <a:blip r:embed="rId4">
            <a:alphaModFix/>
          </a:blip>
          <a:srcRect/>
          <a:stretch/>
        </p:blipFill>
        <p:spPr>
          <a:xfrm>
            <a:off x="3144838" y="3331622"/>
            <a:ext cx="5922963" cy="654844"/>
          </a:xfrm>
          <a:prstGeom prst="rect">
            <a:avLst/>
          </a:prstGeom>
          <a:noFill/>
          <a:ln>
            <a:noFill/>
          </a:ln>
        </p:spPr>
      </p:pic>
      <p:pic>
        <p:nvPicPr>
          <p:cNvPr id="263" name="Google Shape;263;p26"/>
          <p:cNvPicPr preferRelativeResize="0"/>
          <p:nvPr/>
        </p:nvPicPr>
        <p:blipFill rotWithShape="1">
          <a:blip r:embed="rId5">
            <a:alphaModFix/>
          </a:blip>
          <a:srcRect/>
          <a:stretch/>
        </p:blipFill>
        <p:spPr>
          <a:xfrm>
            <a:off x="5774008" y="1104346"/>
            <a:ext cx="1173162" cy="654844"/>
          </a:xfrm>
          <a:prstGeom prst="rect">
            <a:avLst/>
          </a:prstGeom>
          <a:noFill/>
          <a:ln>
            <a:noFill/>
          </a:ln>
        </p:spPr>
      </p:pic>
      <p:pic>
        <p:nvPicPr>
          <p:cNvPr id="264" name="Google Shape;264;p26"/>
          <p:cNvPicPr preferRelativeResize="0"/>
          <p:nvPr/>
        </p:nvPicPr>
        <p:blipFill rotWithShape="1">
          <a:blip r:embed="rId6">
            <a:alphaModFix/>
          </a:blip>
          <a:srcRect/>
          <a:stretch/>
        </p:blipFill>
        <p:spPr>
          <a:xfrm>
            <a:off x="5880370" y="4551772"/>
            <a:ext cx="1066800" cy="509323"/>
          </a:xfrm>
          <a:prstGeom prst="rect">
            <a:avLst/>
          </a:prstGeom>
          <a:noFill/>
          <a:ln>
            <a:noFill/>
          </a:ln>
        </p:spPr>
      </p:pic>
      <p:sp>
        <p:nvSpPr>
          <p:cNvPr id="265" name="Google Shape;265;p26"/>
          <p:cNvSpPr txBox="1"/>
          <p:nvPr/>
        </p:nvSpPr>
        <p:spPr>
          <a:xfrm>
            <a:off x="6477000" y="5399900"/>
            <a:ext cx="25908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00" b="1">
                <a:solidFill>
                  <a:srgbClr val="A5A5A5"/>
                </a:solidFill>
                <a:latin typeface="Helvetica Neue"/>
                <a:ea typeface="Helvetica Neue"/>
                <a:cs typeface="Helvetica Neue"/>
                <a:sym typeface="Helvetica Neue"/>
              </a:rPr>
              <a:t>Network Science: Graph Theory </a:t>
            </a:r>
            <a:endParaRPr sz="600" i="1">
              <a:solidFill>
                <a:srgbClr val="A5A5A5"/>
              </a:solidFill>
              <a:latin typeface="Helvetica Neue"/>
              <a:ea typeface="Helvetica Neue"/>
              <a:cs typeface="Helvetica Neue"/>
              <a:sym typeface="Helvetica Neue"/>
            </a:endParaRPr>
          </a:p>
        </p:txBody>
      </p:sp>
      <p:sp>
        <p:nvSpPr>
          <p:cNvPr id="266" name="Google Shape;266;p26"/>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chemeClr val="lt1"/>
                </a:solidFill>
                <a:latin typeface="Helvetica Neue"/>
                <a:ea typeface="Helvetica Neue"/>
                <a:cs typeface="Helvetica Neue"/>
                <a:sym typeface="Helvetica Neue"/>
              </a:rPr>
              <a:t>AVERAGE DEGREE</a:t>
            </a:r>
            <a:endParaRPr/>
          </a:p>
        </p:txBody>
      </p:sp>
      <p:sp>
        <p:nvSpPr>
          <p:cNvPr id="267" name="Google Shape;267;p26"/>
          <p:cNvSpPr txBox="1"/>
          <p:nvPr/>
        </p:nvSpPr>
        <p:spPr>
          <a:xfrm rot="-5400000">
            <a:off x="-683568" y="1394767"/>
            <a:ext cx="19812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Undirected</a:t>
            </a:r>
            <a:endParaRPr sz="2400">
              <a:solidFill>
                <a:schemeClr val="dk1"/>
              </a:solidFill>
              <a:latin typeface="Helvetica Neue"/>
              <a:ea typeface="Helvetica Neue"/>
              <a:cs typeface="Helvetica Neue"/>
              <a:sym typeface="Helvetica Neue"/>
            </a:endParaRPr>
          </a:p>
        </p:txBody>
      </p:sp>
      <p:sp>
        <p:nvSpPr>
          <p:cNvPr id="268" name="Google Shape;268;p26"/>
          <p:cNvSpPr txBox="1"/>
          <p:nvPr/>
        </p:nvSpPr>
        <p:spPr>
          <a:xfrm rot="-5400000">
            <a:off x="-683567" y="3693468"/>
            <a:ext cx="19812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Directed</a:t>
            </a:r>
            <a:endParaRPr sz="2400">
              <a:solidFill>
                <a:schemeClr val="dk1"/>
              </a:solidFill>
              <a:latin typeface="Helvetica Neue"/>
              <a:ea typeface="Helvetica Neue"/>
              <a:cs typeface="Helvetica Neue"/>
              <a:sym typeface="Helvetica Neue"/>
            </a:endParaRPr>
          </a:p>
        </p:txBody>
      </p:sp>
      <p:sp>
        <p:nvSpPr>
          <p:cNvPr id="269" name="Google Shape;269;p26"/>
          <p:cNvSpPr/>
          <p:nvPr/>
        </p:nvSpPr>
        <p:spPr>
          <a:xfrm>
            <a:off x="266700" y="2915972"/>
            <a:ext cx="8648699" cy="93928"/>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70" name="Google Shape;270;p26"/>
          <p:cNvGrpSpPr/>
          <p:nvPr/>
        </p:nvGrpSpPr>
        <p:grpSpPr>
          <a:xfrm>
            <a:off x="609600" y="3397939"/>
            <a:ext cx="2608619" cy="1593161"/>
            <a:chOff x="609600" y="3397939"/>
            <a:chExt cx="2608619" cy="1593161"/>
          </a:xfrm>
        </p:grpSpPr>
        <p:sp>
          <p:nvSpPr>
            <p:cNvPr id="271" name="Google Shape;271;p26"/>
            <p:cNvSpPr/>
            <p:nvPr/>
          </p:nvSpPr>
          <p:spPr>
            <a:xfrm>
              <a:off x="1143000" y="3841829"/>
              <a:ext cx="259675" cy="444341"/>
            </a:xfrm>
            <a:prstGeom prst="octagon">
              <a:avLst>
                <a:gd name="adj" fmla="val 29287"/>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2" name="Google Shape;272;p26"/>
            <p:cNvSpPr/>
            <p:nvPr/>
          </p:nvSpPr>
          <p:spPr>
            <a:xfrm>
              <a:off x="1060009" y="3489792"/>
              <a:ext cx="146839" cy="14683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3" name="Google Shape;273;p26"/>
            <p:cNvSpPr/>
            <p:nvPr/>
          </p:nvSpPr>
          <p:spPr>
            <a:xfrm>
              <a:off x="1810184" y="3824316"/>
              <a:ext cx="146839" cy="14683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4" name="Google Shape;274;p26"/>
            <p:cNvSpPr/>
            <p:nvPr/>
          </p:nvSpPr>
          <p:spPr>
            <a:xfrm>
              <a:off x="650824" y="4350862"/>
              <a:ext cx="146839" cy="14683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5" name="Google Shape;275;p26"/>
            <p:cNvSpPr/>
            <p:nvPr/>
          </p:nvSpPr>
          <p:spPr>
            <a:xfrm>
              <a:off x="2423964" y="3563211"/>
              <a:ext cx="146839" cy="14683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6" name="Google Shape;276;p26"/>
            <p:cNvSpPr/>
            <p:nvPr/>
          </p:nvSpPr>
          <p:spPr>
            <a:xfrm>
              <a:off x="3071380" y="4298947"/>
              <a:ext cx="146839" cy="14683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7" name="Google Shape;277;p26"/>
            <p:cNvSpPr/>
            <p:nvPr/>
          </p:nvSpPr>
          <p:spPr>
            <a:xfrm>
              <a:off x="2445468" y="4806735"/>
              <a:ext cx="146839" cy="14683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78" name="Google Shape;278;p26"/>
            <p:cNvCxnSpPr>
              <a:stCxn id="274" idx="7"/>
              <a:endCxn id="272" idx="4"/>
            </p:cNvCxnSpPr>
            <p:nvPr/>
          </p:nvCxnSpPr>
          <p:spPr>
            <a:xfrm rot="10800000" flipH="1">
              <a:off x="776159" y="3636766"/>
              <a:ext cx="357300" cy="735600"/>
            </a:xfrm>
            <a:prstGeom prst="straightConnector1">
              <a:avLst/>
            </a:prstGeom>
            <a:noFill/>
            <a:ln w="25400" cap="flat" cmpd="sng">
              <a:solidFill>
                <a:schemeClr val="dk1"/>
              </a:solidFill>
              <a:prstDash val="solid"/>
              <a:round/>
              <a:headEnd type="none" w="sm" len="sm"/>
              <a:tailEnd type="stealth" w="med" len="med"/>
            </a:ln>
          </p:spPr>
        </p:cxnSp>
        <p:cxnSp>
          <p:nvCxnSpPr>
            <p:cNvPr id="279" name="Google Shape;279;p26"/>
            <p:cNvCxnSpPr>
              <a:stCxn id="272" idx="5"/>
              <a:endCxn id="273" idx="2"/>
            </p:cNvCxnSpPr>
            <p:nvPr/>
          </p:nvCxnSpPr>
          <p:spPr>
            <a:xfrm>
              <a:off x="1185344" y="3615127"/>
              <a:ext cx="624900" cy="282600"/>
            </a:xfrm>
            <a:prstGeom prst="straightConnector1">
              <a:avLst/>
            </a:prstGeom>
            <a:noFill/>
            <a:ln w="25400" cap="flat" cmpd="sng">
              <a:solidFill>
                <a:schemeClr val="dk1"/>
              </a:solidFill>
              <a:prstDash val="solid"/>
              <a:round/>
              <a:headEnd type="none" w="sm" len="sm"/>
              <a:tailEnd type="stealth" w="med" len="med"/>
            </a:ln>
          </p:spPr>
        </p:cxnSp>
        <p:cxnSp>
          <p:nvCxnSpPr>
            <p:cNvPr id="280" name="Google Shape;280;p26"/>
            <p:cNvCxnSpPr>
              <a:stCxn id="274" idx="6"/>
              <a:endCxn id="273" idx="3"/>
            </p:cNvCxnSpPr>
            <p:nvPr/>
          </p:nvCxnSpPr>
          <p:spPr>
            <a:xfrm rot="10800000" flipH="1">
              <a:off x="797663" y="3949682"/>
              <a:ext cx="1034100" cy="474600"/>
            </a:xfrm>
            <a:prstGeom prst="straightConnector1">
              <a:avLst/>
            </a:prstGeom>
            <a:noFill/>
            <a:ln w="25400" cap="flat" cmpd="sng">
              <a:solidFill>
                <a:schemeClr val="dk1"/>
              </a:solidFill>
              <a:prstDash val="solid"/>
              <a:round/>
              <a:headEnd type="none" w="sm" len="sm"/>
              <a:tailEnd type="stealth" w="med" len="med"/>
            </a:ln>
          </p:spPr>
        </p:cxnSp>
        <p:cxnSp>
          <p:nvCxnSpPr>
            <p:cNvPr id="281" name="Google Shape;281;p26"/>
            <p:cNvCxnSpPr>
              <a:stCxn id="275" idx="3"/>
              <a:endCxn id="273" idx="6"/>
            </p:cNvCxnSpPr>
            <p:nvPr/>
          </p:nvCxnSpPr>
          <p:spPr>
            <a:xfrm flipH="1">
              <a:off x="1957068" y="3688546"/>
              <a:ext cx="488400" cy="209100"/>
            </a:xfrm>
            <a:prstGeom prst="straightConnector1">
              <a:avLst/>
            </a:prstGeom>
            <a:noFill/>
            <a:ln w="25400" cap="flat" cmpd="sng">
              <a:solidFill>
                <a:schemeClr val="dk1"/>
              </a:solidFill>
              <a:prstDash val="solid"/>
              <a:round/>
              <a:headEnd type="none" w="sm" len="sm"/>
              <a:tailEnd type="stealth" w="med" len="med"/>
            </a:ln>
          </p:spPr>
        </p:cxnSp>
        <p:cxnSp>
          <p:nvCxnSpPr>
            <p:cNvPr id="282" name="Google Shape;282;p26"/>
            <p:cNvCxnSpPr>
              <a:stCxn id="276" idx="1"/>
              <a:endCxn id="275" idx="5"/>
            </p:cNvCxnSpPr>
            <p:nvPr/>
          </p:nvCxnSpPr>
          <p:spPr>
            <a:xfrm rot="10800000">
              <a:off x="2549284" y="3688651"/>
              <a:ext cx="543600" cy="631800"/>
            </a:xfrm>
            <a:prstGeom prst="straightConnector1">
              <a:avLst/>
            </a:prstGeom>
            <a:noFill/>
            <a:ln w="25400" cap="flat" cmpd="sng">
              <a:solidFill>
                <a:schemeClr val="dk1"/>
              </a:solidFill>
              <a:prstDash val="solid"/>
              <a:round/>
              <a:headEnd type="none" w="sm" len="sm"/>
              <a:tailEnd type="stealth" w="med" len="med"/>
            </a:ln>
          </p:spPr>
        </p:cxnSp>
        <p:cxnSp>
          <p:nvCxnSpPr>
            <p:cNvPr id="283" name="Google Shape;283;p26"/>
            <p:cNvCxnSpPr>
              <a:stCxn id="277" idx="7"/>
              <a:endCxn id="276" idx="3"/>
            </p:cNvCxnSpPr>
            <p:nvPr/>
          </p:nvCxnSpPr>
          <p:spPr>
            <a:xfrm rot="10800000" flipH="1">
              <a:off x="2570803" y="4424139"/>
              <a:ext cx="522000" cy="404100"/>
            </a:xfrm>
            <a:prstGeom prst="straightConnector1">
              <a:avLst/>
            </a:prstGeom>
            <a:noFill/>
            <a:ln w="25400" cap="flat" cmpd="sng">
              <a:solidFill>
                <a:schemeClr val="dk1"/>
              </a:solidFill>
              <a:prstDash val="solid"/>
              <a:round/>
              <a:headEnd type="none" w="sm" len="sm"/>
              <a:tailEnd type="stealth" w="med" len="med"/>
            </a:ln>
          </p:spPr>
        </p:cxnSp>
        <p:sp>
          <p:nvSpPr>
            <p:cNvPr id="284" name="Google Shape;284;p26"/>
            <p:cNvSpPr/>
            <p:nvPr/>
          </p:nvSpPr>
          <p:spPr>
            <a:xfrm>
              <a:off x="609600" y="4497701"/>
              <a:ext cx="245816"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A</a:t>
              </a:r>
              <a:endParaRPr/>
            </a:p>
          </p:txBody>
        </p:sp>
        <p:sp>
          <p:nvSpPr>
            <p:cNvPr id="285" name="Google Shape;285;p26"/>
            <p:cNvSpPr/>
            <p:nvPr/>
          </p:nvSpPr>
          <p:spPr>
            <a:xfrm>
              <a:off x="2560358" y="4806434"/>
              <a:ext cx="245816"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F</a:t>
              </a:r>
              <a:endParaRPr/>
            </a:p>
          </p:txBody>
        </p:sp>
        <p:sp>
          <p:nvSpPr>
            <p:cNvPr id="286" name="Google Shape;286;p26"/>
            <p:cNvSpPr/>
            <p:nvPr/>
          </p:nvSpPr>
          <p:spPr>
            <a:xfrm>
              <a:off x="855416" y="3471359"/>
              <a:ext cx="245816"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B</a:t>
              </a:r>
              <a:endParaRPr/>
            </a:p>
          </p:txBody>
        </p:sp>
        <p:sp>
          <p:nvSpPr>
            <p:cNvPr id="287" name="Google Shape;287;p26"/>
            <p:cNvSpPr/>
            <p:nvPr/>
          </p:nvSpPr>
          <p:spPr>
            <a:xfrm>
              <a:off x="1760695" y="3659044"/>
              <a:ext cx="245816"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C</a:t>
              </a:r>
              <a:endParaRPr/>
            </a:p>
          </p:txBody>
        </p:sp>
        <p:sp>
          <p:nvSpPr>
            <p:cNvPr id="288" name="Google Shape;288;p26"/>
            <p:cNvSpPr/>
            <p:nvPr/>
          </p:nvSpPr>
          <p:spPr>
            <a:xfrm>
              <a:off x="2382740" y="3397939"/>
              <a:ext cx="245816"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D</a:t>
              </a:r>
              <a:endParaRPr/>
            </a:p>
          </p:txBody>
        </p:sp>
        <p:sp>
          <p:nvSpPr>
            <p:cNvPr id="289" name="Google Shape;289;p26"/>
            <p:cNvSpPr/>
            <p:nvPr/>
          </p:nvSpPr>
          <p:spPr>
            <a:xfrm>
              <a:off x="2825564" y="4268226"/>
              <a:ext cx="245816"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E</a:t>
              </a:r>
              <a:endParaRPr/>
            </a:p>
          </p:txBody>
        </p:sp>
      </p:grpSp>
      <p:grpSp>
        <p:nvGrpSpPr>
          <p:cNvPr id="290" name="Google Shape;290;p26"/>
          <p:cNvGrpSpPr/>
          <p:nvPr/>
        </p:nvGrpSpPr>
        <p:grpSpPr>
          <a:xfrm>
            <a:off x="776159" y="677763"/>
            <a:ext cx="2662318" cy="1942795"/>
            <a:chOff x="776159" y="677763"/>
            <a:chExt cx="2662318" cy="1942795"/>
          </a:xfrm>
        </p:grpSpPr>
        <p:sp>
          <p:nvSpPr>
            <p:cNvPr id="291" name="Google Shape;291;p26"/>
            <p:cNvSpPr/>
            <p:nvPr/>
          </p:nvSpPr>
          <p:spPr>
            <a:xfrm>
              <a:off x="797663" y="677763"/>
              <a:ext cx="146839" cy="146839"/>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2" name="Google Shape;292;p26"/>
            <p:cNvSpPr/>
            <p:nvPr/>
          </p:nvSpPr>
          <p:spPr>
            <a:xfrm>
              <a:off x="1613856" y="751182"/>
              <a:ext cx="146839" cy="146839"/>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3" name="Google Shape;293;p26"/>
            <p:cNvSpPr/>
            <p:nvPr/>
          </p:nvSpPr>
          <p:spPr>
            <a:xfrm>
              <a:off x="2466972" y="830163"/>
              <a:ext cx="146839" cy="146839"/>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4" name="Google Shape;294;p26"/>
            <p:cNvSpPr/>
            <p:nvPr/>
          </p:nvSpPr>
          <p:spPr>
            <a:xfrm>
              <a:off x="944502" y="1270000"/>
              <a:ext cx="146839" cy="146839"/>
            </a:xfrm>
            <a:prstGeom prst="ellipse">
              <a:avLst/>
            </a:prstGeom>
            <a:solidFill>
              <a:srgbClr val="538CD5"/>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5" name="Google Shape;295;p26"/>
            <p:cNvSpPr/>
            <p:nvPr/>
          </p:nvSpPr>
          <p:spPr>
            <a:xfrm>
              <a:off x="1540436" y="1196580"/>
              <a:ext cx="146839" cy="146839"/>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6" name="Google Shape;296;p26"/>
            <p:cNvSpPr/>
            <p:nvPr/>
          </p:nvSpPr>
          <p:spPr>
            <a:xfrm>
              <a:off x="1883603" y="1598089"/>
              <a:ext cx="146839" cy="146839"/>
            </a:xfrm>
            <a:prstGeom prst="ellipse">
              <a:avLst/>
            </a:prstGeom>
            <a:solidFill>
              <a:srgbClr val="D99593"/>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7" name="Google Shape;297;p26"/>
            <p:cNvSpPr/>
            <p:nvPr/>
          </p:nvSpPr>
          <p:spPr>
            <a:xfrm>
              <a:off x="2825564" y="1323580"/>
              <a:ext cx="146839" cy="146839"/>
            </a:xfrm>
            <a:prstGeom prst="ellipse">
              <a:avLst/>
            </a:prstGeom>
            <a:solidFill>
              <a:srgbClr val="D99593"/>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8" name="Google Shape;298;p26"/>
            <p:cNvSpPr/>
            <p:nvPr/>
          </p:nvSpPr>
          <p:spPr>
            <a:xfrm>
              <a:off x="2235901" y="1943100"/>
              <a:ext cx="146839" cy="146839"/>
            </a:xfrm>
            <a:prstGeom prst="ellipse">
              <a:avLst/>
            </a:prstGeom>
            <a:solidFill>
              <a:srgbClr val="FF00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9" name="Google Shape;299;p26"/>
            <p:cNvSpPr/>
            <p:nvPr/>
          </p:nvSpPr>
          <p:spPr>
            <a:xfrm>
              <a:off x="2570804" y="2247900"/>
              <a:ext cx="146839" cy="146839"/>
            </a:xfrm>
            <a:prstGeom prst="ellipse">
              <a:avLst/>
            </a:prstGeom>
            <a:solidFill>
              <a:srgbClr val="D99593"/>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0" name="Google Shape;300;p26"/>
            <p:cNvSpPr/>
            <p:nvPr/>
          </p:nvSpPr>
          <p:spPr>
            <a:xfrm>
              <a:off x="1788679" y="2394739"/>
              <a:ext cx="146839" cy="146839"/>
            </a:xfrm>
            <a:prstGeom prst="ellipse">
              <a:avLst/>
            </a:prstGeom>
            <a:solidFill>
              <a:srgbClr val="D99593"/>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1" name="Google Shape;301;p26"/>
            <p:cNvSpPr/>
            <p:nvPr/>
          </p:nvSpPr>
          <p:spPr>
            <a:xfrm>
              <a:off x="1329255" y="2016519"/>
              <a:ext cx="146839" cy="146839"/>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2" name="Google Shape;302;p26"/>
            <p:cNvSpPr/>
            <p:nvPr/>
          </p:nvSpPr>
          <p:spPr>
            <a:xfrm>
              <a:off x="776159" y="1796261"/>
              <a:ext cx="146839" cy="146839"/>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3" name="Google Shape;303;p26"/>
            <p:cNvSpPr/>
            <p:nvPr/>
          </p:nvSpPr>
          <p:spPr>
            <a:xfrm>
              <a:off x="913170" y="2394739"/>
              <a:ext cx="146839" cy="146839"/>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04" name="Google Shape;304;p26"/>
            <p:cNvCxnSpPr>
              <a:stCxn id="291" idx="6"/>
              <a:endCxn id="292" idx="2"/>
            </p:cNvCxnSpPr>
            <p:nvPr/>
          </p:nvCxnSpPr>
          <p:spPr>
            <a:xfrm>
              <a:off x="944502" y="751182"/>
              <a:ext cx="669300" cy="73500"/>
            </a:xfrm>
            <a:prstGeom prst="straightConnector1">
              <a:avLst/>
            </a:prstGeom>
            <a:noFill/>
            <a:ln w="25400" cap="flat" cmpd="sng">
              <a:solidFill>
                <a:schemeClr val="dk1"/>
              </a:solidFill>
              <a:prstDash val="solid"/>
              <a:round/>
              <a:headEnd type="none" w="sm" len="sm"/>
              <a:tailEnd type="none" w="sm" len="sm"/>
            </a:ln>
          </p:spPr>
        </p:cxnSp>
        <p:cxnSp>
          <p:nvCxnSpPr>
            <p:cNvPr id="305" name="Google Shape;305;p26"/>
            <p:cNvCxnSpPr>
              <a:stCxn id="292" idx="6"/>
              <a:endCxn id="293" idx="2"/>
            </p:cNvCxnSpPr>
            <p:nvPr/>
          </p:nvCxnSpPr>
          <p:spPr>
            <a:xfrm>
              <a:off x="1760695" y="824601"/>
              <a:ext cx="706200" cy="78900"/>
            </a:xfrm>
            <a:prstGeom prst="straightConnector1">
              <a:avLst/>
            </a:prstGeom>
            <a:noFill/>
            <a:ln w="25400" cap="flat" cmpd="sng">
              <a:solidFill>
                <a:schemeClr val="dk1"/>
              </a:solidFill>
              <a:prstDash val="solid"/>
              <a:round/>
              <a:headEnd type="none" w="sm" len="sm"/>
              <a:tailEnd type="none" w="sm" len="sm"/>
            </a:ln>
          </p:spPr>
        </p:cxnSp>
        <p:cxnSp>
          <p:nvCxnSpPr>
            <p:cNvPr id="306" name="Google Shape;306;p26"/>
            <p:cNvCxnSpPr>
              <a:stCxn id="294" idx="6"/>
              <a:endCxn id="295" idx="2"/>
            </p:cNvCxnSpPr>
            <p:nvPr/>
          </p:nvCxnSpPr>
          <p:spPr>
            <a:xfrm rot="10800000" flipH="1">
              <a:off x="1091341" y="1269920"/>
              <a:ext cx="449100" cy="73500"/>
            </a:xfrm>
            <a:prstGeom prst="straightConnector1">
              <a:avLst/>
            </a:prstGeom>
            <a:noFill/>
            <a:ln w="25400" cap="flat" cmpd="sng">
              <a:solidFill>
                <a:schemeClr val="dk1"/>
              </a:solidFill>
              <a:prstDash val="solid"/>
              <a:round/>
              <a:headEnd type="none" w="sm" len="sm"/>
              <a:tailEnd type="none" w="sm" len="sm"/>
            </a:ln>
          </p:spPr>
        </p:cxnSp>
        <p:cxnSp>
          <p:nvCxnSpPr>
            <p:cNvPr id="307" name="Google Shape;307;p26"/>
            <p:cNvCxnSpPr>
              <a:stCxn id="295" idx="5"/>
              <a:endCxn id="296" idx="1"/>
            </p:cNvCxnSpPr>
            <p:nvPr/>
          </p:nvCxnSpPr>
          <p:spPr>
            <a:xfrm>
              <a:off x="1665771" y="1321915"/>
              <a:ext cx="239400" cy="297600"/>
            </a:xfrm>
            <a:prstGeom prst="straightConnector1">
              <a:avLst/>
            </a:prstGeom>
            <a:noFill/>
            <a:ln w="25400" cap="flat" cmpd="sng">
              <a:solidFill>
                <a:schemeClr val="dk1"/>
              </a:solidFill>
              <a:prstDash val="solid"/>
              <a:round/>
              <a:headEnd type="none" w="sm" len="sm"/>
              <a:tailEnd type="none" w="sm" len="sm"/>
            </a:ln>
          </p:spPr>
        </p:cxnSp>
        <p:cxnSp>
          <p:nvCxnSpPr>
            <p:cNvPr id="308" name="Google Shape;308;p26"/>
            <p:cNvCxnSpPr>
              <a:stCxn id="296" idx="5"/>
              <a:endCxn id="298" idx="1"/>
            </p:cNvCxnSpPr>
            <p:nvPr/>
          </p:nvCxnSpPr>
          <p:spPr>
            <a:xfrm>
              <a:off x="2008938" y="1723424"/>
              <a:ext cx="248400" cy="241200"/>
            </a:xfrm>
            <a:prstGeom prst="straightConnector1">
              <a:avLst/>
            </a:prstGeom>
            <a:noFill/>
            <a:ln w="25400" cap="flat" cmpd="sng">
              <a:solidFill>
                <a:schemeClr val="dk1"/>
              </a:solidFill>
              <a:prstDash val="solid"/>
              <a:round/>
              <a:headEnd type="none" w="sm" len="sm"/>
              <a:tailEnd type="none" w="sm" len="sm"/>
            </a:ln>
          </p:spPr>
        </p:cxnSp>
        <p:cxnSp>
          <p:nvCxnSpPr>
            <p:cNvPr id="309" name="Google Shape;309;p26"/>
            <p:cNvCxnSpPr>
              <a:stCxn id="296" idx="7"/>
              <a:endCxn id="297" idx="2"/>
            </p:cNvCxnSpPr>
            <p:nvPr/>
          </p:nvCxnSpPr>
          <p:spPr>
            <a:xfrm rot="10800000" flipH="1">
              <a:off x="2008938" y="1396993"/>
              <a:ext cx="816600" cy="222600"/>
            </a:xfrm>
            <a:prstGeom prst="straightConnector1">
              <a:avLst/>
            </a:prstGeom>
            <a:noFill/>
            <a:ln w="25400" cap="flat" cmpd="sng">
              <a:solidFill>
                <a:schemeClr val="dk1"/>
              </a:solidFill>
              <a:prstDash val="solid"/>
              <a:round/>
              <a:headEnd type="none" w="sm" len="sm"/>
              <a:tailEnd type="none" w="sm" len="sm"/>
            </a:ln>
          </p:spPr>
        </p:cxnSp>
        <p:cxnSp>
          <p:nvCxnSpPr>
            <p:cNvPr id="310" name="Google Shape;310;p26"/>
            <p:cNvCxnSpPr>
              <a:stCxn id="297" idx="3"/>
              <a:endCxn id="298" idx="7"/>
            </p:cNvCxnSpPr>
            <p:nvPr/>
          </p:nvCxnSpPr>
          <p:spPr>
            <a:xfrm flipH="1">
              <a:off x="2361368" y="1448915"/>
              <a:ext cx="485700" cy="515700"/>
            </a:xfrm>
            <a:prstGeom prst="straightConnector1">
              <a:avLst/>
            </a:prstGeom>
            <a:noFill/>
            <a:ln w="25400" cap="flat" cmpd="sng">
              <a:solidFill>
                <a:schemeClr val="dk1"/>
              </a:solidFill>
              <a:prstDash val="solid"/>
              <a:round/>
              <a:headEnd type="none" w="sm" len="sm"/>
              <a:tailEnd type="none" w="sm" len="sm"/>
            </a:ln>
          </p:spPr>
        </p:cxnSp>
        <p:cxnSp>
          <p:nvCxnSpPr>
            <p:cNvPr id="311" name="Google Shape;311;p26"/>
            <p:cNvCxnSpPr>
              <a:stCxn id="298" idx="5"/>
              <a:endCxn id="299" idx="1"/>
            </p:cNvCxnSpPr>
            <p:nvPr/>
          </p:nvCxnSpPr>
          <p:spPr>
            <a:xfrm>
              <a:off x="2361236" y="2068435"/>
              <a:ext cx="231000" cy="201000"/>
            </a:xfrm>
            <a:prstGeom prst="straightConnector1">
              <a:avLst/>
            </a:prstGeom>
            <a:noFill/>
            <a:ln w="25400" cap="flat" cmpd="sng">
              <a:solidFill>
                <a:schemeClr val="dk1"/>
              </a:solidFill>
              <a:prstDash val="solid"/>
              <a:round/>
              <a:headEnd type="none" w="sm" len="sm"/>
              <a:tailEnd type="none" w="sm" len="sm"/>
            </a:ln>
          </p:spPr>
        </p:cxnSp>
        <p:cxnSp>
          <p:nvCxnSpPr>
            <p:cNvPr id="312" name="Google Shape;312;p26"/>
            <p:cNvCxnSpPr>
              <a:stCxn id="300" idx="6"/>
              <a:endCxn id="299" idx="2"/>
            </p:cNvCxnSpPr>
            <p:nvPr/>
          </p:nvCxnSpPr>
          <p:spPr>
            <a:xfrm rot="10800000" flipH="1">
              <a:off x="1935518" y="2321459"/>
              <a:ext cx="635400" cy="146700"/>
            </a:xfrm>
            <a:prstGeom prst="straightConnector1">
              <a:avLst/>
            </a:prstGeom>
            <a:noFill/>
            <a:ln w="25400" cap="flat" cmpd="sng">
              <a:solidFill>
                <a:schemeClr val="dk1"/>
              </a:solidFill>
              <a:prstDash val="solid"/>
              <a:round/>
              <a:headEnd type="none" w="sm" len="sm"/>
              <a:tailEnd type="none" w="sm" len="sm"/>
            </a:ln>
          </p:spPr>
        </p:cxnSp>
        <p:cxnSp>
          <p:nvCxnSpPr>
            <p:cNvPr id="313" name="Google Shape;313;p26"/>
            <p:cNvCxnSpPr>
              <a:stCxn id="298" idx="3"/>
              <a:endCxn id="300" idx="7"/>
            </p:cNvCxnSpPr>
            <p:nvPr/>
          </p:nvCxnSpPr>
          <p:spPr>
            <a:xfrm flipH="1">
              <a:off x="1913905" y="2068435"/>
              <a:ext cx="343500" cy="347700"/>
            </a:xfrm>
            <a:prstGeom prst="straightConnector1">
              <a:avLst/>
            </a:prstGeom>
            <a:noFill/>
            <a:ln w="25400" cap="flat" cmpd="sng">
              <a:solidFill>
                <a:schemeClr val="dk1"/>
              </a:solidFill>
              <a:prstDash val="solid"/>
              <a:round/>
              <a:headEnd type="none" w="sm" len="sm"/>
              <a:tailEnd type="none" w="sm" len="sm"/>
            </a:ln>
          </p:spPr>
        </p:cxnSp>
        <p:cxnSp>
          <p:nvCxnSpPr>
            <p:cNvPr id="314" name="Google Shape;314;p26"/>
            <p:cNvCxnSpPr>
              <a:stCxn id="301" idx="5"/>
              <a:endCxn id="300" idx="1"/>
            </p:cNvCxnSpPr>
            <p:nvPr/>
          </p:nvCxnSpPr>
          <p:spPr>
            <a:xfrm>
              <a:off x="1454590" y="2141854"/>
              <a:ext cx="355500" cy="274500"/>
            </a:xfrm>
            <a:prstGeom prst="straightConnector1">
              <a:avLst/>
            </a:prstGeom>
            <a:noFill/>
            <a:ln w="25400" cap="flat" cmpd="sng">
              <a:solidFill>
                <a:schemeClr val="dk1"/>
              </a:solidFill>
              <a:prstDash val="solid"/>
              <a:round/>
              <a:headEnd type="none" w="sm" len="sm"/>
              <a:tailEnd type="none" w="sm" len="sm"/>
            </a:ln>
          </p:spPr>
        </p:cxnSp>
        <p:cxnSp>
          <p:nvCxnSpPr>
            <p:cNvPr id="315" name="Google Shape;315;p26"/>
            <p:cNvCxnSpPr>
              <a:stCxn id="303" idx="0"/>
              <a:endCxn id="302" idx="4"/>
            </p:cNvCxnSpPr>
            <p:nvPr/>
          </p:nvCxnSpPr>
          <p:spPr>
            <a:xfrm rot="10800000">
              <a:off x="849490" y="1943239"/>
              <a:ext cx="137100" cy="451500"/>
            </a:xfrm>
            <a:prstGeom prst="straightConnector1">
              <a:avLst/>
            </a:prstGeom>
            <a:noFill/>
            <a:ln w="25400" cap="flat" cmpd="sng">
              <a:solidFill>
                <a:schemeClr val="dk1"/>
              </a:solidFill>
              <a:prstDash val="solid"/>
              <a:round/>
              <a:headEnd type="none" w="sm" len="sm"/>
              <a:tailEnd type="none" w="sm" len="sm"/>
            </a:ln>
          </p:spPr>
        </p:cxnSp>
        <p:sp>
          <p:nvSpPr>
            <p:cNvPr id="316" name="Google Shape;316;p26"/>
            <p:cNvSpPr/>
            <p:nvPr/>
          </p:nvSpPr>
          <p:spPr>
            <a:xfrm>
              <a:off x="2972403" y="1619594"/>
              <a:ext cx="146839" cy="146839"/>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7" name="Google Shape;317;p26"/>
            <p:cNvSpPr/>
            <p:nvPr/>
          </p:nvSpPr>
          <p:spPr>
            <a:xfrm>
              <a:off x="2825564" y="2473719"/>
              <a:ext cx="146839" cy="146839"/>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8" name="Google Shape;318;p26"/>
            <p:cNvSpPr/>
            <p:nvPr/>
          </p:nvSpPr>
          <p:spPr>
            <a:xfrm>
              <a:off x="3291638" y="2016519"/>
              <a:ext cx="146839" cy="146839"/>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19" name="Google Shape;319;p26"/>
            <p:cNvCxnSpPr>
              <a:stCxn id="316" idx="5"/>
              <a:endCxn id="318" idx="1"/>
            </p:cNvCxnSpPr>
            <p:nvPr/>
          </p:nvCxnSpPr>
          <p:spPr>
            <a:xfrm>
              <a:off x="3097738" y="1744929"/>
              <a:ext cx="215400" cy="293100"/>
            </a:xfrm>
            <a:prstGeom prst="straightConnector1">
              <a:avLst/>
            </a:prstGeom>
            <a:noFill/>
            <a:ln w="25400" cap="flat" cmpd="sng">
              <a:solidFill>
                <a:schemeClr val="dk1"/>
              </a:solidFill>
              <a:prstDash val="solid"/>
              <a:round/>
              <a:headEnd type="none" w="sm" len="sm"/>
              <a:tailEnd type="none" w="sm" len="sm"/>
            </a:ln>
          </p:spPr>
        </p:cxnSp>
        <p:cxnSp>
          <p:nvCxnSpPr>
            <p:cNvPr id="320" name="Google Shape;320;p26"/>
            <p:cNvCxnSpPr>
              <a:stCxn id="318" idx="3"/>
              <a:endCxn id="317" idx="7"/>
            </p:cNvCxnSpPr>
            <p:nvPr/>
          </p:nvCxnSpPr>
          <p:spPr>
            <a:xfrm flipH="1">
              <a:off x="2951042" y="2141854"/>
              <a:ext cx="362100" cy="353400"/>
            </a:xfrm>
            <a:prstGeom prst="straightConnector1">
              <a:avLst/>
            </a:prstGeom>
            <a:noFill/>
            <a:ln w="25400" cap="flat" cmpd="sng">
              <a:solidFill>
                <a:schemeClr val="dk1"/>
              </a:solidFill>
              <a:prstDash val="solid"/>
              <a:round/>
              <a:headEnd type="none" w="sm" len="sm"/>
              <a:tailEnd type="none" w="sm" len="sm"/>
            </a:ln>
          </p:spPr>
        </p:cxnSp>
        <p:sp>
          <p:nvSpPr>
            <p:cNvPr id="321" name="Google Shape;321;p26"/>
            <p:cNvSpPr/>
            <p:nvPr/>
          </p:nvSpPr>
          <p:spPr>
            <a:xfrm>
              <a:off x="887614" y="1416839"/>
              <a:ext cx="245816"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j</a:t>
              </a:r>
              <a:endParaRPr sz="1200" b="1">
                <a:solidFill>
                  <a:schemeClr val="dk1"/>
                </a:solidFill>
                <a:latin typeface="Helvetica Neue"/>
                <a:ea typeface="Helvetica Neue"/>
                <a:cs typeface="Helvetica Neue"/>
                <a:sym typeface="Helvetica Neue"/>
              </a:endParaRPr>
            </a:p>
          </p:txBody>
        </p:sp>
        <p:sp>
          <p:nvSpPr>
            <p:cNvPr id="322" name="Google Shape;322;p26"/>
            <p:cNvSpPr/>
            <p:nvPr/>
          </p:nvSpPr>
          <p:spPr>
            <a:xfrm>
              <a:off x="2006511" y="1910834"/>
              <a:ext cx="245816"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i</a:t>
              </a:r>
              <a:endParaRPr sz="1200" b="1">
                <a:solidFill>
                  <a:schemeClr val="dk1"/>
                </a:solidFill>
                <a:latin typeface="Helvetica Neue"/>
                <a:ea typeface="Helvetica Neue"/>
                <a:cs typeface="Helvetica Neue"/>
                <a:sym typeface="Helvetica Neue"/>
              </a:endParaRPr>
            </a:p>
          </p:txBody>
        </p: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27"/>
          <p:cNvSpPr txBox="1"/>
          <p:nvPr/>
        </p:nvSpPr>
        <p:spPr>
          <a:xfrm>
            <a:off x="6477000" y="5399900"/>
            <a:ext cx="25908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00" b="1">
                <a:solidFill>
                  <a:srgbClr val="A5A5A5"/>
                </a:solidFill>
                <a:latin typeface="Helvetica Neue"/>
                <a:ea typeface="Helvetica Neue"/>
                <a:cs typeface="Helvetica Neue"/>
                <a:sym typeface="Helvetica Neue"/>
              </a:rPr>
              <a:t>Network Science: Graph Theory </a:t>
            </a:r>
            <a:endParaRPr sz="600" i="1">
              <a:solidFill>
                <a:srgbClr val="A5A5A5"/>
              </a:solidFill>
              <a:latin typeface="Helvetica Neue"/>
              <a:ea typeface="Helvetica Neue"/>
              <a:cs typeface="Helvetica Neue"/>
              <a:sym typeface="Helvetica Neue"/>
            </a:endParaRPr>
          </a:p>
        </p:txBody>
      </p:sp>
      <p:sp>
        <p:nvSpPr>
          <p:cNvPr id="328" name="Google Shape;328;p27"/>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chemeClr val="lt1"/>
                </a:solidFill>
                <a:latin typeface="Helvetica Neue"/>
                <a:ea typeface="Helvetica Neue"/>
                <a:cs typeface="Helvetica Neue"/>
                <a:sym typeface="Helvetica Neue"/>
              </a:rPr>
              <a:t>Average Degree</a:t>
            </a:r>
            <a:endParaRPr/>
          </a:p>
        </p:txBody>
      </p:sp>
      <p:pic>
        <p:nvPicPr>
          <p:cNvPr id="329" name="Google Shape;329;p27"/>
          <p:cNvPicPr preferRelativeResize="0"/>
          <p:nvPr/>
        </p:nvPicPr>
        <p:blipFill rotWithShape="1">
          <a:blip r:embed="rId3">
            <a:alphaModFix/>
          </a:blip>
          <a:srcRect/>
          <a:stretch/>
        </p:blipFill>
        <p:spPr>
          <a:xfrm>
            <a:off x="65691" y="1388532"/>
            <a:ext cx="9010577" cy="3090333"/>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8"/>
          <p:cNvSpPr txBox="1">
            <a:spLocks noGrp="1"/>
          </p:cNvSpPr>
          <p:nvPr>
            <p:ph type="body" idx="1"/>
          </p:nvPr>
        </p:nvSpPr>
        <p:spPr>
          <a:xfrm>
            <a:off x="191574" y="816831"/>
            <a:ext cx="8643938" cy="4559950"/>
          </a:xfrm>
          <a:prstGeom prst="rect">
            <a:avLst/>
          </a:prstGeom>
          <a:noFill/>
          <a:ln>
            <a:noFill/>
          </a:ln>
        </p:spPr>
        <p:txBody>
          <a:bodyPr spcFirstLastPara="1" wrap="square" lIns="91425" tIns="45700" rIns="91425" bIns="45700" anchor="t" anchorCtr="0">
            <a:normAutofit/>
          </a:bodyPr>
          <a:lstStyle/>
          <a:p>
            <a:pPr marL="636218" lvl="0" indent="-342900" algn="l" rtl="0">
              <a:spcBef>
                <a:spcPts val="0"/>
              </a:spcBef>
              <a:spcAft>
                <a:spcPts val="0"/>
              </a:spcAft>
              <a:buClr>
                <a:schemeClr val="dk1"/>
              </a:buClr>
              <a:buSzPts val="2400"/>
              <a:buNone/>
            </a:pPr>
            <a:r>
              <a:rPr lang="en-US" sz="2400" b="1">
                <a:latin typeface="Helvetica Neue"/>
                <a:ea typeface="Helvetica Neue"/>
                <a:cs typeface="Helvetica Neue"/>
                <a:sym typeface="Helvetica Neue"/>
              </a:rPr>
              <a:t>Degree distribution</a:t>
            </a:r>
            <a:r>
              <a:rPr lang="en-US" sz="2400">
                <a:latin typeface="Helvetica Neue"/>
                <a:ea typeface="Helvetica Neue"/>
                <a:cs typeface="Helvetica Neue"/>
                <a:sym typeface="Helvetica Neue"/>
              </a:rPr>
              <a:t> </a:t>
            </a:r>
            <a:endParaRPr/>
          </a:p>
          <a:p>
            <a:pPr marL="636218" lvl="0" indent="-342900" algn="l" rtl="0">
              <a:spcBef>
                <a:spcPts val="320"/>
              </a:spcBef>
              <a:spcAft>
                <a:spcPts val="0"/>
              </a:spcAft>
              <a:buClr>
                <a:schemeClr val="dk1"/>
              </a:buClr>
              <a:buSzPts val="1600"/>
              <a:buNone/>
            </a:pPr>
            <a:r>
              <a:rPr lang="en-US" sz="1600">
                <a:latin typeface="Helvetica Neue"/>
                <a:ea typeface="Helvetica Neue"/>
                <a:cs typeface="Helvetica Neue"/>
                <a:sym typeface="Helvetica Neue"/>
              </a:rPr>
              <a:t>P(k): probability that a</a:t>
            </a:r>
            <a:endParaRPr/>
          </a:p>
          <a:p>
            <a:pPr marL="636218" lvl="0" indent="-342900" algn="l" rtl="0">
              <a:spcBef>
                <a:spcPts val="320"/>
              </a:spcBef>
              <a:spcAft>
                <a:spcPts val="0"/>
              </a:spcAft>
              <a:buClr>
                <a:schemeClr val="dk1"/>
              </a:buClr>
              <a:buSzPts val="1600"/>
              <a:buNone/>
            </a:pPr>
            <a:r>
              <a:rPr lang="en-US" sz="1600">
                <a:latin typeface="Helvetica Neue"/>
                <a:ea typeface="Helvetica Neue"/>
                <a:cs typeface="Helvetica Neue"/>
                <a:sym typeface="Helvetica Neue"/>
              </a:rPr>
              <a:t> randomly chosen node </a:t>
            </a:r>
            <a:endParaRPr/>
          </a:p>
          <a:p>
            <a:pPr marL="636218" lvl="0" indent="-342900" algn="l" rtl="0">
              <a:spcBef>
                <a:spcPts val="320"/>
              </a:spcBef>
              <a:spcAft>
                <a:spcPts val="0"/>
              </a:spcAft>
              <a:buClr>
                <a:schemeClr val="dk1"/>
              </a:buClr>
              <a:buSzPts val="1600"/>
              <a:buNone/>
            </a:pPr>
            <a:r>
              <a:rPr lang="en-US" sz="1600">
                <a:latin typeface="Helvetica Neue"/>
                <a:ea typeface="Helvetica Neue"/>
                <a:cs typeface="Helvetica Neue"/>
                <a:sym typeface="Helvetica Neue"/>
              </a:rPr>
              <a:t>has degree </a:t>
            </a:r>
            <a:r>
              <a:rPr lang="en-US" sz="1600" i="1">
                <a:latin typeface="Helvetica Neue"/>
                <a:ea typeface="Helvetica Neue"/>
                <a:cs typeface="Helvetica Neue"/>
                <a:sym typeface="Helvetica Neue"/>
              </a:rPr>
              <a:t>k</a:t>
            </a:r>
            <a:endParaRPr sz="1600" i="1">
              <a:latin typeface="Helvetica Neue"/>
              <a:ea typeface="Helvetica Neue"/>
              <a:cs typeface="Helvetica Neue"/>
              <a:sym typeface="Helvetica Neue"/>
            </a:endParaRPr>
          </a:p>
          <a:p>
            <a:pPr marL="636218" lvl="0" indent="-342900" algn="l" rtl="0">
              <a:spcBef>
                <a:spcPts val="320"/>
              </a:spcBef>
              <a:spcAft>
                <a:spcPts val="0"/>
              </a:spcAft>
              <a:buClr>
                <a:schemeClr val="dk1"/>
              </a:buClr>
              <a:buSzPts val="1600"/>
              <a:buNone/>
            </a:pPr>
            <a:endParaRPr sz="1600" b="1">
              <a:latin typeface="Helvetica Neue"/>
              <a:ea typeface="Helvetica Neue"/>
              <a:cs typeface="Helvetica Neue"/>
              <a:sym typeface="Helvetica Neue"/>
            </a:endParaRPr>
          </a:p>
          <a:p>
            <a:pPr marL="636218" lvl="0" indent="-342900" algn="l" rtl="0">
              <a:spcBef>
                <a:spcPts val="320"/>
              </a:spcBef>
              <a:spcAft>
                <a:spcPts val="0"/>
              </a:spcAft>
              <a:buClr>
                <a:schemeClr val="dk1"/>
              </a:buClr>
              <a:buSzPts val="1600"/>
              <a:buNone/>
            </a:pPr>
            <a:endParaRPr sz="1600" b="1">
              <a:latin typeface="Helvetica Neue"/>
              <a:ea typeface="Helvetica Neue"/>
              <a:cs typeface="Helvetica Neue"/>
              <a:sym typeface="Helvetica Neue"/>
            </a:endParaRPr>
          </a:p>
          <a:p>
            <a:pPr marL="636218" lvl="0" indent="-342900" algn="l" rtl="0">
              <a:spcBef>
                <a:spcPts val="320"/>
              </a:spcBef>
              <a:spcAft>
                <a:spcPts val="0"/>
              </a:spcAft>
              <a:buClr>
                <a:schemeClr val="dk1"/>
              </a:buClr>
              <a:buSzPts val="1600"/>
              <a:buNone/>
            </a:pPr>
            <a:endParaRPr sz="1600" b="1">
              <a:latin typeface="Helvetica Neue"/>
              <a:ea typeface="Helvetica Neue"/>
              <a:cs typeface="Helvetica Neue"/>
              <a:sym typeface="Helvetica Neue"/>
            </a:endParaRPr>
          </a:p>
          <a:p>
            <a:pPr marL="636218" lvl="0" indent="-342900" algn="l" rtl="0">
              <a:spcBef>
                <a:spcPts val="320"/>
              </a:spcBef>
              <a:spcAft>
                <a:spcPts val="0"/>
              </a:spcAft>
              <a:buClr>
                <a:schemeClr val="dk1"/>
              </a:buClr>
              <a:buSzPts val="1600"/>
              <a:buNone/>
            </a:pPr>
            <a:endParaRPr sz="1600" b="1">
              <a:latin typeface="Helvetica Neue"/>
              <a:ea typeface="Helvetica Neue"/>
              <a:cs typeface="Helvetica Neue"/>
              <a:sym typeface="Helvetica Neue"/>
            </a:endParaRPr>
          </a:p>
          <a:p>
            <a:pPr marL="636218" lvl="0" indent="-342900" algn="l" rtl="0">
              <a:spcBef>
                <a:spcPts val="320"/>
              </a:spcBef>
              <a:spcAft>
                <a:spcPts val="0"/>
              </a:spcAft>
              <a:buClr>
                <a:schemeClr val="dk1"/>
              </a:buClr>
              <a:buSzPts val="1600"/>
              <a:buNone/>
            </a:pPr>
            <a:r>
              <a:rPr lang="en-US" sz="1600" b="1">
                <a:latin typeface="Helvetica Neue"/>
                <a:ea typeface="Helvetica Neue"/>
                <a:cs typeface="Helvetica Neue"/>
                <a:sym typeface="Helvetica Neue"/>
              </a:rPr>
              <a:t>N</a:t>
            </a:r>
            <a:r>
              <a:rPr lang="en-US" sz="1600" b="1" baseline="-25000">
                <a:latin typeface="Helvetica Neue"/>
                <a:ea typeface="Helvetica Neue"/>
                <a:cs typeface="Helvetica Neue"/>
                <a:sym typeface="Helvetica Neue"/>
              </a:rPr>
              <a:t>k</a:t>
            </a:r>
            <a:r>
              <a:rPr lang="en-US" sz="1600" b="1">
                <a:latin typeface="Helvetica Neue"/>
                <a:ea typeface="Helvetica Neue"/>
                <a:cs typeface="Helvetica Neue"/>
                <a:sym typeface="Helvetica Neue"/>
              </a:rPr>
              <a:t> = # nodes with degree k</a:t>
            </a:r>
            <a:endParaRPr sz="1600" b="1">
              <a:latin typeface="Helvetica Neue"/>
              <a:ea typeface="Helvetica Neue"/>
              <a:cs typeface="Helvetica Neue"/>
              <a:sym typeface="Helvetica Neue"/>
            </a:endParaRPr>
          </a:p>
          <a:p>
            <a:pPr marL="636218" lvl="0" indent="-342900" algn="l" rtl="0">
              <a:spcBef>
                <a:spcPts val="320"/>
              </a:spcBef>
              <a:spcAft>
                <a:spcPts val="0"/>
              </a:spcAft>
              <a:buClr>
                <a:schemeClr val="dk1"/>
              </a:buClr>
              <a:buSzPts val="1600"/>
              <a:buNone/>
            </a:pPr>
            <a:endParaRPr sz="1600" b="1">
              <a:latin typeface="Helvetica Neue"/>
              <a:ea typeface="Helvetica Neue"/>
              <a:cs typeface="Helvetica Neue"/>
              <a:sym typeface="Helvetica Neue"/>
            </a:endParaRPr>
          </a:p>
          <a:p>
            <a:pPr marL="636218" lvl="0" indent="-342900" algn="l" rtl="0">
              <a:spcBef>
                <a:spcPts val="320"/>
              </a:spcBef>
              <a:spcAft>
                <a:spcPts val="0"/>
              </a:spcAft>
              <a:buClr>
                <a:schemeClr val="dk1"/>
              </a:buClr>
              <a:buSzPts val="1600"/>
              <a:buNone/>
            </a:pPr>
            <a:r>
              <a:rPr lang="en-US" sz="1600" b="1">
                <a:latin typeface="Helvetica Neue"/>
                <a:ea typeface="Helvetica Neue"/>
                <a:cs typeface="Helvetica Neue"/>
                <a:sym typeface="Helvetica Neue"/>
              </a:rPr>
              <a:t>P(k) = N</a:t>
            </a:r>
            <a:r>
              <a:rPr lang="en-US" sz="1600" b="1" baseline="-25000">
                <a:latin typeface="Helvetica Neue"/>
                <a:ea typeface="Helvetica Neue"/>
                <a:cs typeface="Helvetica Neue"/>
                <a:sym typeface="Helvetica Neue"/>
              </a:rPr>
              <a:t>k</a:t>
            </a:r>
            <a:r>
              <a:rPr lang="en-US" sz="1600" b="1">
                <a:latin typeface="Helvetica Neue"/>
                <a:ea typeface="Helvetica Neue"/>
                <a:cs typeface="Helvetica Neue"/>
                <a:sym typeface="Helvetica Neue"/>
              </a:rPr>
              <a:t> / N     ➔   plot</a:t>
            </a:r>
            <a:endParaRPr sz="1600" b="1">
              <a:latin typeface="Helvetica Neue"/>
              <a:ea typeface="Helvetica Neue"/>
              <a:cs typeface="Helvetica Neue"/>
              <a:sym typeface="Helvetica Neue"/>
            </a:endParaRPr>
          </a:p>
          <a:p>
            <a:pPr marL="636218" lvl="0" indent="-241300" algn="l" rtl="0">
              <a:spcBef>
                <a:spcPts val="320"/>
              </a:spcBef>
              <a:spcAft>
                <a:spcPts val="0"/>
              </a:spcAft>
              <a:buClr>
                <a:schemeClr val="dk1"/>
              </a:buClr>
              <a:buSzPts val="1600"/>
              <a:buNone/>
            </a:pPr>
            <a:endParaRPr sz="1600">
              <a:latin typeface="Helvetica Neue"/>
              <a:ea typeface="Helvetica Neue"/>
              <a:cs typeface="Helvetica Neue"/>
              <a:sym typeface="Helvetica Neue"/>
            </a:endParaRPr>
          </a:p>
          <a:p>
            <a:pPr marL="636218" lvl="0" indent="-241300" algn="l" rtl="0">
              <a:spcBef>
                <a:spcPts val="320"/>
              </a:spcBef>
              <a:spcAft>
                <a:spcPts val="0"/>
              </a:spcAft>
              <a:buClr>
                <a:schemeClr val="dk1"/>
              </a:buClr>
              <a:buSzPts val="1600"/>
              <a:buNone/>
            </a:pPr>
            <a:endParaRPr sz="1600">
              <a:latin typeface="Helvetica Neue"/>
              <a:ea typeface="Helvetica Neue"/>
              <a:cs typeface="Helvetica Neue"/>
              <a:sym typeface="Helvetica Neue"/>
            </a:endParaRPr>
          </a:p>
          <a:p>
            <a:pPr marL="636218" lvl="0" indent="-342900" algn="l" rtl="0">
              <a:spcBef>
                <a:spcPts val="320"/>
              </a:spcBef>
              <a:spcAft>
                <a:spcPts val="0"/>
              </a:spcAft>
              <a:buClr>
                <a:schemeClr val="dk1"/>
              </a:buClr>
              <a:buSzPts val="1600"/>
              <a:buNone/>
            </a:pPr>
            <a:endParaRPr sz="1600">
              <a:latin typeface="Helvetica Neue"/>
              <a:ea typeface="Helvetica Neue"/>
              <a:cs typeface="Helvetica Neue"/>
              <a:sym typeface="Helvetica Neue"/>
            </a:endParaRPr>
          </a:p>
          <a:p>
            <a:pPr marL="636218" lvl="0" indent="-342900" algn="l" rtl="0">
              <a:spcBef>
                <a:spcPts val="320"/>
              </a:spcBef>
              <a:spcAft>
                <a:spcPts val="0"/>
              </a:spcAft>
              <a:buClr>
                <a:schemeClr val="dk1"/>
              </a:buClr>
              <a:buSzPts val="1600"/>
              <a:buNone/>
            </a:pPr>
            <a:endParaRPr sz="1600">
              <a:latin typeface="Helvetica Neue"/>
              <a:ea typeface="Helvetica Neue"/>
              <a:cs typeface="Helvetica Neue"/>
              <a:sym typeface="Helvetica Neue"/>
            </a:endParaRPr>
          </a:p>
          <a:p>
            <a:pPr marL="636218" lvl="0" indent="-342900" algn="l" rtl="0">
              <a:spcBef>
                <a:spcPts val="320"/>
              </a:spcBef>
              <a:spcAft>
                <a:spcPts val="0"/>
              </a:spcAft>
              <a:buClr>
                <a:schemeClr val="dk1"/>
              </a:buClr>
              <a:buSzPts val="1600"/>
              <a:buNone/>
            </a:pPr>
            <a:endParaRPr sz="1600">
              <a:latin typeface="Helvetica Neue"/>
              <a:ea typeface="Helvetica Neue"/>
              <a:cs typeface="Helvetica Neue"/>
              <a:sym typeface="Helvetica Neue"/>
            </a:endParaRPr>
          </a:p>
          <a:p>
            <a:pPr marL="636218" lvl="0" indent="-342900" algn="l" rtl="0">
              <a:spcBef>
                <a:spcPts val="320"/>
              </a:spcBef>
              <a:spcAft>
                <a:spcPts val="0"/>
              </a:spcAft>
              <a:buClr>
                <a:schemeClr val="dk1"/>
              </a:buClr>
              <a:buSzPts val="1600"/>
              <a:buNone/>
            </a:pPr>
            <a:endParaRPr sz="1600">
              <a:latin typeface="Helvetica Neue"/>
              <a:ea typeface="Helvetica Neue"/>
              <a:cs typeface="Helvetica Neue"/>
              <a:sym typeface="Helvetica Neue"/>
            </a:endParaRPr>
          </a:p>
          <a:p>
            <a:pPr marL="636218" lvl="0" indent="-342900" algn="l" rtl="0">
              <a:spcBef>
                <a:spcPts val="320"/>
              </a:spcBef>
              <a:spcAft>
                <a:spcPts val="0"/>
              </a:spcAft>
              <a:buClr>
                <a:schemeClr val="dk1"/>
              </a:buClr>
              <a:buSzPts val="1600"/>
              <a:buNone/>
            </a:pPr>
            <a:endParaRPr sz="1600">
              <a:latin typeface="Helvetica Neue"/>
              <a:ea typeface="Helvetica Neue"/>
              <a:cs typeface="Helvetica Neue"/>
              <a:sym typeface="Helvetica Neue"/>
            </a:endParaRPr>
          </a:p>
          <a:p>
            <a:pPr marL="636218" lvl="0" indent="-342900" algn="l" rtl="0">
              <a:spcBef>
                <a:spcPts val="320"/>
              </a:spcBef>
              <a:spcAft>
                <a:spcPts val="0"/>
              </a:spcAft>
              <a:buClr>
                <a:schemeClr val="dk1"/>
              </a:buClr>
              <a:buSzPts val="1600"/>
              <a:buNone/>
            </a:pPr>
            <a:endParaRPr sz="1600">
              <a:latin typeface="Helvetica Neue"/>
              <a:ea typeface="Helvetica Neue"/>
              <a:cs typeface="Helvetica Neue"/>
              <a:sym typeface="Helvetica Neue"/>
            </a:endParaRPr>
          </a:p>
        </p:txBody>
      </p:sp>
      <p:sp>
        <p:nvSpPr>
          <p:cNvPr id="335" name="Google Shape;335;p28"/>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chemeClr val="lt1"/>
                </a:solidFill>
                <a:latin typeface="Helvetica Neue"/>
                <a:ea typeface="Helvetica Neue"/>
                <a:cs typeface="Helvetica Neue"/>
                <a:sym typeface="Helvetica Neue"/>
              </a:rPr>
              <a:t>DEGREE DISTRIBUTION</a:t>
            </a:r>
            <a:endParaRPr sz="2000" b="1" i="1">
              <a:solidFill>
                <a:srgbClr val="F2F2F2"/>
              </a:solidFill>
              <a:latin typeface="Helvetica Neue"/>
              <a:ea typeface="Helvetica Neue"/>
              <a:cs typeface="Helvetica Neue"/>
              <a:sym typeface="Helvetica Neue"/>
            </a:endParaRPr>
          </a:p>
        </p:txBody>
      </p:sp>
      <p:pic>
        <p:nvPicPr>
          <p:cNvPr id="336" name="Google Shape;336;p28"/>
          <p:cNvPicPr preferRelativeResize="0"/>
          <p:nvPr/>
        </p:nvPicPr>
        <p:blipFill rotWithShape="1">
          <a:blip r:embed="rId3">
            <a:alphaModFix/>
          </a:blip>
          <a:srcRect/>
          <a:stretch/>
        </p:blipFill>
        <p:spPr>
          <a:xfrm>
            <a:off x="3814232" y="816831"/>
            <a:ext cx="4699547" cy="4257860"/>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29"/>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chemeClr val="lt1"/>
                </a:solidFill>
                <a:latin typeface="Helvetica Neue"/>
                <a:ea typeface="Helvetica Neue"/>
                <a:cs typeface="Helvetica Neue"/>
                <a:sym typeface="Helvetica Neue"/>
              </a:rPr>
              <a:t>DEGREE DISTRIBUTION</a:t>
            </a:r>
            <a:endParaRPr sz="2000" b="1" i="1">
              <a:solidFill>
                <a:srgbClr val="F2F2F2"/>
              </a:solidFill>
              <a:latin typeface="Helvetica Neue"/>
              <a:ea typeface="Helvetica Neue"/>
              <a:cs typeface="Helvetica Neue"/>
              <a:sym typeface="Helvetica Neue"/>
            </a:endParaRPr>
          </a:p>
        </p:txBody>
      </p:sp>
      <p:pic>
        <p:nvPicPr>
          <p:cNvPr id="343" name="Google Shape;343;p29" descr="degree2.pdf"/>
          <p:cNvPicPr preferRelativeResize="0"/>
          <p:nvPr/>
        </p:nvPicPr>
        <p:blipFill rotWithShape="1">
          <a:blip r:embed="rId3">
            <a:alphaModFix/>
          </a:blip>
          <a:srcRect/>
          <a:stretch/>
        </p:blipFill>
        <p:spPr>
          <a:xfrm>
            <a:off x="1388534" y="571500"/>
            <a:ext cx="6231466" cy="5047971"/>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0"/>
          <p:cNvSpPr txBox="1"/>
          <p:nvPr/>
        </p:nvSpPr>
        <p:spPr>
          <a:xfrm>
            <a:off x="228602" y="984250"/>
            <a:ext cx="8686799" cy="18466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800000"/>
                </a:solidFill>
                <a:latin typeface="Helvetica Neue"/>
                <a:ea typeface="Helvetica Neue"/>
                <a:cs typeface="Helvetica Neue"/>
                <a:sym typeface="Helvetica Neue"/>
              </a:rPr>
              <a:t>Discrete Representation</a:t>
            </a:r>
            <a:r>
              <a:rPr lang="en-US" sz="1600">
                <a:solidFill>
                  <a:srgbClr val="800000"/>
                </a:solidFill>
                <a:latin typeface="Helvetica Neue"/>
                <a:ea typeface="Helvetica Neue"/>
                <a:cs typeface="Helvetica Neue"/>
                <a:sym typeface="Helvetica Neue"/>
              </a:rPr>
              <a:t>: </a:t>
            </a:r>
            <a:r>
              <a:rPr lang="en-US" sz="1600" b="1">
                <a:solidFill>
                  <a:schemeClr val="dk1"/>
                </a:solidFill>
                <a:latin typeface="Helvetica Neue"/>
                <a:ea typeface="Helvetica Neue"/>
                <a:cs typeface="Helvetica Neue"/>
                <a:sym typeface="Helvetica Neue"/>
              </a:rPr>
              <a:t>p</a:t>
            </a:r>
            <a:r>
              <a:rPr lang="en-US" sz="1600" b="1" baseline="-25000">
                <a:solidFill>
                  <a:schemeClr val="dk1"/>
                </a:solidFill>
                <a:latin typeface="Helvetica Neue"/>
                <a:ea typeface="Helvetica Neue"/>
                <a:cs typeface="Helvetica Neue"/>
                <a:sym typeface="Helvetica Neue"/>
              </a:rPr>
              <a:t>k </a:t>
            </a:r>
            <a:r>
              <a:rPr lang="en-US" sz="1600">
                <a:solidFill>
                  <a:schemeClr val="dk1"/>
                </a:solidFill>
                <a:latin typeface="Helvetica Neue"/>
                <a:ea typeface="Helvetica Neue"/>
                <a:cs typeface="Helvetica Neue"/>
                <a:sym typeface="Helvetica Neue"/>
              </a:rPr>
              <a:t>is the probability that a node has degree </a:t>
            </a:r>
            <a:r>
              <a:rPr lang="en-US" sz="1600" b="1">
                <a:solidFill>
                  <a:schemeClr val="dk1"/>
                </a:solidFill>
                <a:latin typeface="Helvetica Neue"/>
                <a:ea typeface="Helvetica Neue"/>
                <a:cs typeface="Helvetica Neue"/>
                <a:sym typeface="Helvetica Neue"/>
              </a:rPr>
              <a:t>k</a:t>
            </a:r>
            <a:r>
              <a:rPr lang="en-US" sz="1600">
                <a:solidFill>
                  <a:schemeClr val="dk1"/>
                </a:solidFill>
                <a:latin typeface="Helvetica Neue"/>
                <a:ea typeface="Helvetica Neue"/>
                <a:cs typeface="Helvetica Neue"/>
                <a:sym typeface="Helvetica Neue"/>
              </a:rPr>
              <a:t>. </a:t>
            </a:r>
            <a:endParaRPr/>
          </a:p>
          <a:p>
            <a:pPr marL="0" marR="0" lvl="0" indent="0" algn="l" rtl="0">
              <a:spcBef>
                <a:spcPts val="0"/>
              </a:spcBef>
              <a:spcAft>
                <a:spcPts val="0"/>
              </a:spcAft>
              <a:buNone/>
            </a:pPr>
            <a:endParaRPr sz="160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endParaRPr sz="160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r>
              <a:rPr lang="en-US" sz="1600" b="1">
                <a:solidFill>
                  <a:srgbClr val="800000"/>
                </a:solidFill>
                <a:latin typeface="Helvetica Neue"/>
                <a:ea typeface="Helvetica Neue"/>
                <a:cs typeface="Helvetica Neue"/>
                <a:sym typeface="Helvetica Neue"/>
              </a:rPr>
              <a:t>Continuum Description</a:t>
            </a:r>
            <a:r>
              <a:rPr lang="en-US" sz="1600">
                <a:solidFill>
                  <a:srgbClr val="800000"/>
                </a:solidFill>
                <a:latin typeface="Helvetica Neue"/>
                <a:ea typeface="Helvetica Neue"/>
                <a:cs typeface="Helvetica Neue"/>
                <a:sym typeface="Helvetica Neue"/>
              </a:rPr>
              <a:t>:   </a:t>
            </a:r>
            <a:r>
              <a:rPr lang="en-US" sz="1600" b="1">
                <a:solidFill>
                  <a:schemeClr val="dk1"/>
                </a:solidFill>
                <a:latin typeface="Helvetica Neue"/>
                <a:ea typeface="Helvetica Neue"/>
                <a:cs typeface="Helvetica Neue"/>
                <a:sym typeface="Helvetica Neue"/>
              </a:rPr>
              <a:t>p(k)</a:t>
            </a:r>
            <a:r>
              <a:rPr lang="en-US" sz="1600">
                <a:solidFill>
                  <a:schemeClr val="dk1"/>
                </a:solidFill>
                <a:latin typeface="Helvetica Neue"/>
                <a:ea typeface="Helvetica Neue"/>
                <a:cs typeface="Helvetica Neue"/>
                <a:sym typeface="Helvetica Neue"/>
              </a:rPr>
              <a:t> is the pdf of the degrees, where</a:t>
            </a:r>
            <a:endParaRPr/>
          </a:p>
          <a:p>
            <a:pPr marL="0" marR="0" lvl="0" indent="0" algn="l" rtl="0">
              <a:spcBef>
                <a:spcPts val="0"/>
              </a:spcBef>
              <a:spcAft>
                <a:spcPts val="0"/>
              </a:spcAft>
              <a:buNone/>
            </a:pPr>
            <a:r>
              <a:rPr lang="en-US" sz="1600">
                <a:solidFill>
                  <a:schemeClr val="dk1"/>
                </a:solidFill>
                <a:latin typeface="Helvetica Neue"/>
                <a:ea typeface="Helvetica Neue"/>
                <a:cs typeface="Helvetica Neue"/>
                <a:sym typeface="Helvetica Neue"/>
              </a:rPr>
              <a:t> </a:t>
            </a:r>
            <a:endParaRPr/>
          </a:p>
          <a:p>
            <a:pPr marL="0" marR="0" lvl="0" indent="0" algn="l" rtl="0">
              <a:spcBef>
                <a:spcPts val="0"/>
              </a:spcBef>
              <a:spcAft>
                <a:spcPts val="0"/>
              </a:spcAft>
              <a:buNone/>
            </a:pPr>
            <a:r>
              <a:rPr lang="en-US" sz="1600">
                <a:solidFill>
                  <a:schemeClr val="dk1"/>
                </a:solidFill>
                <a:latin typeface="Helvetica Neue"/>
                <a:ea typeface="Helvetica Neue"/>
                <a:cs typeface="Helvetica Neue"/>
                <a:sym typeface="Helvetica Neue"/>
              </a:rPr>
              <a:t> </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9" name="Google Shape;349;p30"/>
          <p:cNvSpPr/>
          <p:nvPr/>
        </p:nvSpPr>
        <p:spPr>
          <a:xfrm>
            <a:off x="228601" y="2857500"/>
            <a:ext cx="6858000" cy="8309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Helvetica Neue"/>
                <a:ea typeface="Helvetica Neue"/>
                <a:cs typeface="Helvetica Neue"/>
                <a:sym typeface="Helvetica Neue"/>
              </a:rPr>
              <a:t>represents the probability that a node’s degree is between </a:t>
            </a:r>
            <a:r>
              <a:rPr lang="en-US" sz="1600" b="1">
                <a:solidFill>
                  <a:schemeClr val="dk1"/>
                </a:solidFill>
                <a:latin typeface="Helvetica Neue"/>
                <a:ea typeface="Helvetica Neue"/>
                <a:cs typeface="Helvetica Neue"/>
                <a:sym typeface="Helvetica Neue"/>
              </a:rPr>
              <a:t>k</a:t>
            </a:r>
            <a:r>
              <a:rPr lang="en-US" sz="1600" b="1" baseline="-25000">
                <a:solidFill>
                  <a:schemeClr val="dk1"/>
                </a:solidFill>
                <a:latin typeface="Helvetica Neue"/>
                <a:ea typeface="Helvetica Neue"/>
                <a:cs typeface="Helvetica Neue"/>
                <a:sym typeface="Helvetica Neue"/>
              </a:rPr>
              <a:t>1</a:t>
            </a:r>
            <a:r>
              <a:rPr lang="en-US" sz="1600">
                <a:solidFill>
                  <a:schemeClr val="dk1"/>
                </a:solidFill>
                <a:latin typeface="Helvetica Neue"/>
                <a:ea typeface="Helvetica Neue"/>
                <a:cs typeface="Helvetica Neue"/>
                <a:sym typeface="Helvetica Neue"/>
              </a:rPr>
              <a:t> and </a:t>
            </a:r>
            <a:r>
              <a:rPr lang="en-US" sz="1600" b="1">
                <a:solidFill>
                  <a:schemeClr val="dk1"/>
                </a:solidFill>
                <a:latin typeface="Helvetica Neue"/>
                <a:ea typeface="Helvetica Neue"/>
                <a:cs typeface="Helvetica Neue"/>
                <a:sym typeface="Helvetica Neue"/>
              </a:rPr>
              <a:t>k</a:t>
            </a:r>
            <a:r>
              <a:rPr lang="en-US" sz="1600" b="1" baseline="-25000">
                <a:solidFill>
                  <a:schemeClr val="dk1"/>
                </a:solidFill>
                <a:latin typeface="Helvetica Neue"/>
                <a:ea typeface="Helvetica Neue"/>
                <a:cs typeface="Helvetica Neue"/>
                <a:sym typeface="Helvetica Neue"/>
              </a:rPr>
              <a:t>2</a:t>
            </a:r>
            <a:r>
              <a:rPr lang="en-US" sz="1600">
                <a:solidFill>
                  <a:schemeClr val="dk1"/>
                </a:solidFill>
                <a:latin typeface="Helvetica Neue"/>
                <a:ea typeface="Helvetica Neue"/>
                <a:cs typeface="Helvetica Neue"/>
                <a:sym typeface="Helvetica Neue"/>
              </a:rPr>
              <a:t>. </a:t>
            </a:r>
            <a:endParaRPr/>
          </a:p>
          <a:p>
            <a:pPr marL="0" marR="0" lvl="0" indent="0" algn="l" rtl="0">
              <a:spcBef>
                <a:spcPts val="0"/>
              </a:spcBef>
              <a:spcAft>
                <a:spcPts val="0"/>
              </a:spcAft>
              <a:buNone/>
            </a:pPr>
            <a:endParaRPr sz="160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r>
              <a:rPr lang="en-US" sz="1600" b="1">
                <a:solidFill>
                  <a:srgbClr val="800000"/>
                </a:solidFill>
                <a:latin typeface="Helvetica Neue"/>
                <a:ea typeface="Helvetica Neue"/>
                <a:cs typeface="Helvetica Neue"/>
                <a:sym typeface="Helvetica Neue"/>
              </a:rPr>
              <a:t>Normalization condition:</a:t>
            </a:r>
            <a:endParaRPr/>
          </a:p>
        </p:txBody>
      </p:sp>
      <p:sp>
        <p:nvSpPr>
          <p:cNvPr id="350" name="Google Shape;350;p30"/>
          <p:cNvSpPr/>
          <p:nvPr/>
        </p:nvSpPr>
        <p:spPr>
          <a:xfrm>
            <a:off x="349250" y="4406901"/>
            <a:ext cx="6172200" cy="61555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Helvetica Neue"/>
                <a:ea typeface="Helvetica Neue"/>
                <a:cs typeface="Helvetica Neue"/>
                <a:sym typeface="Helvetica Neue"/>
              </a:rPr>
              <a:t>where K</a:t>
            </a:r>
            <a:r>
              <a:rPr lang="en-US" sz="1600" baseline="-25000">
                <a:solidFill>
                  <a:schemeClr val="dk1"/>
                </a:solidFill>
                <a:latin typeface="Helvetica Neue"/>
                <a:ea typeface="Helvetica Neue"/>
                <a:cs typeface="Helvetica Neue"/>
                <a:sym typeface="Helvetica Neue"/>
              </a:rPr>
              <a:t>min</a:t>
            </a:r>
            <a:r>
              <a:rPr lang="en-US" sz="1600">
                <a:solidFill>
                  <a:schemeClr val="dk1"/>
                </a:solidFill>
                <a:latin typeface="Helvetica Neue"/>
                <a:ea typeface="Helvetica Neue"/>
                <a:cs typeface="Helvetica Neue"/>
                <a:sym typeface="Helvetica Neue"/>
              </a:rPr>
              <a:t> is the minimal degree in the network.</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a:t>
            </a:r>
            <a:endParaRPr/>
          </a:p>
        </p:txBody>
      </p:sp>
      <p:pic>
        <p:nvPicPr>
          <p:cNvPr id="351" name="Google Shape;351;p30"/>
          <p:cNvPicPr preferRelativeResize="0"/>
          <p:nvPr/>
        </p:nvPicPr>
        <p:blipFill rotWithShape="1">
          <a:blip r:embed="rId3">
            <a:alphaModFix/>
          </a:blip>
          <a:srcRect/>
          <a:stretch/>
        </p:blipFill>
        <p:spPr>
          <a:xfrm>
            <a:off x="2600325" y="2228850"/>
            <a:ext cx="969963" cy="619125"/>
          </a:xfrm>
          <a:prstGeom prst="rect">
            <a:avLst/>
          </a:prstGeom>
          <a:noFill/>
          <a:ln>
            <a:noFill/>
          </a:ln>
        </p:spPr>
      </p:pic>
      <p:pic>
        <p:nvPicPr>
          <p:cNvPr id="352" name="Google Shape;352;p30"/>
          <p:cNvPicPr preferRelativeResize="0"/>
          <p:nvPr/>
        </p:nvPicPr>
        <p:blipFill rotWithShape="1">
          <a:blip r:embed="rId4">
            <a:alphaModFix/>
          </a:blip>
          <a:srcRect/>
          <a:stretch/>
        </p:blipFill>
        <p:spPr>
          <a:xfrm>
            <a:off x="812801" y="3722893"/>
            <a:ext cx="887413" cy="584729"/>
          </a:xfrm>
          <a:prstGeom prst="rect">
            <a:avLst/>
          </a:prstGeom>
          <a:noFill/>
          <a:ln>
            <a:noFill/>
          </a:ln>
        </p:spPr>
      </p:pic>
      <p:pic>
        <p:nvPicPr>
          <p:cNvPr id="353" name="Google Shape;353;p30"/>
          <p:cNvPicPr preferRelativeResize="0"/>
          <p:nvPr/>
        </p:nvPicPr>
        <p:blipFill rotWithShape="1">
          <a:blip r:embed="rId5">
            <a:alphaModFix/>
          </a:blip>
          <a:srcRect/>
          <a:stretch/>
        </p:blipFill>
        <p:spPr>
          <a:xfrm>
            <a:off x="3692525" y="3740150"/>
            <a:ext cx="1362075" cy="601663"/>
          </a:xfrm>
          <a:prstGeom prst="rect">
            <a:avLst/>
          </a:prstGeom>
          <a:noFill/>
          <a:ln>
            <a:noFill/>
          </a:ln>
        </p:spPr>
      </p:pic>
      <p:sp>
        <p:nvSpPr>
          <p:cNvPr id="354" name="Google Shape;354;p30"/>
          <p:cNvSpPr txBox="1"/>
          <p:nvPr/>
        </p:nvSpPr>
        <p:spPr>
          <a:xfrm>
            <a:off x="6477000" y="5399900"/>
            <a:ext cx="25908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00" b="1">
                <a:solidFill>
                  <a:srgbClr val="A5A5A5"/>
                </a:solidFill>
                <a:latin typeface="Helvetica Neue"/>
                <a:ea typeface="Helvetica Neue"/>
                <a:cs typeface="Helvetica Neue"/>
                <a:sym typeface="Helvetica Neue"/>
              </a:rPr>
              <a:t>Network Science: Graph Theory </a:t>
            </a:r>
            <a:endParaRPr sz="600" i="1">
              <a:solidFill>
                <a:srgbClr val="A5A5A5"/>
              </a:solidFill>
              <a:latin typeface="Helvetica Neue"/>
              <a:ea typeface="Helvetica Neue"/>
              <a:cs typeface="Helvetica Neue"/>
              <a:sym typeface="Helvetica Neue"/>
            </a:endParaRPr>
          </a:p>
        </p:txBody>
      </p:sp>
      <p:sp>
        <p:nvSpPr>
          <p:cNvPr id="355" name="Google Shape;355;p30"/>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chemeClr val="lt1"/>
                </a:solidFill>
                <a:latin typeface="Helvetica Neue"/>
                <a:ea typeface="Helvetica Neue"/>
                <a:cs typeface="Helvetica Neue"/>
                <a:sym typeface="Helvetica Neue"/>
              </a:rPr>
              <a:t>DEGREE DISTRIBUTION </a:t>
            </a:r>
            <a:endParaRPr sz="2000" b="1" i="1">
              <a:solidFill>
                <a:srgbClr val="F2F2F2"/>
              </a:solidFill>
              <a:latin typeface="Helvetica Neue"/>
              <a:ea typeface="Helvetica Neue"/>
              <a:cs typeface="Helvetica Neue"/>
              <a:sym typeface="Helvetica Neue"/>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1"/>
          <p:cNvSpPr txBox="1"/>
          <p:nvPr/>
        </p:nvSpPr>
        <p:spPr>
          <a:xfrm>
            <a:off x="0" y="152400"/>
            <a:ext cx="9144000" cy="419100"/>
          </a:xfrm>
          <a:prstGeom prst="rect">
            <a:avLst/>
          </a:prstGeom>
          <a:solidFill>
            <a:srgbClr val="E46C0A"/>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rgbClr val="FFFFFF"/>
                </a:solidFill>
                <a:latin typeface="Arial"/>
                <a:ea typeface="Arial"/>
                <a:cs typeface="Arial"/>
                <a:sym typeface="Arial"/>
              </a:rPr>
              <a:t>Question 3				</a:t>
            </a:r>
            <a:endParaRPr sz="1600">
              <a:solidFill>
                <a:srgbClr val="FFFFFF"/>
              </a:solidFill>
              <a:latin typeface="Arial"/>
              <a:ea typeface="Arial"/>
              <a:cs typeface="Arial"/>
              <a:sym typeface="Arial"/>
            </a:endParaRPr>
          </a:p>
          <a:p>
            <a:pPr marL="0" marR="0" lvl="0" indent="0" algn="l" rtl="0">
              <a:spcBef>
                <a:spcPts val="320"/>
              </a:spcBef>
              <a:spcAft>
                <a:spcPts val="0"/>
              </a:spcAft>
              <a:buNone/>
            </a:pPr>
            <a:endParaRPr sz="1600">
              <a:solidFill>
                <a:srgbClr val="FFFFFF"/>
              </a:solidFill>
              <a:latin typeface="Calibri"/>
              <a:ea typeface="Calibri"/>
              <a:cs typeface="Calibri"/>
              <a:sym typeface="Calibri"/>
            </a:endParaRPr>
          </a:p>
          <a:p>
            <a:pPr marL="0" marR="0" lvl="0" indent="0" algn="l" rtl="0">
              <a:spcBef>
                <a:spcPts val="320"/>
              </a:spcBef>
              <a:spcAft>
                <a:spcPts val="0"/>
              </a:spcAft>
              <a:buNone/>
            </a:pPr>
            <a:endParaRPr sz="1600" b="1">
              <a:solidFill>
                <a:srgbClr val="FFFFFF"/>
              </a:solidFill>
              <a:latin typeface="Helvetica Neue"/>
              <a:ea typeface="Helvetica Neue"/>
              <a:cs typeface="Helvetica Neue"/>
              <a:sym typeface="Helvetica Neue"/>
            </a:endParaRPr>
          </a:p>
        </p:txBody>
      </p:sp>
      <p:sp>
        <p:nvSpPr>
          <p:cNvPr id="361" name="Google Shape;361;p31"/>
          <p:cNvSpPr txBox="1"/>
          <p:nvPr/>
        </p:nvSpPr>
        <p:spPr>
          <a:xfrm flipH="1">
            <a:off x="2819400" y="152401"/>
            <a:ext cx="45719" cy="419100"/>
          </a:xfrm>
          <a:prstGeom prst="rect">
            <a:avLst/>
          </a:prstGeom>
          <a:solidFill>
            <a:schemeClr val="lt1"/>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endParaRPr sz="1600" b="1">
              <a:solidFill>
                <a:schemeClr val="lt1"/>
              </a:solidFill>
              <a:latin typeface="Helvetica Neue"/>
              <a:ea typeface="Helvetica Neue"/>
              <a:cs typeface="Helvetica Neue"/>
              <a:sym typeface="Helvetica Neue"/>
            </a:endParaRPr>
          </a:p>
        </p:txBody>
      </p:sp>
      <p:sp>
        <p:nvSpPr>
          <p:cNvPr id="362" name="Google Shape;362;p31"/>
          <p:cNvSpPr txBox="1"/>
          <p:nvPr/>
        </p:nvSpPr>
        <p:spPr>
          <a:xfrm>
            <a:off x="398080" y="1482509"/>
            <a:ext cx="373901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Q3: Directed vs. undirected networks.</a:t>
            </a:r>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2"/>
          <p:cNvSpPr txBox="1"/>
          <p:nvPr/>
        </p:nvSpPr>
        <p:spPr>
          <a:xfrm>
            <a:off x="304800" y="1287840"/>
            <a:ext cx="38100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Helvetica Neue"/>
                <a:ea typeface="Helvetica Neue"/>
                <a:cs typeface="Helvetica Neue"/>
                <a:sym typeface="Helvetica Neue"/>
              </a:rPr>
              <a:t>Links: undirected (</a:t>
            </a:r>
            <a:r>
              <a:rPr lang="en-US" sz="1600" i="1">
                <a:solidFill>
                  <a:schemeClr val="dk1"/>
                </a:solidFill>
                <a:latin typeface="Helvetica Neue"/>
                <a:ea typeface="Helvetica Neue"/>
                <a:cs typeface="Helvetica Neue"/>
                <a:sym typeface="Helvetica Neue"/>
              </a:rPr>
              <a:t>symmetrical</a:t>
            </a:r>
            <a:r>
              <a:rPr lang="en-US" sz="1600">
                <a:solidFill>
                  <a:schemeClr val="dk1"/>
                </a:solidFill>
                <a:latin typeface="Helvetica Neue"/>
                <a:ea typeface="Helvetica Neue"/>
                <a:cs typeface="Helvetica Neue"/>
                <a:sym typeface="Helvetica Neue"/>
              </a:rPr>
              <a:t>) 	</a:t>
            </a:r>
            <a:endParaRPr/>
          </a:p>
          <a:p>
            <a:pPr marL="0" marR="0" lvl="0" indent="0" algn="l" rtl="0">
              <a:spcBef>
                <a:spcPts val="0"/>
              </a:spcBef>
              <a:spcAft>
                <a:spcPts val="0"/>
              </a:spcAft>
              <a:buNone/>
            </a:pPr>
            <a:endParaRPr sz="160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r>
              <a:rPr lang="en-US" sz="1600">
                <a:solidFill>
                  <a:schemeClr val="dk1"/>
                </a:solidFill>
                <a:latin typeface="Helvetica Neue"/>
                <a:ea typeface="Helvetica Neue"/>
                <a:cs typeface="Helvetica Neue"/>
                <a:sym typeface="Helvetica Neue"/>
              </a:rPr>
              <a:t>Graph:</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a:t>
            </a:r>
            <a:r>
              <a:rPr lang="en-US" sz="2400">
                <a:solidFill>
                  <a:schemeClr val="dk1"/>
                </a:solidFill>
                <a:latin typeface="Calibri"/>
                <a:ea typeface="Calibri"/>
                <a:cs typeface="Calibri"/>
                <a:sym typeface="Calibri"/>
              </a:rPr>
              <a:t> </a:t>
            </a:r>
            <a:endParaRPr/>
          </a:p>
        </p:txBody>
      </p:sp>
      <p:sp>
        <p:nvSpPr>
          <p:cNvPr id="369" name="Google Shape;369;p32"/>
          <p:cNvSpPr txBox="1"/>
          <p:nvPr/>
        </p:nvSpPr>
        <p:spPr>
          <a:xfrm>
            <a:off x="4864443" y="4132640"/>
            <a:ext cx="2622550" cy="135421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u="sng">
                <a:solidFill>
                  <a:srgbClr val="800000"/>
                </a:solidFill>
                <a:latin typeface="Helvetica Neue"/>
                <a:ea typeface="Helvetica Neue"/>
                <a:cs typeface="Helvetica Neue"/>
                <a:sym typeface="Helvetica Neue"/>
              </a:rPr>
              <a:t>Directed links :</a:t>
            </a:r>
            <a:endParaRPr/>
          </a:p>
          <a:p>
            <a:pPr marL="0" marR="0" lvl="0" indent="0" algn="l" rtl="0">
              <a:spcBef>
                <a:spcPts val="0"/>
              </a:spcBef>
              <a:spcAft>
                <a:spcPts val="0"/>
              </a:spcAft>
              <a:buNone/>
            </a:pPr>
            <a:r>
              <a:rPr lang="en-US" sz="1600">
                <a:solidFill>
                  <a:schemeClr val="dk1"/>
                </a:solidFill>
                <a:latin typeface="Helvetica Neue"/>
                <a:ea typeface="Helvetica Neue"/>
                <a:cs typeface="Helvetica Neue"/>
                <a:sym typeface="Helvetica Neue"/>
              </a:rPr>
              <a:t>URLs on the www</a:t>
            </a:r>
            <a:endParaRPr/>
          </a:p>
          <a:p>
            <a:pPr marL="0" marR="0" lvl="0" indent="0" algn="l" rtl="0">
              <a:spcBef>
                <a:spcPts val="0"/>
              </a:spcBef>
              <a:spcAft>
                <a:spcPts val="0"/>
              </a:spcAft>
              <a:buNone/>
            </a:pPr>
            <a:r>
              <a:rPr lang="en-US" sz="1600">
                <a:solidFill>
                  <a:schemeClr val="dk1"/>
                </a:solidFill>
                <a:latin typeface="Helvetica Neue"/>
                <a:ea typeface="Helvetica Neue"/>
                <a:cs typeface="Helvetica Neue"/>
                <a:sym typeface="Helvetica Neue"/>
              </a:rPr>
              <a:t>phone calls </a:t>
            </a:r>
            <a:endParaRPr/>
          </a:p>
          <a:p>
            <a:pPr marL="0" marR="0" lvl="0" indent="0" algn="l" rtl="0">
              <a:spcBef>
                <a:spcPts val="0"/>
              </a:spcBef>
              <a:spcAft>
                <a:spcPts val="0"/>
              </a:spcAft>
              <a:buNone/>
            </a:pPr>
            <a:r>
              <a:rPr lang="en-US" sz="1600">
                <a:solidFill>
                  <a:schemeClr val="dk1"/>
                </a:solidFill>
                <a:latin typeface="Helvetica Neue"/>
                <a:ea typeface="Helvetica Neue"/>
                <a:cs typeface="Helvetica Neue"/>
                <a:sym typeface="Helvetica Neue"/>
              </a:rPr>
              <a:t>metabolic reactions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0" name="Google Shape;370;p32"/>
          <p:cNvSpPr txBox="1"/>
          <p:nvPr/>
        </p:nvSpPr>
        <p:spPr>
          <a:xfrm>
            <a:off x="6477000" y="5399900"/>
            <a:ext cx="25908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00" b="1">
                <a:solidFill>
                  <a:srgbClr val="A5A5A5"/>
                </a:solidFill>
                <a:latin typeface="Helvetica Neue"/>
                <a:ea typeface="Helvetica Neue"/>
                <a:cs typeface="Helvetica Neue"/>
                <a:sym typeface="Helvetica Neue"/>
              </a:rPr>
              <a:t>Network Science: Graph Theory </a:t>
            </a:r>
            <a:endParaRPr sz="600" i="1">
              <a:solidFill>
                <a:srgbClr val="A5A5A5"/>
              </a:solidFill>
              <a:latin typeface="Helvetica Neue"/>
              <a:ea typeface="Helvetica Neue"/>
              <a:cs typeface="Helvetica Neue"/>
              <a:sym typeface="Helvetica Neue"/>
            </a:endParaRPr>
          </a:p>
        </p:txBody>
      </p:sp>
      <p:sp>
        <p:nvSpPr>
          <p:cNvPr id="371" name="Google Shape;371;p32"/>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chemeClr val="lt1"/>
                </a:solidFill>
                <a:latin typeface="Helvetica Neue"/>
                <a:ea typeface="Helvetica Neue"/>
                <a:cs typeface="Helvetica Neue"/>
                <a:sym typeface="Helvetica Neue"/>
              </a:rPr>
              <a:t>UNDIRECTED VS. DIRECTED NETWORKS</a:t>
            </a:r>
            <a:endParaRPr/>
          </a:p>
        </p:txBody>
      </p:sp>
      <p:pic>
        <p:nvPicPr>
          <p:cNvPr id="372" name="Google Shape;372;p32" descr="11.png"/>
          <p:cNvPicPr preferRelativeResize="0"/>
          <p:nvPr/>
        </p:nvPicPr>
        <p:blipFill rotWithShape="1">
          <a:blip r:embed="rId3">
            <a:alphaModFix/>
          </a:blip>
          <a:srcRect/>
          <a:stretch/>
        </p:blipFill>
        <p:spPr>
          <a:xfrm>
            <a:off x="304800" y="2171700"/>
            <a:ext cx="3293030" cy="1694240"/>
          </a:xfrm>
          <a:prstGeom prst="rect">
            <a:avLst/>
          </a:prstGeom>
          <a:noFill/>
          <a:ln>
            <a:noFill/>
          </a:ln>
        </p:spPr>
      </p:pic>
      <p:sp>
        <p:nvSpPr>
          <p:cNvPr id="373" name="Google Shape;373;p32"/>
          <p:cNvSpPr txBox="1"/>
          <p:nvPr/>
        </p:nvSpPr>
        <p:spPr>
          <a:xfrm>
            <a:off x="304800" y="671612"/>
            <a:ext cx="19812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Undirected</a:t>
            </a:r>
            <a:endParaRPr sz="2400">
              <a:solidFill>
                <a:schemeClr val="dk1"/>
              </a:solidFill>
              <a:latin typeface="Helvetica Neue"/>
              <a:ea typeface="Helvetica Neue"/>
              <a:cs typeface="Helvetica Neue"/>
              <a:sym typeface="Helvetica Neue"/>
            </a:endParaRPr>
          </a:p>
        </p:txBody>
      </p:sp>
      <p:sp>
        <p:nvSpPr>
          <p:cNvPr id="374" name="Google Shape;374;p32"/>
          <p:cNvSpPr txBox="1"/>
          <p:nvPr/>
        </p:nvSpPr>
        <p:spPr>
          <a:xfrm>
            <a:off x="4724401" y="671612"/>
            <a:ext cx="19812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Directed</a:t>
            </a:r>
            <a:endParaRPr sz="2400">
              <a:solidFill>
                <a:schemeClr val="dk1"/>
              </a:solidFill>
              <a:latin typeface="Helvetica Neue"/>
              <a:ea typeface="Helvetica Neue"/>
              <a:cs typeface="Helvetica Neue"/>
              <a:sym typeface="Helvetica Neue"/>
            </a:endParaRPr>
          </a:p>
        </p:txBody>
      </p:sp>
      <p:sp>
        <p:nvSpPr>
          <p:cNvPr id="375" name="Google Shape;375;p32"/>
          <p:cNvSpPr/>
          <p:nvPr/>
        </p:nvSpPr>
        <p:spPr>
          <a:xfrm>
            <a:off x="792140" y="2291834"/>
            <a:ext cx="274660"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A</a:t>
            </a:r>
            <a:endParaRPr/>
          </a:p>
        </p:txBody>
      </p:sp>
      <p:sp>
        <p:nvSpPr>
          <p:cNvPr id="376" name="Google Shape;376;p32"/>
          <p:cNvSpPr/>
          <p:nvPr/>
        </p:nvSpPr>
        <p:spPr>
          <a:xfrm>
            <a:off x="715940" y="3314700"/>
            <a:ext cx="274660"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B</a:t>
            </a:r>
            <a:endParaRPr/>
          </a:p>
        </p:txBody>
      </p:sp>
      <p:sp>
        <p:nvSpPr>
          <p:cNvPr id="377" name="Google Shape;377;p32"/>
          <p:cNvSpPr/>
          <p:nvPr/>
        </p:nvSpPr>
        <p:spPr>
          <a:xfrm>
            <a:off x="1524000" y="3009900"/>
            <a:ext cx="274660"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D</a:t>
            </a:r>
            <a:endParaRPr/>
          </a:p>
        </p:txBody>
      </p:sp>
      <p:sp>
        <p:nvSpPr>
          <p:cNvPr id="378" name="Google Shape;378;p32"/>
          <p:cNvSpPr/>
          <p:nvPr/>
        </p:nvSpPr>
        <p:spPr>
          <a:xfrm>
            <a:off x="1189060" y="3865940"/>
            <a:ext cx="274660"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C</a:t>
            </a:r>
            <a:endParaRPr/>
          </a:p>
        </p:txBody>
      </p:sp>
      <p:sp>
        <p:nvSpPr>
          <p:cNvPr id="379" name="Google Shape;379;p32"/>
          <p:cNvSpPr/>
          <p:nvPr/>
        </p:nvSpPr>
        <p:spPr>
          <a:xfrm>
            <a:off x="1752600" y="2139434"/>
            <a:ext cx="274660"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L</a:t>
            </a:r>
            <a:endParaRPr/>
          </a:p>
        </p:txBody>
      </p:sp>
      <p:sp>
        <p:nvSpPr>
          <p:cNvPr id="380" name="Google Shape;380;p32"/>
          <p:cNvSpPr/>
          <p:nvPr/>
        </p:nvSpPr>
        <p:spPr>
          <a:xfrm>
            <a:off x="3200400" y="2476500"/>
            <a:ext cx="274660"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M</a:t>
            </a:r>
            <a:endParaRPr/>
          </a:p>
        </p:txBody>
      </p:sp>
      <p:sp>
        <p:nvSpPr>
          <p:cNvPr id="381" name="Google Shape;381;p32"/>
          <p:cNvSpPr/>
          <p:nvPr/>
        </p:nvSpPr>
        <p:spPr>
          <a:xfrm>
            <a:off x="2163740" y="2552700"/>
            <a:ext cx="274660"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F</a:t>
            </a:r>
            <a:endParaRPr/>
          </a:p>
        </p:txBody>
      </p:sp>
      <p:sp>
        <p:nvSpPr>
          <p:cNvPr id="382" name="Google Shape;382;p32"/>
          <p:cNvSpPr/>
          <p:nvPr/>
        </p:nvSpPr>
        <p:spPr>
          <a:xfrm>
            <a:off x="2514600" y="3298567"/>
            <a:ext cx="274660"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G</a:t>
            </a:r>
            <a:endParaRPr/>
          </a:p>
        </p:txBody>
      </p:sp>
      <p:sp>
        <p:nvSpPr>
          <p:cNvPr id="383" name="Google Shape;383;p32"/>
          <p:cNvSpPr/>
          <p:nvPr/>
        </p:nvSpPr>
        <p:spPr>
          <a:xfrm>
            <a:off x="3124200" y="3681274"/>
            <a:ext cx="274660"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H</a:t>
            </a:r>
            <a:endParaRPr/>
          </a:p>
        </p:txBody>
      </p:sp>
      <p:sp>
        <p:nvSpPr>
          <p:cNvPr id="384" name="Google Shape;384;p32"/>
          <p:cNvSpPr/>
          <p:nvPr/>
        </p:nvSpPr>
        <p:spPr>
          <a:xfrm>
            <a:off x="3459140" y="2825234"/>
            <a:ext cx="274660"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I</a:t>
            </a:r>
            <a:endParaRPr/>
          </a:p>
        </p:txBody>
      </p:sp>
      <p:sp>
        <p:nvSpPr>
          <p:cNvPr id="385" name="Google Shape;385;p32"/>
          <p:cNvSpPr txBox="1"/>
          <p:nvPr/>
        </p:nvSpPr>
        <p:spPr>
          <a:xfrm>
            <a:off x="4724401" y="1287840"/>
            <a:ext cx="38100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Helvetica Neue"/>
                <a:ea typeface="Helvetica Neue"/>
                <a:cs typeface="Helvetica Neue"/>
                <a:sym typeface="Helvetica Neue"/>
              </a:rPr>
              <a:t>Links:  directed (</a:t>
            </a:r>
            <a:r>
              <a:rPr lang="en-US" sz="1600" i="1">
                <a:solidFill>
                  <a:schemeClr val="dk1"/>
                </a:solidFill>
                <a:latin typeface="Helvetica Neue"/>
                <a:ea typeface="Helvetica Neue"/>
                <a:cs typeface="Helvetica Neue"/>
                <a:sym typeface="Helvetica Neue"/>
              </a:rPr>
              <a:t>arcs</a:t>
            </a:r>
            <a:r>
              <a:rPr lang="en-US" sz="1600">
                <a:solidFill>
                  <a:schemeClr val="dk1"/>
                </a:solidFill>
                <a:latin typeface="Helvetica Neue"/>
                <a:ea typeface="Helvetica Neue"/>
                <a:cs typeface="Helvetica Neue"/>
                <a:sym typeface="Helvetica Neue"/>
              </a:rPr>
              <a:t>). </a:t>
            </a:r>
            <a:endParaRPr/>
          </a:p>
          <a:p>
            <a:pPr marL="0" marR="0" lvl="0" indent="0" algn="l" rtl="0">
              <a:spcBef>
                <a:spcPts val="0"/>
              </a:spcBef>
              <a:spcAft>
                <a:spcPts val="0"/>
              </a:spcAft>
              <a:buNone/>
            </a:pPr>
            <a:endParaRPr sz="160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r>
              <a:rPr lang="en-US" sz="1600">
                <a:solidFill>
                  <a:schemeClr val="dk1"/>
                </a:solidFill>
                <a:latin typeface="Helvetica Neue"/>
                <a:ea typeface="Helvetica Neue"/>
                <a:cs typeface="Helvetica Neue"/>
                <a:sym typeface="Helvetica Neue"/>
              </a:rPr>
              <a:t>Digraph = directed graph:</a:t>
            </a:r>
            <a:endParaRPr/>
          </a:p>
        </p:txBody>
      </p:sp>
      <p:sp>
        <p:nvSpPr>
          <p:cNvPr id="386" name="Google Shape;386;p32"/>
          <p:cNvSpPr txBox="1"/>
          <p:nvPr/>
        </p:nvSpPr>
        <p:spPr>
          <a:xfrm>
            <a:off x="304800" y="4153405"/>
            <a:ext cx="2622550"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u="sng">
                <a:solidFill>
                  <a:srgbClr val="800000"/>
                </a:solidFill>
                <a:latin typeface="Helvetica Neue"/>
                <a:ea typeface="Helvetica Neue"/>
                <a:cs typeface="Helvetica Neue"/>
                <a:sym typeface="Helvetica Neue"/>
              </a:rPr>
              <a:t>Undirected links :</a:t>
            </a:r>
            <a:endParaRPr/>
          </a:p>
          <a:p>
            <a:pPr marL="0" marR="0" lvl="0" indent="0" algn="l" rtl="0">
              <a:spcBef>
                <a:spcPts val="0"/>
              </a:spcBef>
              <a:spcAft>
                <a:spcPts val="0"/>
              </a:spcAft>
              <a:buNone/>
            </a:pPr>
            <a:r>
              <a:rPr lang="en-US" sz="1600">
                <a:solidFill>
                  <a:schemeClr val="dk1"/>
                </a:solidFill>
                <a:latin typeface="Helvetica Neue"/>
                <a:ea typeface="Helvetica Neue"/>
                <a:cs typeface="Helvetica Neue"/>
                <a:sym typeface="Helvetica Neue"/>
              </a:rPr>
              <a:t>coauthorship links</a:t>
            </a:r>
            <a:endParaRPr/>
          </a:p>
          <a:p>
            <a:pPr marL="0" marR="0" lvl="0" indent="0" algn="l" rtl="0">
              <a:spcBef>
                <a:spcPts val="0"/>
              </a:spcBef>
              <a:spcAft>
                <a:spcPts val="0"/>
              </a:spcAft>
              <a:buNone/>
            </a:pPr>
            <a:r>
              <a:rPr lang="en-US" sz="1600">
                <a:solidFill>
                  <a:schemeClr val="dk1"/>
                </a:solidFill>
                <a:latin typeface="Helvetica Neue"/>
                <a:ea typeface="Helvetica Neue"/>
                <a:cs typeface="Helvetica Neue"/>
                <a:sym typeface="Helvetica Neue"/>
              </a:rPr>
              <a:t>Actor network</a:t>
            </a:r>
            <a:endParaRPr/>
          </a:p>
          <a:p>
            <a:pPr marL="0" marR="0" lvl="0" indent="0" algn="l" rtl="0">
              <a:spcBef>
                <a:spcPts val="0"/>
              </a:spcBef>
              <a:spcAft>
                <a:spcPts val="0"/>
              </a:spcAft>
              <a:buNone/>
            </a:pPr>
            <a:r>
              <a:rPr lang="en-US" sz="1600">
                <a:solidFill>
                  <a:schemeClr val="dk1"/>
                </a:solidFill>
                <a:latin typeface="Helvetica Neue"/>
                <a:ea typeface="Helvetica Neue"/>
                <a:cs typeface="Helvetica Neue"/>
                <a:sym typeface="Helvetica Neue"/>
              </a:rPr>
              <a:t>protein interactions</a:t>
            </a:r>
            <a:endParaRPr sz="1800">
              <a:solidFill>
                <a:schemeClr val="dk1"/>
              </a:solidFill>
              <a:latin typeface="Calibri"/>
              <a:ea typeface="Calibri"/>
              <a:cs typeface="Calibri"/>
              <a:sym typeface="Calibri"/>
            </a:endParaRPr>
          </a:p>
        </p:txBody>
      </p:sp>
      <p:sp>
        <p:nvSpPr>
          <p:cNvPr id="387" name="Google Shape;387;p32"/>
          <p:cNvSpPr txBox="1"/>
          <p:nvPr/>
        </p:nvSpPr>
        <p:spPr>
          <a:xfrm>
            <a:off x="7696200" y="2488169"/>
            <a:ext cx="1371600"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i="1">
                <a:solidFill>
                  <a:schemeClr val="dk1"/>
                </a:solidFill>
                <a:latin typeface="Helvetica Neue"/>
                <a:ea typeface="Helvetica Neue"/>
                <a:cs typeface="Helvetica Neue"/>
                <a:sym typeface="Helvetica Neue"/>
              </a:rPr>
              <a:t>An undirected link is the superposition of two opposite directed links.</a:t>
            </a:r>
            <a:endParaRPr sz="2400">
              <a:solidFill>
                <a:schemeClr val="dk1"/>
              </a:solidFill>
              <a:latin typeface="Calibri"/>
              <a:ea typeface="Calibri"/>
              <a:cs typeface="Calibri"/>
              <a:sym typeface="Calibri"/>
            </a:endParaRPr>
          </a:p>
        </p:txBody>
      </p:sp>
      <p:sp>
        <p:nvSpPr>
          <p:cNvPr id="388" name="Google Shape;388;p32"/>
          <p:cNvSpPr/>
          <p:nvPr/>
        </p:nvSpPr>
        <p:spPr>
          <a:xfrm>
            <a:off x="5181600" y="2497097"/>
            <a:ext cx="164069" cy="16406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9" name="Google Shape;389;p32"/>
          <p:cNvSpPr/>
          <p:nvPr/>
        </p:nvSpPr>
        <p:spPr>
          <a:xfrm>
            <a:off x="6019800" y="2870874"/>
            <a:ext cx="164069" cy="16406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0" name="Google Shape;390;p32"/>
          <p:cNvSpPr/>
          <p:nvPr/>
        </p:nvSpPr>
        <p:spPr>
          <a:xfrm>
            <a:off x="4724401" y="3459205"/>
            <a:ext cx="164069" cy="16406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1" name="Google Shape;391;p32"/>
          <p:cNvSpPr/>
          <p:nvPr/>
        </p:nvSpPr>
        <p:spPr>
          <a:xfrm>
            <a:off x="6705601" y="2579131"/>
            <a:ext cx="164069" cy="16406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2" name="Google Shape;392;p32"/>
          <p:cNvSpPr/>
          <p:nvPr/>
        </p:nvSpPr>
        <p:spPr>
          <a:xfrm>
            <a:off x="7428985" y="3401198"/>
            <a:ext cx="164069" cy="16406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3" name="Google Shape;393;p32"/>
          <p:cNvSpPr/>
          <p:nvPr/>
        </p:nvSpPr>
        <p:spPr>
          <a:xfrm>
            <a:off x="6729629" y="3968571"/>
            <a:ext cx="164069" cy="16406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94" name="Google Shape;394;p32"/>
          <p:cNvCxnSpPr>
            <a:stCxn id="390" idx="7"/>
            <a:endCxn id="388" idx="4"/>
          </p:cNvCxnSpPr>
          <p:nvPr/>
        </p:nvCxnSpPr>
        <p:spPr>
          <a:xfrm rot="10800000" flipH="1">
            <a:off x="4864443" y="2661232"/>
            <a:ext cx="399300" cy="822000"/>
          </a:xfrm>
          <a:prstGeom prst="straightConnector1">
            <a:avLst/>
          </a:prstGeom>
          <a:noFill/>
          <a:ln w="25400" cap="flat" cmpd="sng">
            <a:solidFill>
              <a:schemeClr val="dk1"/>
            </a:solidFill>
            <a:prstDash val="solid"/>
            <a:round/>
            <a:headEnd type="none" w="sm" len="sm"/>
            <a:tailEnd type="stealth" w="med" len="med"/>
          </a:ln>
        </p:spPr>
      </p:cxnSp>
      <p:cxnSp>
        <p:nvCxnSpPr>
          <p:cNvPr id="395" name="Google Shape;395;p32"/>
          <p:cNvCxnSpPr>
            <a:stCxn id="388" idx="5"/>
            <a:endCxn id="389" idx="2"/>
          </p:cNvCxnSpPr>
          <p:nvPr/>
        </p:nvCxnSpPr>
        <p:spPr>
          <a:xfrm>
            <a:off x="5321642" y="2637139"/>
            <a:ext cx="698100" cy="315900"/>
          </a:xfrm>
          <a:prstGeom prst="straightConnector1">
            <a:avLst/>
          </a:prstGeom>
          <a:noFill/>
          <a:ln w="25400" cap="flat" cmpd="sng">
            <a:solidFill>
              <a:schemeClr val="dk1"/>
            </a:solidFill>
            <a:prstDash val="solid"/>
            <a:round/>
            <a:headEnd type="none" w="sm" len="sm"/>
            <a:tailEnd type="stealth" w="med" len="med"/>
          </a:ln>
        </p:spPr>
      </p:cxnSp>
      <p:cxnSp>
        <p:nvCxnSpPr>
          <p:cNvPr id="396" name="Google Shape;396;p32"/>
          <p:cNvCxnSpPr>
            <a:stCxn id="390" idx="6"/>
            <a:endCxn id="389" idx="3"/>
          </p:cNvCxnSpPr>
          <p:nvPr/>
        </p:nvCxnSpPr>
        <p:spPr>
          <a:xfrm rot="10800000" flipH="1">
            <a:off x="4888470" y="3010839"/>
            <a:ext cx="1155300" cy="530400"/>
          </a:xfrm>
          <a:prstGeom prst="straightConnector1">
            <a:avLst/>
          </a:prstGeom>
          <a:noFill/>
          <a:ln w="25400" cap="flat" cmpd="sng">
            <a:solidFill>
              <a:schemeClr val="dk1"/>
            </a:solidFill>
            <a:prstDash val="solid"/>
            <a:round/>
            <a:headEnd type="none" w="sm" len="sm"/>
            <a:tailEnd type="stealth" w="med" len="med"/>
          </a:ln>
        </p:spPr>
      </p:cxnSp>
      <p:cxnSp>
        <p:nvCxnSpPr>
          <p:cNvPr id="397" name="Google Shape;397;p32"/>
          <p:cNvCxnSpPr>
            <a:stCxn id="391" idx="3"/>
            <a:endCxn id="389" idx="6"/>
          </p:cNvCxnSpPr>
          <p:nvPr/>
        </p:nvCxnSpPr>
        <p:spPr>
          <a:xfrm flipH="1">
            <a:off x="6183928" y="2719173"/>
            <a:ext cx="545700" cy="233700"/>
          </a:xfrm>
          <a:prstGeom prst="straightConnector1">
            <a:avLst/>
          </a:prstGeom>
          <a:noFill/>
          <a:ln w="25400" cap="flat" cmpd="sng">
            <a:solidFill>
              <a:schemeClr val="dk1"/>
            </a:solidFill>
            <a:prstDash val="solid"/>
            <a:round/>
            <a:headEnd type="none" w="sm" len="sm"/>
            <a:tailEnd type="stealth" w="med" len="med"/>
          </a:ln>
        </p:spPr>
      </p:cxnSp>
      <p:cxnSp>
        <p:nvCxnSpPr>
          <p:cNvPr id="398" name="Google Shape;398;p32"/>
          <p:cNvCxnSpPr>
            <a:stCxn id="392" idx="1"/>
            <a:endCxn id="391" idx="5"/>
          </p:cNvCxnSpPr>
          <p:nvPr/>
        </p:nvCxnSpPr>
        <p:spPr>
          <a:xfrm rot="10800000">
            <a:off x="6845512" y="2719025"/>
            <a:ext cx="607500" cy="706200"/>
          </a:xfrm>
          <a:prstGeom prst="straightConnector1">
            <a:avLst/>
          </a:prstGeom>
          <a:noFill/>
          <a:ln w="25400" cap="flat" cmpd="sng">
            <a:solidFill>
              <a:schemeClr val="dk1"/>
            </a:solidFill>
            <a:prstDash val="solid"/>
            <a:round/>
            <a:headEnd type="none" w="sm" len="sm"/>
            <a:tailEnd type="stealth" w="med" len="med"/>
          </a:ln>
        </p:spPr>
      </p:cxnSp>
      <p:cxnSp>
        <p:nvCxnSpPr>
          <p:cNvPr id="399" name="Google Shape;399;p32"/>
          <p:cNvCxnSpPr>
            <a:stCxn id="393" idx="7"/>
            <a:endCxn id="392" idx="3"/>
          </p:cNvCxnSpPr>
          <p:nvPr/>
        </p:nvCxnSpPr>
        <p:spPr>
          <a:xfrm rot="10800000" flipH="1">
            <a:off x="6869671" y="3541098"/>
            <a:ext cx="583200" cy="451500"/>
          </a:xfrm>
          <a:prstGeom prst="straightConnector1">
            <a:avLst/>
          </a:prstGeom>
          <a:noFill/>
          <a:ln w="25400" cap="flat" cmpd="sng">
            <a:solidFill>
              <a:schemeClr val="dk1"/>
            </a:solidFill>
            <a:prstDash val="solid"/>
            <a:round/>
            <a:headEnd type="none" w="sm" len="sm"/>
            <a:tailEnd type="stealth" w="med" len="med"/>
          </a:ln>
        </p:spPr>
      </p:cxnSp>
      <p:sp>
        <p:nvSpPr>
          <p:cNvPr id="400" name="Google Shape;400;p32"/>
          <p:cNvSpPr/>
          <p:nvPr/>
        </p:nvSpPr>
        <p:spPr>
          <a:xfrm>
            <a:off x="5937765" y="3483232"/>
            <a:ext cx="164069" cy="16406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401" name="Google Shape;401;p32"/>
          <p:cNvCxnSpPr>
            <a:stCxn id="400" idx="5"/>
            <a:endCxn id="393" idx="1"/>
          </p:cNvCxnSpPr>
          <p:nvPr/>
        </p:nvCxnSpPr>
        <p:spPr>
          <a:xfrm>
            <a:off x="6077807" y="3623274"/>
            <a:ext cx="675900" cy="369300"/>
          </a:xfrm>
          <a:prstGeom prst="straightConnector1">
            <a:avLst/>
          </a:prstGeom>
          <a:noFill/>
          <a:ln w="25400" cap="flat" cmpd="sng">
            <a:solidFill>
              <a:schemeClr val="dk1"/>
            </a:solidFill>
            <a:prstDash val="solid"/>
            <a:round/>
            <a:headEnd type="none" w="sm" len="sm"/>
            <a:tailEnd type="stealth" w="med" len="med"/>
          </a:ln>
        </p:spPr>
      </p:cxnSp>
      <p:sp>
        <p:nvSpPr>
          <p:cNvPr id="402" name="Google Shape;402;p32"/>
          <p:cNvSpPr/>
          <p:nvPr/>
        </p:nvSpPr>
        <p:spPr>
          <a:xfrm>
            <a:off x="4678340" y="3623274"/>
            <a:ext cx="274660"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A</a:t>
            </a:r>
            <a:endParaRPr/>
          </a:p>
        </p:txBody>
      </p:sp>
      <p:sp>
        <p:nvSpPr>
          <p:cNvPr id="403" name="Google Shape;403;p32"/>
          <p:cNvSpPr/>
          <p:nvPr/>
        </p:nvSpPr>
        <p:spPr>
          <a:xfrm>
            <a:off x="5663105" y="3472934"/>
            <a:ext cx="274660"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G</a:t>
            </a:r>
            <a:endParaRPr/>
          </a:p>
        </p:txBody>
      </p:sp>
      <p:sp>
        <p:nvSpPr>
          <p:cNvPr id="404" name="Google Shape;404;p32"/>
          <p:cNvSpPr/>
          <p:nvPr/>
        </p:nvSpPr>
        <p:spPr>
          <a:xfrm>
            <a:off x="6858000" y="3968234"/>
            <a:ext cx="274660"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F</a:t>
            </a:r>
            <a:endParaRPr/>
          </a:p>
        </p:txBody>
      </p:sp>
      <p:sp>
        <p:nvSpPr>
          <p:cNvPr id="405" name="Google Shape;405;p32"/>
          <p:cNvSpPr/>
          <p:nvPr/>
        </p:nvSpPr>
        <p:spPr>
          <a:xfrm>
            <a:off x="4953000" y="2476500"/>
            <a:ext cx="274660"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B</a:t>
            </a:r>
            <a:endParaRPr/>
          </a:p>
        </p:txBody>
      </p:sp>
      <p:sp>
        <p:nvSpPr>
          <p:cNvPr id="406" name="Google Shape;406;p32"/>
          <p:cNvSpPr/>
          <p:nvPr/>
        </p:nvSpPr>
        <p:spPr>
          <a:xfrm>
            <a:off x="5964504" y="2686208"/>
            <a:ext cx="274660"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C</a:t>
            </a:r>
            <a:endParaRPr/>
          </a:p>
        </p:txBody>
      </p:sp>
      <p:sp>
        <p:nvSpPr>
          <p:cNvPr id="407" name="Google Shape;407;p32"/>
          <p:cNvSpPr/>
          <p:nvPr/>
        </p:nvSpPr>
        <p:spPr>
          <a:xfrm>
            <a:off x="6659540" y="2394465"/>
            <a:ext cx="274660"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D</a:t>
            </a:r>
            <a:endParaRPr/>
          </a:p>
        </p:txBody>
      </p:sp>
      <p:sp>
        <p:nvSpPr>
          <p:cNvPr id="408" name="Google Shape;408;p32"/>
          <p:cNvSpPr/>
          <p:nvPr/>
        </p:nvSpPr>
        <p:spPr>
          <a:xfrm>
            <a:off x="7154325" y="3366872"/>
            <a:ext cx="274660"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E</a:t>
            </a:r>
            <a:endParaRPr/>
          </a:p>
        </p:txBody>
      </p:sp>
      <p:sp>
        <p:nvSpPr>
          <p:cNvPr id="409" name="Google Shape;409;p32"/>
          <p:cNvSpPr/>
          <p:nvPr/>
        </p:nvSpPr>
        <p:spPr>
          <a:xfrm>
            <a:off x="4419600" y="671612"/>
            <a:ext cx="76200" cy="483601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i="0" u="none" strike="noStrike" cap="none">
                <a:solidFill>
                  <a:schemeClr val="lt1"/>
                </a:solidFill>
                <a:latin typeface="Helvetica Neue"/>
                <a:ea typeface="Helvetica Neue"/>
                <a:cs typeface="Helvetica Neue"/>
                <a:sym typeface="Helvetica Neue"/>
              </a:rPr>
              <a:t>COMPONENTS OF A COMPLEX SYSTEM</a:t>
            </a:r>
            <a:endParaRPr/>
          </a:p>
        </p:txBody>
      </p:sp>
      <p:sp>
        <p:nvSpPr>
          <p:cNvPr id="100" name="Google Shape;100;p15"/>
          <p:cNvSpPr txBox="1"/>
          <p:nvPr/>
        </p:nvSpPr>
        <p:spPr>
          <a:xfrm>
            <a:off x="6477000" y="5399900"/>
            <a:ext cx="25908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00" b="1" i="0" u="none" strike="noStrike" cap="none">
                <a:solidFill>
                  <a:srgbClr val="A5A5A5"/>
                </a:solidFill>
                <a:latin typeface="Helvetica Neue"/>
                <a:ea typeface="Helvetica Neue"/>
                <a:cs typeface="Helvetica Neue"/>
                <a:sym typeface="Helvetica Neue"/>
              </a:rPr>
              <a:t>Network Science: Graph Theory </a:t>
            </a:r>
            <a:endParaRPr sz="600" b="0" i="1" u="none" strike="noStrike" cap="none">
              <a:solidFill>
                <a:srgbClr val="A5A5A5"/>
              </a:solidFill>
              <a:latin typeface="Helvetica Neue"/>
              <a:ea typeface="Helvetica Neue"/>
              <a:cs typeface="Helvetica Neue"/>
              <a:sym typeface="Helvetica Neue"/>
            </a:endParaRPr>
          </a:p>
        </p:txBody>
      </p:sp>
      <p:grpSp>
        <p:nvGrpSpPr>
          <p:cNvPr id="101" name="Google Shape;101;p15"/>
          <p:cNvGrpSpPr/>
          <p:nvPr/>
        </p:nvGrpSpPr>
        <p:grpSpPr>
          <a:xfrm>
            <a:off x="2057400" y="1104900"/>
            <a:ext cx="4797778" cy="1799167"/>
            <a:chOff x="2057400" y="1104900"/>
            <a:chExt cx="4797778" cy="1799167"/>
          </a:xfrm>
        </p:grpSpPr>
        <p:sp>
          <p:nvSpPr>
            <p:cNvPr id="102" name="Google Shape;102;p15"/>
            <p:cNvSpPr/>
            <p:nvPr/>
          </p:nvSpPr>
          <p:spPr>
            <a:xfrm>
              <a:off x="2057400" y="1371443"/>
              <a:ext cx="266543" cy="266543"/>
            </a:xfrm>
            <a:prstGeom prst="ellipse">
              <a:avLst/>
            </a:prstGeom>
            <a:solidFill>
              <a:srgbClr val="FF0000"/>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3" name="Google Shape;103;p15"/>
            <p:cNvSpPr/>
            <p:nvPr/>
          </p:nvSpPr>
          <p:spPr>
            <a:xfrm>
              <a:off x="3123573" y="2504252"/>
              <a:ext cx="266543" cy="266543"/>
            </a:xfrm>
            <a:prstGeom prst="ellipse">
              <a:avLst/>
            </a:prstGeom>
            <a:solidFill>
              <a:srgbClr val="FF0000"/>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 name="Google Shape;104;p15"/>
            <p:cNvSpPr/>
            <p:nvPr/>
          </p:nvSpPr>
          <p:spPr>
            <a:xfrm>
              <a:off x="3590024" y="1104900"/>
              <a:ext cx="266543" cy="266543"/>
            </a:xfrm>
            <a:prstGeom prst="ellipse">
              <a:avLst/>
            </a:prstGeom>
            <a:solidFill>
              <a:srgbClr val="FF0000"/>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5" name="Google Shape;105;p15"/>
            <p:cNvSpPr/>
            <p:nvPr/>
          </p:nvSpPr>
          <p:spPr>
            <a:xfrm>
              <a:off x="3856567" y="1904530"/>
              <a:ext cx="266543" cy="266543"/>
            </a:xfrm>
            <a:prstGeom prst="ellipse">
              <a:avLst/>
            </a:prstGeom>
            <a:solidFill>
              <a:srgbClr val="FF0000"/>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6" name="Google Shape;106;p15"/>
            <p:cNvSpPr/>
            <p:nvPr/>
          </p:nvSpPr>
          <p:spPr>
            <a:xfrm>
              <a:off x="4589561" y="1771258"/>
              <a:ext cx="266543" cy="266543"/>
            </a:xfrm>
            <a:prstGeom prst="ellipse">
              <a:avLst/>
            </a:prstGeom>
            <a:solidFill>
              <a:srgbClr val="FF0000"/>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7" name="Google Shape;107;p15"/>
            <p:cNvSpPr/>
            <p:nvPr/>
          </p:nvSpPr>
          <p:spPr>
            <a:xfrm>
              <a:off x="5988913" y="1104900"/>
              <a:ext cx="266543" cy="266543"/>
            </a:xfrm>
            <a:prstGeom prst="ellipse">
              <a:avLst/>
            </a:prstGeom>
            <a:solidFill>
              <a:srgbClr val="FF0000"/>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8" name="Google Shape;108;p15"/>
            <p:cNvSpPr/>
            <p:nvPr/>
          </p:nvSpPr>
          <p:spPr>
            <a:xfrm>
              <a:off x="6588635" y="1904530"/>
              <a:ext cx="266543" cy="266543"/>
            </a:xfrm>
            <a:prstGeom prst="ellipse">
              <a:avLst/>
            </a:prstGeom>
            <a:solidFill>
              <a:srgbClr val="FF0000"/>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9" name="Google Shape;109;p15"/>
            <p:cNvSpPr/>
            <p:nvPr/>
          </p:nvSpPr>
          <p:spPr>
            <a:xfrm>
              <a:off x="5189283" y="2637524"/>
              <a:ext cx="266543" cy="266543"/>
            </a:xfrm>
            <a:prstGeom prst="ellipse">
              <a:avLst/>
            </a:prstGeom>
            <a:solidFill>
              <a:srgbClr val="FF0000"/>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110" name="Google Shape;110;p15"/>
          <p:cNvGrpSpPr/>
          <p:nvPr/>
        </p:nvGrpSpPr>
        <p:grpSpPr>
          <a:xfrm>
            <a:off x="2284909" y="1332392"/>
            <a:ext cx="4303695" cy="1344146"/>
            <a:chOff x="2284909" y="1332392"/>
            <a:chExt cx="4303695" cy="1344146"/>
          </a:xfrm>
        </p:grpSpPr>
        <p:cxnSp>
          <p:nvCxnSpPr>
            <p:cNvPr id="111" name="Google Shape;111;p15"/>
            <p:cNvCxnSpPr>
              <a:stCxn id="102" idx="5"/>
              <a:endCxn id="103" idx="1"/>
            </p:cNvCxnSpPr>
            <p:nvPr/>
          </p:nvCxnSpPr>
          <p:spPr>
            <a:xfrm>
              <a:off x="2284909" y="1598952"/>
              <a:ext cx="877800" cy="9444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112" name="Google Shape;112;p15"/>
            <p:cNvCxnSpPr>
              <a:stCxn id="103" idx="7"/>
              <a:endCxn id="105" idx="3"/>
            </p:cNvCxnSpPr>
            <p:nvPr/>
          </p:nvCxnSpPr>
          <p:spPr>
            <a:xfrm rot="10800000" flipH="1">
              <a:off x="3351082" y="2131986"/>
              <a:ext cx="544500" cy="4113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113" name="Google Shape;113;p15"/>
            <p:cNvCxnSpPr>
              <a:stCxn id="104" idx="5"/>
              <a:endCxn id="105" idx="0"/>
            </p:cNvCxnSpPr>
            <p:nvPr/>
          </p:nvCxnSpPr>
          <p:spPr>
            <a:xfrm>
              <a:off x="3817533" y="1332409"/>
              <a:ext cx="172200" cy="5721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114" name="Google Shape;114;p15"/>
            <p:cNvCxnSpPr>
              <a:stCxn id="104" idx="3"/>
              <a:endCxn id="103" idx="7"/>
            </p:cNvCxnSpPr>
            <p:nvPr/>
          </p:nvCxnSpPr>
          <p:spPr>
            <a:xfrm flipH="1">
              <a:off x="3350958" y="1332409"/>
              <a:ext cx="278100" cy="12108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115" name="Google Shape;115;p15"/>
            <p:cNvCxnSpPr>
              <a:stCxn id="105" idx="6"/>
              <a:endCxn id="106" idx="2"/>
            </p:cNvCxnSpPr>
            <p:nvPr/>
          </p:nvCxnSpPr>
          <p:spPr>
            <a:xfrm rot="10800000" flipH="1">
              <a:off x="4123110" y="1904602"/>
              <a:ext cx="466500" cy="1332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116" name="Google Shape;116;p15"/>
            <p:cNvCxnSpPr>
              <a:stCxn id="106" idx="7"/>
              <a:endCxn id="107" idx="3"/>
            </p:cNvCxnSpPr>
            <p:nvPr/>
          </p:nvCxnSpPr>
          <p:spPr>
            <a:xfrm rot="10800000" flipH="1">
              <a:off x="4817070" y="1332392"/>
              <a:ext cx="1210800" cy="4779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117" name="Google Shape;117;p15"/>
            <p:cNvCxnSpPr>
              <a:stCxn id="105" idx="5"/>
              <a:endCxn id="109" idx="1"/>
            </p:cNvCxnSpPr>
            <p:nvPr/>
          </p:nvCxnSpPr>
          <p:spPr>
            <a:xfrm>
              <a:off x="4084076" y="2132039"/>
              <a:ext cx="1144200" cy="5445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118" name="Google Shape;118;p15"/>
            <p:cNvCxnSpPr>
              <a:stCxn id="106" idx="6"/>
              <a:endCxn id="108" idx="2"/>
            </p:cNvCxnSpPr>
            <p:nvPr/>
          </p:nvCxnSpPr>
          <p:spPr>
            <a:xfrm>
              <a:off x="4856104" y="1904530"/>
              <a:ext cx="1732500" cy="1332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grpSp>
      <p:sp>
        <p:nvSpPr>
          <p:cNvPr id="119" name="Google Shape;119;p15"/>
          <p:cNvSpPr/>
          <p:nvPr/>
        </p:nvSpPr>
        <p:spPr>
          <a:xfrm>
            <a:off x="2606719" y="3086100"/>
            <a:ext cx="3981857" cy="707886"/>
          </a:xfrm>
          <a:prstGeom prst="rect">
            <a:avLst/>
          </a:prstGeom>
          <a:noFill/>
          <a:ln>
            <a:noFill/>
          </a:ln>
        </p:spPr>
        <p:txBody>
          <a:bodyPr spcFirstLastPara="1" wrap="square" lIns="0" tIns="0" rIns="31725" bIns="0" anchor="t" anchorCtr="0">
            <a:noAutofit/>
          </a:bodyPr>
          <a:lstStyle/>
          <a:p>
            <a:pPr marL="31253" marR="0" lvl="0" indent="0" algn="l" rtl="0">
              <a:spcBef>
                <a:spcPts val="0"/>
              </a:spcBef>
              <a:spcAft>
                <a:spcPts val="0"/>
              </a:spcAft>
              <a:buNone/>
            </a:pPr>
            <a:endParaRPr sz="2400" b="0" i="0" u="none" strike="noStrike" cap="none">
              <a:solidFill>
                <a:srgbClr val="000000"/>
              </a:solidFill>
              <a:latin typeface="Trebuchet MS"/>
              <a:ea typeface="Trebuchet MS"/>
              <a:cs typeface="Trebuchet MS"/>
              <a:sym typeface="Trebuchet MS"/>
            </a:endParaRPr>
          </a:p>
          <a:p>
            <a:pPr marL="31253" marR="0" lvl="0" indent="-101600" algn="l" rtl="0">
              <a:spcBef>
                <a:spcPts val="0"/>
              </a:spcBef>
              <a:spcAft>
                <a:spcPts val="0"/>
              </a:spcAft>
              <a:buClr>
                <a:srgbClr val="CC0000"/>
              </a:buClr>
              <a:buSzPts val="1600"/>
              <a:buFont typeface="Noto Sans Symbols"/>
              <a:buChar char="▪"/>
            </a:pPr>
            <a:r>
              <a:rPr lang="en-US" sz="1600" b="0" i="0" u="none" strike="noStrike" cap="none">
                <a:solidFill>
                  <a:srgbClr val="000000"/>
                </a:solidFill>
                <a:latin typeface="Helvetica Neue"/>
                <a:ea typeface="Helvetica Neue"/>
                <a:cs typeface="Helvetica Neue"/>
                <a:sym typeface="Helvetica Neue"/>
              </a:rPr>
              <a:t> </a:t>
            </a:r>
            <a:r>
              <a:rPr lang="en-US" sz="1600" b="1" i="0" u="none" strike="noStrike" cap="none">
                <a:solidFill>
                  <a:srgbClr val="000000"/>
                </a:solidFill>
                <a:latin typeface="Helvetica Neue"/>
                <a:ea typeface="Helvetica Neue"/>
                <a:cs typeface="Helvetica Neue"/>
                <a:sym typeface="Helvetica Neue"/>
              </a:rPr>
              <a:t>components</a:t>
            </a:r>
            <a:r>
              <a:rPr lang="en-US" sz="1600" b="0" i="0" u="none" strike="noStrike" cap="none">
                <a:solidFill>
                  <a:srgbClr val="000000"/>
                </a:solidFill>
                <a:latin typeface="Helvetica Neue"/>
                <a:ea typeface="Helvetica Neue"/>
                <a:cs typeface="Helvetica Neue"/>
                <a:sym typeface="Helvetica Neue"/>
              </a:rPr>
              <a:t>: nodes, vertices		  </a:t>
            </a:r>
            <a:r>
              <a:rPr lang="en-US" sz="2200" b="0" i="0" u="none" strike="noStrike" cap="none">
                <a:solidFill>
                  <a:srgbClr val="000000"/>
                </a:solidFill>
                <a:latin typeface="Helvetica Neue"/>
                <a:ea typeface="Helvetica Neue"/>
                <a:cs typeface="Helvetica Neue"/>
                <a:sym typeface="Helvetica Neue"/>
              </a:rPr>
              <a:t>N</a:t>
            </a:r>
            <a:endParaRPr/>
          </a:p>
        </p:txBody>
      </p:sp>
      <p:sp>
        <p:nvSpPr>
          <p:cNvPr id="120" name="Google Shape;120;p15"/>
          <p:cNvSpPr/>
          <p:nvPr/>
        </p:nvSpPr>
        <p:spPr>
          <a:xfrm>
            <a:off x="2587483" y="3742966"/>
            <a:ext cx="4033153" cy="723275"/>
          </a:xfrm>
          <a:prstGeom prst="rect">
            <a:avLst/>
          </a:prstGeom>
          <a:noFill/>
          <a:ln>
            <a:noFill/>
          </a:ln>
        </p:spPr>
        <p:txBody>
          <a:bodyPr spcFirstLastPara="1" wrap="square" lIns="0" tIns="0" rIns="31725" bIns="0" anchor="t" anchorCtr="0">
            <a:noAutofit/>
          </a:bodyPr>
          <a:lstStyle/>
          <a:p>
            <a:pPr marL="31253" marR="0" lvl="0" indent="0" algn="l" rtl="0">
              <a:spcBef>
                <a:spcPts val="0"/>
              </a:spcBef>
              <a:spcAft>
                <a:spcPts val="0"/>
              </a:spcAft>
              <a:buNone/>
            </a:pPr>
            <a:endParaRPr sz="2400" b="0" i="0" u="none" strike="noStrike" cap="none">
              <a:solidFill>
                <a:srgbClr val="000000"/>
              </a:solidFill>
              <a:latin typeface="Trebuchet MS"/>
              <a:ea typeface="Trebuchet MS"/>
              <a:cs typeface="Trebuchet MS"/>
              <a:sym typeface="Trebuchet MS"/>
            </a:endParaRPr>
          </a:p>
          <a:p>
            <a:pPr marL="31253" marR="0" lvl="0" indent="-101600" algn="l" rtl="0">
              <a:spcBef>
                <a:spcPts val="0"/>
              </a:spcBef>
              <a:spcAft>
                <a:spcPts val="0"/>
              </a:spcAft>
              <a:buClr>
                <a:srgbClr val="CC0000"/>
              </a:buClr>
              <a:buSzPts val="1600"/>
              <a:buFont typeface="Noto Sans Symbols"/>
              <a:buChar char="▪"/>
            </a:pPr>
            <a:r>
              <a:rPr lang="en-US" sz="1600" b="0" i="0" u="none" strike="noStrike" cap="none">
                <a:solidFill>
                  <a:srgbClr val="000000"/>
                </a:solidFill>
                <a:latin typeface="Helvetica Neue"/>
                <a:ea typeface="Helvetica Neue"/>
                <a:cs typeface="Helvetica Neue"/>
                <a:sym typeface="Helvetica Neue"/>
              </a:rPr>
              <a:t> </a:t>
            </a:r>
            <a:r>
              <a:rPr lang="en-US" sz="1600" b="1" i="0" u="none" strike="noStrike" cap="none">
                <a:solidFill>
                  <a:srgbClr val="000000"/>
                </a:solidFill>
                <a:latin typeface="Helvetica Neue"/>
                <a:ea typeface="Helvetica Neue"/>
                <a:cs typeface="Helvetica Neue"/>
                <a:sym typeface="Helvetica Neue"/>
              </a:rPr>
              <a:t>interactions</a:t>
            </a:r>
            <a:r>
              <a:rPr lang="en-US" sz="1600" b="0" i="0" u="none" strike="noStrike" cap="none">
                <a:solidFill>
                  <a:srgbClr val="000000"/>
                </a:solidFill>
                <a:latin typeface="Helvetica Neue"/>
                <a:ea typeface="Helvetica Neue"/>
                <a:cs typeface="Helvetica Neue"/>
                <a:sym typeface="Helvetica Neue"/>
              </a:rPr>
              <a:t>:  links, edges			   </a:t>
            </a:r>
            <a:r>
              <a:rPr lang="en-US" sz="2200" b="0" i="0" u="none" strike="noStrike" cap="none">
                <a:solidFill>
                  <a:srgbClr val="000000"/>
                </a:solidFill>
                <a:latin typeface="Helvetica Neue"/>
                <a:ea typeface="Helvetica Neue"/>
                <a:cs typeface="Helvetica Neue"/>
                <a:sym typeface="Helvetica Neue"/>
              </a:rPr>
              <a:t>L</a:t>
            </a:r>
            <a:endParaRPr/>
          </a:p>
        </p:txBody>
      </p:sp>
      <p:sp>
        <p:nvSpPr>
          <p:cNvPr id="121" name="Google Shape;121;p15"/>
          <p:cNvSpPr/>
          <p:nvPr/>
        </p:nvSpPr>
        <p:spPr>
          <a:xfrm>
            <a:off x="2590800" y="4451747"/>
            <a:ext cx="4328106" cy="723275"/>
          </a:xfrm>
          <a:prstGeom prst="rect">
            <a:avLst/>
          </a:prstGeom>
          <a:noFill/>
          <a:ln>
            <a:noFill/>
          </a:ln>
        </p:spPr>
        <p:txBody>
          <a:bodyPr spcFirstLastPara="1" wrap="square" lIns="0" tIns="0" rIns="31725" bIns="0" anchor="t" anchorCtr="0">
            <a:noAutofit/>
          </a:bodyPr>
          <a:lstStyle/>
          <a:p>
            <a:pPr marL="31253" marR="0" lvl="0" indent="0" algn="l" rtl="0">
              <a:spcBef>
                <a:spcPts val="0"/>
              </a:spcBef>
              <a:spcAft>
                <a:spcPts val="0"/>
              </a:spcAft>
              <a:buNone/>
            </a:pPr>
            <a:endParaRPr sz="2400" b="0" i="0" u="none" strike="noStrike" cap="none">
              <a:solidFill>
                <a:srgbClr val="000000"/>
              </a:solidFill>
              <a:latin typeface="Trebuchet MS"/>
              <a:ea typeface="Trebuchet MS"/>
              <a:cs typeface="Trebuchet MS"/>
              <a:sym typeface="Trebuchet MS"/>
            </a:endParaRPr>
          </a:p>
          <a:p>
            <a:pPr marL="31253" marR="0" lvl="0" indent="-101600" algn="l" rtl="0">
              <a:spcBef>
                <a:spcPts val="0"/>
              </a:spcBef>
              <a:spcAft>
                <a:spcPts val="0"/>
              </a:spcAft>
              <a:buClr>
                <a:srgbClr val="CC0000"/>
              </a:buClr>
              <a:buSzPts val="1600"/>
              <a:buFont typeface="Noto Sans Symbols"/>
              <a:buChar char="▪"/>
            </a:pPr>
            <a:r>
              <a:rPr lang="en-US" sz="1600" b="0" i="0" u="none" strike="noStrike" cap="none">
                <a:solidFill>
                  <a:srgbClr val="000000"/>
                </a:solidFill>
                <a:latin typeface="Helvetica Neue"/>
                <a:ea typeface="Helvetica Neue"/>
                <a:cs typeface="Helvetica Neue"/>
                <a:sym typeface="Helvetica Neue"/>
              </a:rPr>
              <a:t> </a:t>
            </a:r>
            <a:r>
              <a:rPr lang="en-US" sz="1600" b="1" i="0" u="none" strike="noStrike" cap="none">
                <a:solidFill>
                  <a:srgbClr val="000000"/>
                </a:solidFill>
                <a:latin typeface="Helvetica Neue"/>
                <a:ea typeface="Helvetica Neue"/>
                <a:cs typeface="Helvetica Neue"/>
                <a:sym typeface="Helvetica Neue"/>
              </a:rPr>
              <a:t>system</a:t>
            </a:r>
            <a:r>
              <a:rPr lang="en-US" sz="1600" b="0" i="0" u="none" strike="noStrike" cap="none">
                <a:solidFill>
                  <a:srgbClr val="000000"/>
                </a:solidFill>
                <a:latin typeface="Helvetica Neue"/>
                <a:ea typeface="Helvetica Neue"/>
                <a:cs typeface="Helvetica Neue"/>
                <a:sym typeface="Helvetica Neue"/>
              </a:rPr>
              <a:t>:  	  network, graph		</a:t>
            </a:r>
            <a:r>
              <a:rPr lang="en-US" sz="2200" b="0" i="0" u="none" strike="noStrike" cap="none">
                <a:solidFill>
                  <a:srgbClr val="000000"/>
                </a:solidFill>
                <a:latin typeface="Helvetica Neue"/>
                <a:ea typeface="Helvetica Neue"/>
                <a:cs typeface="Helvetica Neue"/>
                <a:sym typeface="Helvetica Neue"/>
              </a:rPr>
              <a:t>(N,L)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2000"/>
                                        <p:tgtEl>
                                          <p:spTgt spid="101"/>
                                        </p:tgtEl>
                                      </p:cBhvr>
                                    </p:animEffect>
                                  </p:childTnLst>
                                </p:cTn>
                              </p:par>
                            </p:childTnLst>
                          </p:cTn>
                        </p:par>
                        <p:par>
                          <p:cTn id="8" fill="hold">
                            <p:stCondLst>
                              <p:cond delay="2000"/>
                            </p:stCondLst>
                            <p:childTnLst>
                              <p:par>
                                <p:cTn id="9" presetID="1" presetClass="entr" presetSubtype="0" fill="hold" nodeType="afterEffect">
                                  <p:stCondLst>
                                    <p:cond delay="0"/>
                                  </p:stCondLst>
                                  <p:childTnLst>
                                    <p:set>
                                      <p:cBhvr>
                                        <p:cTn id="10" dur="1" fill="hold">
                                          <p:stCondLst>
                                            <p:cond delay="0"/>
                                          </p:stCondLst>
                                        </p:cTn>
                                        <p:tgtEl>
                                          <p:spTgt spid="1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3"/>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rgbClr val="FFFFFF"/>
                </a:solidFill>
                <a:latin typeface="Arial"/>
                <a:ea typeface="Arial"/>
                <a:cs typeface="Arial"/>
                <a:sym typeface="Arial"/>
              </a:rPr>
              <a:t>Section 2.2					Reference Networks</a:t>
            </a:r>
            <a:endParaRPr sz="1600">
              <a:solidFill>
                <a:srgbClr val="FFFFFF"/>
              </a:solidFill>
              <a:latin typeface="Arial"/>
              <a:ea typeface="Arial"/>
              <a:cs typeface="Arial"/>
              <a:sym typeface="Arial"/>
            </a:endParaRPr>
          </a:p>
          <a:p>
            <a:pPr marL="0" marR="0" lvl="0" indent="0" algn="l" rtl="0">
              <a:spcBef>
                <a:spcPts val="320"/>
              </a:spcBef>
              <a:spcAft>
                <a:spcPts val="0"/>
              </a:spcAft>
              <a:buNone/>
            </a:pPr>
            <a:endParaRPr sz="1600">
              <a:solidFill>
                <a:srgbClr val="FFFFFF"/>
              </a:solidFill>
              <a:latin typeface="Calibri"/>
              <a:ea typeface="Calibri"/>
              <a:cs typeface="Calibri"/>
              <a:sym typeface="Calibri"/>
            </a:endParaRPr>
          </a:p>
          <a:p>
            <a:pPr marL="0" marR="0" lvl="0" indent="0" algn="l" rtl="0">
              <a:spcBef>
                <a:spcPts val="320"/>
              </a:spcBef>
              <a:spcAft>
                <a:spcPts val="0"/>
              </a:spcAft>
              <a:buNone/>
            </a:pPr>
            <a:endParaRPr sz="1600" b="1">
              <a:solidFill>
                <a:srgbClr val="FFFFFF"/>
              </a:solidFill>
              <a:latin typeface="Helvetica Neue"/>
              <a:ea typeface="Helvetica Neue"/>
              <a:cs typeface="Helvetica Neue"/>
              <a:sym typeface="Helvetica Neue"/>
            </a:endParaRPr>
          </a:p>
        </p:txBody>
      </p:sp>
      <p:sp>
        <p:nvSpPr>
          <p:cNvPr id="415" name="Google Shape;415;p33"/>
          <p:cNvSpPr txBox="1"/>
          <p:nvPr/>
        </p:nvSpPr>
        <p:spPr>
          <a:xfrm flipH="1">
            <a:off x="2819400" y="152401"/>
            <a:ext cx="45719" cy="419100"/>
          </a:xfrm>
          <a:prstGeom prst="rect">
            <a:avLst/>
          </a:prstGeom>
          <a:solidFill>
            <a:schemeClr val="lt1"/>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endParaRPr sz="1600" b="1">
              <a:solidFill>
                <a:schemeClr val="lt1"/>
              </a:solidFill>
              <a:latin typeface="Helvetica Neue"/>
              <a:ea typeface="Helvetica Neue"/>
              <a:cs typeface="Helvetica Neue"/>
              <a:sym typeface="Helvetica Neue"/>
            </a:endParaRPr>
          </a:p>
        </p:txBody>
      </p:sp>
      <p:pic>
        <p:nvPicPr>
          <p:cNvPr id="416" name="Google Shape;416;p33"/>
          <p:cNvPicPr preferRelativeResize="0"/>
          <p:nvPr/>
        </p:nvPicPr>
        <p:blipFill rotWithShape="1">
          <a:blip r:embed="rId3">
            <a:alphaModFix/>
          </a:blip>
          <a:srcRect/>
          <a:stretch/>
        </p:blipFill>
        <p:spPr>
          <a:xfrm>
            <a:off x="0" y="1202335"/>
            <a:ext cx="9154847" cy="3318865"/>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34"/>
          <p:cNvSpPr txBox="1"/>
          <p:nvPr/>
        </p:nvSpPr>
        <p:spPr>
          <a:xfrm>
            <a:off x="0" y="152400"/>
            <a:ext cx="9144000" cy="419100"/>
          </a:xfrm>
          <a:prstGeom prst="rect">
            <a:avLst/>
          </a:prstGeom>
          <a:solidFill>
            <a:srgbClr val="E46C0A"/>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rgbClr val="FFFFFF"/>
                </a:solidFill>
                <a:latin typeface="Arial"/>
                <a:ea typeface="Arial"/>
                <a:cs typeface="Arial"/>
                <a:sym typeface="Arial"/>
              </a:rPr>
              <a:t>Question 4					</a:t>
            </a:r>
            <a:endParaRPr sz="1600">
              <a:solidFill>
                <a:srgbClr val="FFFFFF"/>
              </a:solidFill>
              <a:latin typeface="Arial"/>
              <a:ea typeface="Arial"/>
              <a:cs typeface="Arial"/>
              <a:sym typeface="Arial"/>
            </a:endParaRPr>
          </a:p>
          <a:p>
            <a:pPr marL="0" marR="0" lvl="0" indent="0" algn="l" rtl="0">
              <a:spcBef>
                <a:spcPts val="320"/>
              </a:spcBef>
              <a:spcAft>
                <a:spcPts val="0"/>
              </a:spcAft>
              <a:buNone/>
            </a:pPr>
            <a:endParaRPr sz="1600">
              <a:solidFill>
                <a:srgbClr val="FFFFFF"/>
              </a:solidFill>
              <a:latin typeface="Calibri"/>
              <a:ea typeface="Calibri"/>
              <a:cs typeface="Calibri"/>
              <a:sym typeface="Calibri"/>
            </a:endParaRPr>
          </a:p>
          <a:p>
            <a:pPr marL="0" marR="0" lvl="0" indent="0" algn="l" rtl="0">
              <a:spcBef>
                <a:spcPts val="320"/>
              </a:spcBef>
              <a:spcAft>
                <a:spcPts val="0"/>
              </a:spcAft>
              <a:buNone/>
            </a:pPr>
            <a:endParaRPr sz="1600" b="1">
              <a:solidFill>
                <a:srgbClr val="FFFFFF"/>
              </a:solidFill>
              <a:latin typeface="Helvetica Neue"/>
              <a:ea typeface="Helvetica Neue"/>
              <a:cs typeface="Helvetica Neue"/>
              <a:sym typeface="Helvetica Neue"/>
            </a:endParaRPr>
          </a:p>
        </p:txBody>
      </p:sp>
      <p:sp>
        <p:nvSpPr>
          <p:cNvPr id="422" name="Google Shape;422;p34"/>
          <p:cNvSpPr txBox="1"/>
          <p:nvPr/>
        </p:nvSpPr>
        <p:spPr>
          <a:xfrm flipH="1">
            <a:off x="2819400" y="152401"/>
            <a:ext cx="45719" cy="419100"/>
          </a:xfrm>
          <a:prstGeom prst="rect">
            <a:avLst/>
          </a:prstGeom>
          <a:solidFill>
            <a:schemeClr val="lt1"/>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endParaRPr sz="1600" b="1">
              <a:solidFill>
                <a:schemeClr val="lt1"/>
              </a:solidFill>
              <a:latin typeface="Helvetica Neue"/>
              <a:ea typeface="Helvetica Neue"/>
              <a:cs typeface="Helvetica Neue"/>
              <a:sym typeface="Helvetica Neue"/>
            </a:endParaRPr>
          </a:p>
        </p:txBody>
      </p:sp>
      <p:sp>
        <p:nvSpPr>
          <p:cNvPr id="423" name="Google Shape;423;p34"/>
          <p:cNvSpPr txBox="1"/>
          <p:nvPr/>
        </p:nvSpPr>
        <p:spPr>
          <a:xfrm>
            <a:off x="755031" y="2435746"/>
            <a:ext cx="3405856" cy="461665"/>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Q4: Adjacency Matrices</a:t>
            </a:r>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35"/>
          <p:cNvSpPr txBox="1"/>
          <p:nvPr/>
        </p:nvSpPr>
        <p:spPr>
          <a:xfrm>
            <a:off x="0" y="2185024"/>
            <a:ext cx="9144000" cy="14465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a:solidFill>
                  <a:schemeClr val="dk1"/>
                </a:solidFill>
                <a:latin typeface="Arial"/>
                <a:ea typeface="Arial"/>
                <a:cs typeface="Arial"/>
                <a:sym typeface="Arial"/>
              </a:rPr>
              <a:t>Adjacency matrix</a:t>
            </a:r>
            <a:endParaRPr/>
          </a:p>
          <a:p>
            <a:pPr marL="0" marR="0" lvl="0" indent="0" algn="ctr" rtl="0">
              <a:spcBef>
                <a:spcPts val="0"/>
              </a:spcBef>
              <a:spcAft>
                <a:spcPts val="0"/>
              </a:spcAft>
              <a:buNone/>
            </a:pPr>
            <a:endParaRPr sz="4400" b="1">
              <a:solidFill>
                <a:srgbClr val="FF0000"/>
              </a:solidFill>
              <a:latin typeface="Helvetica Neue"/>
              <a:ea typeface="Helvetica Neue"/>
              <a:cs typeface="Helvetica Neue"/>
              <a:sym typeface="Helvetica Neue"/>
            </a:endParaRPr>
          </a:p>
        </p:txBody>
      </p:sp>
      <p:sp>
        <p:nvSpPr>
          <p:cNvPr id="429" name="Google Shape;429;p35"/>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rgbClr val="FFFFFF"/>
                </a:solidFill>
                <a:latin typeface="Arial"/>
                <a:ea typeface="Arial"/>
                <a:cs typeface="Arial"/>
                <a:sym typeface="Arial"/>
              </a:rPr>
              <a:t>Section 2.4					</a:t>
            </a:r>
            <a:endParaRPr sz="1600">
              <a:solidFill>
                <a:srgbClr val="FFFFFF"/>
              </a:solidFill>
              <a:latin typeface="Arial"/>
              <a:ea typeface="Arial"/>
              <a:cs typeface="Arial"/>
              <a:sym typeface="Arial"/>
            </a:endParaRPr>
          </a:p>
          <a:p>
            <a:pPr marL="0" marR="0" lvl="0" indent="0" algn="l" rtl="0">
              <a:spcBef>
                <a:spcPts val="320"/>
              </a:spcBef>
              <a:spcAft>
                <a:spcPts val="0"/>
              </a:spcAft>
              <a:buNone/>
            </a:pPr>
            <a:endParaRPr sz="1600">
              <a:solidFill>
                <a:srgbClr val="FFFFFF"/>
              </a:solidFill>
              <a:latin typeface="Calibri"/>
              <a:ea typeface="Calibri"/>
              <a:cs typeface="Calibri"/>
              <a:sym typeface="Calibri"/>
            </a:endParaRPr>
          </a:p>
          <a:p>
            <a:pPr marL="0" marR="0" lvl="0" indent="0" algn="l" rtl="0">
              <a:spcBef>
                <a:spcPts val="320"/>
              </a:spcBef>
              <a:spcAft>
                <a:spcPts val="0"/>
              </a:spcAft>
              <a:buNone/>
            </a:pPr>
            <a:endParaRPr sz="1600" b="1">
              <a:solidFill>
                <a:srgbClr val="FFFFFF"/>
              </a:solidFill>
              <a:latin typeface="Helvetica Neue"/>
              <a:ea typeface="Helvetica Neue"/>
              <a:cs typeface="Helvetica Neue"/>
              <a:sym typeface="Helvetica Neue"/>
            </a:endParaRPr>
          </a:p>
        </p:txBody>
      </p:sp>
      <p:sp>
        <p:nvSpPr>
          <p:cNvPr id="430" name="Google Shape;430;p35"/>
          <p:cNvSpPr txBox="1"/>
          <p:nvPr/>
        </p:nvSpPr>
        <p:spPr>
          <a:xfrm flipH="1">
            <a:off x="2819400" y="152401"/>
            <a:ext cx="45719" cy="419100"/>
          </a:xfrm>
          <a:prstGeom prst="rect">
            <a:avLst/>
          </a:prstGeom>
          <a:solidFill>
            <a:schemeClr val="lt1"/>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endParaRPr sz="1600" b="1">
              <a:solidFill>
                <a:schemeClr val="lt1"/>
              </a:solidFill>
              <a:latin typeface="Helvetica Neue"/>
              <a:ea typeface="Helvetica Neue"/>
              <a:cs typeface="Helvetica Neue"/>
              <a:sym typeface="Helvetica Neue"/>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36"/>
          <p:cNvSpPr txBox="1"/>
          <p:nvPr/>
        </p:nvSpPr>
        <p:spPr>
          <a:xfrm>
            <a:off x="1938645" y="2130509"/>
            <a:ext cx="5240938" cy="110799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A</a:t>
            </a:r>
            <a:r>
              <a:rPr lang="en-US" sz="2400" b="1" baseline="-25000">
                <a:solidFill>
                  <a:schemeClr val="dk1"/>
                </a:solidFill>
                <a:latin typeface="Helvetica Neue"/>
                <a:ea typeface="Helvetica Neue"/>
                <a:cs typeface="Helvetica Neue"/>
                <a:sym typeface="Helvetica Neue"/>
              </a:rPr>
              <a:t>ij</a:t>
            </a:r>
            <a:r>
              <a:rPr lang="en-US" sz="2400" b="1">
                <a:solidFill>
                  <a:schemeClr val="dk1"/>
                </a:solidFill>
                <a:latin typeface="Helvetica Neue"/>
                <a:ea typeface="Helvetica Neue"/>
                <a:cs typeface="Helvetica Neue"/>
                <a:sym typeface="Helvetica Neue"/>
              </a:rPr>
              <a:t>=1 </a:t>
            </a:r>
            <a:r>
              <a:rPr lang="en-US" sz="1600">
                <a:solidFill>
                  <a:schemeClr val="dk1"/>
                </a:solidFill>
                <a:latin typeface="Helvetica Neue"/>
                <a:ea typeface="Helvetica Neue"/>
                <a:cs typeface="Helvetica Neue"/>
                <a:sym typeface="Helvetica Neue"/>
              </a:rPr>
              <a:t>if there is a link between node </a:t>
            </a:r>
            <a:r>
              <a:rPr lang="en-US" sz="1600" i="1">
                <a:solidFill>
                  <a:schemeClr val="dk1"/>
                </a:solidFill>
                <a:latin typeface="Helvetica Neue"/>
                <a:ea typeface="Helvetica Neue"/>
                <a:cs typeface="Helvetica Neue"/>
                <a:sym typeface="Helvetica Neue"/>
              </a:rPr>
              <a:t>i</a:t>
            </a:r>
            <a:r>
              <a:rPr lang="en-US" sz="1600">
                <a:solidFill>
                  <a:schemeClr val="dk1"/>
                </a:solidFill>
                <a:latin typeface="Helvetica Neue"/>
                <a:ea typeface="Helvetica Neue"/>
                <a:cs typeface="Helvetica Neue"/>
                <a:sym typeface="Helvetica Neue"/>
              </a:rPr>
              <a:t> and </a:t>
            </a:r>
            <a:r>
              <a:rPr lang="en-US" sz="1600" i="1">
                <a:solidFill>
                  <a:schemeClr val="dk1"/>
                </a:solidFill>
                <a:latin typeface="Helvetica Neue"/>
                <a:ea typeface="Helvetica Neue"/>
                <a:cs typeface="Helvetica Neue"/>
                <a:sym typeface="Helvetica Neue"/>
              </a:rPr>
              <a:t>j</a:t>
            </a:r>
            <a:endParaRPr sz="160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A</a:t>
            </a:r>
            <a:r>
              <a:rPr lang="en-US" sz="2400" b="1" baseline="-25000">
                <a:solidFill>
                  <a:schemeClr val="dk1"/>
                </a:solidFill>
                <a:latin typeface="Helvetica Neue"/>
                <a:ea typeface="Helvetica Neue"/>
                <a:cs typeface="Helvetica Neue"/>
                <a:sym typeface="Helvetica Neue"/>
              </a:rPr>
              <a:t>ij</a:t>
            </a:r>
            <a:r>
              <a:rPr lang="en-US" sz="2400" b="1">
                <a:solidFill>
                  <a:schemeClr val="dk1"/>
                </a:solidFill>
                <a:latin typeface="Helvetica Neue"/>
                <a:ea typeface="Helvetica Neue"/>
                <a:cs typeface="Helvetica Neue"/>
                <a:sym typeface="Helvetica Neue"/>
              </a:rPr>
              <a:t>=0 </a:t>
            </a:r>
            <a:r>
              <a:rPr lang="en-US" sz="1600">
                <a:solidFill>
                  <a:schemeClr val="dk1"/>
                </a:solidFill>
                <a:latin typeface="Helvetica Neue"/>
                <a:ea typeface="Helvetica Neue"/>
                <a:cs typeface="Helvetica Neue"/>
                <a:sym typeface="Helvetica Neue"/>
              </a:rPr>
              <a:t>if nodes </a:t>
            </a:r>
            <a:r>
              <a:rPr lang="en-US" sz="1600" i="1">
                <a:solidFill>
                  <a:schemeClr val="dk1"/>
                </a:solidFill>
                <a:latin typeface="Helvetica Neue"/>
                <a:ea typeface="Helvetica Neue"/>
                <a:cs typeface="Helvetica Neue"/>
                <a:sym typeface="Helvetica Neue"/>
              </a:rPr>
              <a:t>i</a:t>
            </a:r>
            <a:r>
              <a:rPr lang="en-US" sz="1600">
                <a:solidFill>
                  <a:schemeClr val="dk1"/>
                </a:solidFill>
                <a:latin typeface="Helvetica Neue"/>
                <a:ea typeface="Helvetica Neue"/>
                <a:cs typeface="Helvetica Neue"/>
                <a:sym typeface="Helvetica Neue"/>
              </a:rPr>
              <a:t> and </a:t>
            </a:r>
            <a:r>
              <a:rPr lang="en-US" sz="1600" i="1">
                <a:solidFill>
                  <a:schemeClr val="dk1"/>
                </a:solidFill>
                <a:latin typeface="Helvetica Neue"/>
                <a:ea typeface="Helvetica Neue"/>
                <a:cs typeface="Helvetica Neue"/>
                <a:sym typeface="Helvetica Neue"/>
              </a:rPr>
              <a:t>j</a:t>
            </a:r>
            <a:r>
              <a:rPr lang="en-US" sz="1600">
                <a:solidFill>
                  <a:schemeClr val="dk1"/>
                </a:solidFill>
                <a:latin typeface="Helvetica Neue"/>
                <a:ea typeface="Helvetica Neue"/>
                <a:cs typeface="Helvetica Neue"/>
                <a:sym typeface="Helvetica Neue"/>
              </a:rPr>
              <a:t> are not connected to each other.</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7" name="Google Shape;437;p36"/>
          <p:cNvSpPr txBox="1"/>
          <p:nvPr/>
        </p:nvSpPr>
        <p:spPr>
          <a:xfrm>
            <a:off x="6477000" y="5399900"/>
            <a:ext cx="25908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00" b="1">
                <a:solidFill>
                  <a:srgbClr val="A5A5A5"/>
                </a:solidFill>
                <a:latin typeface="Helvetica Neue"/>
                <a:ea typeface="Helvetica Neue"/>
                <a:cs typeface="Helvetica Neue"/>
                <a:sym typeface="Helvetica Neue"/>
              </a:rPr>
              <a:t>Network Science: Graph Theory </a:t>
            </a:r>
            <a:endParaRPr sz="600" i="1">
              <a:solidFill>
                <a:srgbClr val="A5A5A5"/>
              </a:solidFill>
              <a:latin typeface="Helvetica Neue"/>
              <a:ea typeface="Helvetica Neue"/>
              <a:cs typeface="Helvetica Neue"/>
              <a:sym typeface="Helvetica Neue"/>
            </a:endParaRPr>
          </a:p>
        </p:txBody>
      </p:sp>
      <p:sp>
        <p:nvSpPr>
          <p:cNvPr id="438" name="Google Shape;438;p36"/>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chemeClr val="lt1"/>
                </a:solidFill>
                <a:latin typeface="Helvetica Neue"/>
                <a:ea typeface="Helvetica Neue"/>
                <a:cs typeface="Helvetica Neue"/>
                <a:sym typeface="Helvetica Neue"/>
              </a:rPr>
              <a:t>ADJACENCY MATRIX</a:t>
            </a:r>
            <a:endParaRPr/>
          </a:p>
        </p:txBody>
      </p:sp>
      <p:sp>
        <p:nvSpPr>
          <p:cNvPr id="439" name="Google Shape;439;p36"/>
          <p:cNvSpPr txBox="1"/>
          <p:nvPr/>
        </p:nvSpPr>
        <p:spPr>
          <a:xfrm>
            <a:off x="2188416" y="4572792"/>
            <a:ext cx="5240937"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Helvetica Neue"/>
                <a:ea typeface="Helvetica Neue"/>
                <a:cs typeface="Helvetica Neue"/>
                <a:sym typeface="Helvetica Neue"/>
              </a:rPr>
              <a:t>Note that for a directed graph (right) the matrix is not symmetric.</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a:t>
            </a:r>
            <a:r>
              <a:rPr lang="en-US" sz="2400">
                <a:solidFill>
                  <a:schemeClr val="dk1"/>
                </a:solidFill>
                <a:latin typeface="Calibri"/>
                <a:ea typeface="Calibri"/>
                <a:cs typeface="Calibri"/>
                <a:sym typeface="Calibri"/>
              </a:rPr>
              <a:t> </a:t>
            </a:r>
            <a:endParaRPr/>
          </a:p>
        </p:txBody>
      </p:sp>
      <p:grpSp>
        <p:nvGrpSpPr>
          <p:cNvPr id="440" name="Google Shape;440;p36"/>
          <p:cNvGrpSpPr/>
          <p:nvPr/>
        </p:nvGrpSpPr>
        <p:grpSpPr>
          <a:xfrm>
            <a:off x="2201342" y="800100"/>
            <a:ext cx="5102010" cy="1244742"/>
            <a:chOff x="2136990" y="3374764"/>
            <a:chExt cx="5102010" cy="1244742"/>
          </a:xfrm>
        </p:grpSpPr>
        <p:sp>
          <p:nvSpPr>
            <p:cNvPr id="441" name="Google Shape;441;p36"/>
            <p:cNvSpPr/>
            <p:nvPr/>
          </p:nvSpPr>
          <p:spPr>
            <a:xfrm>
              <a:off x="5181602" y="3395361"/>
              <a:ext cx="164069" cy="16406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442" name="Google Shape;442;p36"/>
            <p:cNvCxnSpPr>
              <a:endCxn id="441" idx="4"/>
            </p:cNvCxnSpPr>
            <p:nvPr/>
          </p:nvCxnSpPr>
          <p:spPr>
            <a:xfrm rot="10800000" flipH="1">
              <a:off x="5181737" y="3559430"/>
              <a:ext cx="81900" cy="822000"/>
            </a:xfrm>
            <a:prstGeom prst="straightConnector1">
              <a:avLst/>
            </a:prstGeom>
            <a:noFill/>
            <a:ln w="25400" cap="flat" cmpd="sng">
              <a:solidFill>
                <a:schemeClr val="dk1"/>
              </a:solidFill>
              <a:prstDash val="solid"/>
              <a:round/>
              <a:headEnd type="none" w="sm" len="sm"/>
              <a:tailEnd type="stealth" w="med" len="med"/>
            </a:ln>
          </p:spPr>
        </p:cxnSp>
        <p:sp>
          <p:nvSpPr>
            <p:cNvPr id="443" name="Google Shape;443;p36"/>
            <p:cNvSpPr/>
            <p:nvPr/>
          </p:nvSpPr>
          <p:spPr>
            <a:xfrm>
              <a:off x="5099567" y="4381500"/>
              <a:ext cx="164069" cy="16406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4" name="Google Shape;444;p36"/>
            <p:cNvSpPr/>
            <p:nvPr/>
          </p:nvSpPr>
          <p:spPr>
            <a:xfrm>
              <a:off x="6019800" y="4158734"/>
              <a:ext cx="164069" cy="16406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5" name="Google Shape;445;p36"/>
            <p:cNvSpPr/>
            <p:nvPr/>
          </p:nvSpPr>
          <p:spPr>
            <a:xfrm>
              <a:off x="7028400" y="4076700"/>
              <a:ext cx="164069" cy="16406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446" name="Google Shape;446;p36"/>
            <p:cNvCxnSpPr>
              <a:stCxn id="443" idx="6"/>
              <a:endCxn id="444" idx="3"/>
            </p:cNvCxnSpPr>
            <p:nvPr/>
          </p:nvCxnSpPr>
          <p:spPr>
            <a:xfrm rot="10800000" flipH="1">
              <a:off x="5263636" y="4298835"/>
              <a:ext cx="780300" cy="164700"/>
            </a:xfrm>
            <a:prstGeom prst="straightConnector1">
              <a:avLst/>
            </a:prstGeom>
            <a:noFill/>
            <a:ln w="25400" cap="flat" cmpd="sng">
              <a:solidFill>
                <a:schemeClr val="dk1"/>
              </a:solidFill>
              <a:prstDash val="solid"/>
              <a:round/>
              <a:headEnd type="none" w="sm" len="sm"/>
              <a:tailEnd type="stealth" w="med" len="med"/>
            </a:ln>
          </p:spPr>
        </p:cxnSp>
        <p:cxnSp>
          <p:nvCxnSpPr>
            <p:cNvPr id="447" name="Google Shape;447;p36"/>
            <p:cNvCxnSpPr>
              <a:stCxn id="441" idx="5"/>
            </p:cNvCxnSpPr>
            <p:nvPr/>
          </p:nvCxnSpPr>
          <p:spPr>
            <a:xfrm>
              <a:off x="5321644" y="3535403"/>
              <a:ext cx="1706700" cy="623400"/>
            </a:xfrm>
            <a:prstGeom prst="straightConnector1">
              <a:avLst/>
            </a:prstGeom>
            <a:noFill/>
            <a:ln w="25400" cap="flat" cmpd="sng">
              <a:solidFill>
                <a:schemeClr val="dk1"/>
              </a:solidFill>
              <a:prstDash val="solid"/>
              <a:round/>
              <a:headEnd type="none" w="sm" len="sm"/>
              <a:tailEnd type="stealth" w="med" len="med"/>
            </a:ln>
          </p:spPr>
        </p:cxnSp>
        <p:cxnSp>
          <p:nvCxnSpPr>
            <p:cNvPr id="448" name="Google Shape;448;p36"/>
            <p:cNvCxnSpPr>
              <a:stCxn id="441" idx="5"/>
              <a:endCxn id="444" idx="1"/>
            </p:cNvCxnSpPr>
            <p:nvPr/>
          </p:nvCxnSpPr>
          <p:spPr>
            <a:xfrm>
              <a:off x="5321644" y="3535403"/>
              <a:ext cx="722100" cy="647400"/>
            </a:xfrm>
            <a:prstGeom prst="straightConnector1">
              <a:avLst/>
            </a:prstGeom>
            <a:noFill/>
            <a:ln w="25400" cap="flat" cmpd="sng">
              <a:solidFill>
                <a:schemeClr val="dk1"/>
              </a:solidFill>
              <a:prstDash val="solid"/>
              <a:round/>
              <a:headEnd type="none" w="sm" len="sm"/>
              <a:tailEnd type="stealth" w="med" len="med"/>
            </a:ln>
          </p:spPr>
        </p:cxnSp>
        <p:sp>
          <p:nvSpPr>
            <p:cNvPr id="449" name="Google Shape;449;p36"/>
            <p:cNvSpPr/>
            <p:nvPr/>
          </p:nvSpPr>
          <p:spPr>
            <a:xfrm>
              <a:off x="5146421" y="3374764"/>
              <a:ext cx="234433"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rgbClr val="000000"/>
                  </a:solidFill>
                  <a:latin typeface="Helvetica Neue"/>
                  <a:ea typeface="Helvetica Neue"/>
                  <a:cs typeface="Helvetica Neue"/>
                  <a:sym typeface="Helvetica Neue"/>
                </a:rPr>
                <a:t>4</a:t>
              </a:r>
              <a:endParaRPr/>
            </a:p>
          </p:txBody>
        </p:sp>
        <p:sp>
          <p:nvSpPr>
            <p:cNvPr id="450" name="Google Shape;450;p36"/>
            <p:cNvSpPr/>
            <p:nvPr/>
          </p:nvSpPr>
          <p:spPr>
            <a:xfrm>
              <a:off x="5989320" y="4138137"/>
              <a:ext cx="234433"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rgbClr val="000000"/>
                  </a:solidFill>
                  <a:latin typeface="Helvetica Neue"/>
                  <a:ea typeface="Helvetica Neue"/>
                  <a:cs typeface="Helvetica Neue"/>
                  <a:sym typeface="Helvetica Neue"/>
                </a:rPr>
                <a:t>2</a:t>
              </a:r>
              <a:endParaRPr/>
            </a:p>
          </p:txBody>
        </p:sp>
        <p:sp>
          <p:nvSpPr>
            <p:cNvPr id="451" name="Google Shape;451;p36"/>
            <p:cNvSpPr/>
            <p:nvPr/>
          </p:nvSpPr>
          <p:spPr>
            <a:xfrm>
              <a:off x="7004567" y="4050792"/>
              <a:ext cx="234433"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rgbClr val="000000"/>
                  </a:solidFill>
                  <a:latin typeface="Helvetica Neue"/>
                  <a:ea typeface="Helvetica Neue"/>
                  <a:cs typeface="Helvetica Neue"/>
                  <a:sym typeface="Helvetica Neue"/>
                </a:rPr>
                <a:t>3</a:t>
              </a:r>
              <a:endParaRPr/>
            </a:p>
          </p:txBody>
        </p:sp>
        <p:sp>
          <p:nvSpPr>
            <p:cNvPr id="452" name="Google Shape;452;p36"/>
            <p:cNvSpPr/>
            <p:nvPr/>
          </p:nvSpPr>
          <p:spPr>
            <a:xfrm>
              <a:off x="5074920" y="4361688"/>
              <a:ext cx="234433"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rgbClr val="000000"/>
                  </a:solidFill>
                  <a:latin typeface="Helvetica Neue"/>
                  <a:ea typeface="Helvetica Neue"/>
                  <a:cs typeface="Helvetica Neue"/>
                  <a:sym typeface="Helvetica Neue"/>
                </a:rPr>
                <a:t>1</a:t>
              </a:r>
              <a:endParaRPr/>
            </a:p>
          </p:txBody>
        </p:sp>
        <p:sp>
          <p:nvSpPr>
            <p:cNvPr id="453" name="Google Shape;453;p36"/>
            <p:cNvSpPr/>
            <p:nvPr/>
          </p:nvSpPr>
          <p:spPr>
            <a:xfrm>
              <a:off x="2254206" y="3465728"/>
              <a:ext cx="164069" cy="16406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4" name="Google Shape;454;p36"/>
            <p:cNvSpPr/>
            <p:nvPr/>
          </p:nvSpPr>
          <p:spPr>
            <a:xfrm>
              <a:off x="2172171" y="4451867"/>
              <a:ext cx="164069" cy="16406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5" name="Google Shape;455;p36"/>
            <p:cNvSpPr/>
            <p:nvPr/>
          </p:nvSpPr>
          <p:spPr>
            <a:xfrm>
              <a:off x="3092404" y="4229101"/>
              <a:ext cx="164069" cy="16406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6" name="Google Shape;456;p36"/>
            <p:cNvSpPr/>
            <p:nvPr/>
          </p:nvSpPr>
          <p:spPr>
            <a:xfrm>
              <a:off x="4101004" y="4147067"/>
              <a:ext cx="164069" cy="16406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7" name="Google Shape;457;p36"/>
            <p:cNvSpPr/>
            <p:nvPr/>
          </p:nvSpPr>
          <p:spPr>
            <a:xfrm>
              <a:off x="3063240" y="4208504"/>
              <a:ext cx="234433"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rgbClr val="000000"/>
                  </a:solidFill>
                  <a:latin typeface="Helvetica Neue"/>
                  <a:ea typeface="Helvetica Neue"/>
                  <a:cs typeface="Helvetica Neue"/>
                  <a:sym typeface="Helvetica Neue"/>
                </a:rPr>
                <a:t>2</a:t>
              </a:r>
              <a:endParaRPr/>
            </a:p>
          </p:txBody>
        </p:sp>
        <p:sp>
          <p:nvSpPr>
            <p:cNvPr id="458" name="Google Shape;458;p36"/>
            <p:cNvSpPr/>
            <p:nvPr/>
          </p:nvSpPr>
          <p:spPr>
            <a:xfrm>
              <a:off x="4077171" y="4123944"/>
              <a:ext cx="234433"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rgbClr val="000000"/>
                  </a:solidFill>
                  <a:latin typeface="Helvetica Neue"/>
                  <a:ea typeface="Helvetica Neue"/>
                  <a:cs typeface="Helvetica Neue"/>
                  <a:sym typeface="Helvetica Neue"/>
                </a:rPr>
                <a:t>3</a:t>
              </a:r>
              <a:endParaRPr/>
            </a:p>
          </p:txBody>
        </p:sp>
        <p:sp>
          <p:nvSpPr>
            <p:cNvPr id="459" name="Google Shape;459;p36"/>
            <p:cNvSpPr/>
            <p:nvPr/>
          </p:nvSpPr>
          <p:spPr>
            <a:xfrm>
              <a:off x="2136990" y="4434840"/>
              <a:ext cx="234433"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rgbClr val="000000"/>
                  </a:solidFill>
                  <a:latin typeface="Helvetica Neue"/>
                  <a:ea typeface="Helvetica Neue"/>
                  <a:cs typeface="Helvetica Neue"/>
                  <a:sym typeface="Helvetica Neue"/>
                </a:rPr>
                <a:t>1</a:t>
              </a:r>
              <a:endParaRPr/>
            </a:p>
          </p:txBody>
        </p:sp>
        <p:sp>
          <p:nvSpPr>
            <p:cNvPr id="460" name="Google Shape;460;p36"/>
            <p:cNvSpPr/>
            <p:nvPr/>
          </p:nvSpPr>
          <p:spPr>
            <a:xfrm>
              <a:off x="2219023" y="3443069"/>
              <a:ext cx="234433"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rgbClr val="000000"/>
                  </a:solidFill>
                  <a:latin typeface="Helvetica Neue"/>
                  <a:ea typeface="Helvetica Neue"/>
                  <a:cs typeface="Helvetica Neue"/>
                  <a:sym typeface="Helvetica Neue"/>
                </a:rPr>
                <a:t>4</a:t>
              </a:r>
              <a:endParaRPr/>
            </a:p>
          </p:txBody>
        </p:sp>
        <p:cxnSp>
          <p:nvCxnSpPr>
            <p:cNvPr id="461" name="Google Shape;461;p36"/>
            <p:cNvCxnSpPr>
              <a:stCxn id="453" idx="5"/>
              <a:endCxn id="455" idx="1"/>
            </p:cNvCxnSpPr>
            <p:nvPr/>
          </p:nvCxnSpPr>
          <p:spPr>
            <a:xfrm>
              <a:off x="2394248" y="3605770"/>
              <a:ext cx="722100" cy="647400"/>
            </a:xfrm>
            <a:prstGeom prst="straightConnector1">
              <a:avLst/>
            </a:prstGeom>
            <a:noFill/>
            <a:ln w="25400" cap="flat" cmpd="sng">
              <a:solidFill>
                <a:schemeClr val="dk1"/>
              </a:solidFill>
              <a:prstDash val="solid"/>
              <a:round/>
              <a:headEnd type="none" w="sm" len="sm"/>
              <a:tailEnd type="none" w="sm" len="sm"/>
            </a:ln>
          </p:spPr>
        </p:cxnSp>
        <p:cxnSp>
          <p:nvCxnSpPr>
            <p:cNvPr id="462" name="Google Shape;462;p36"/>
            <p:cNvCxnSpPr>
              <a:stCxn id="460" idx="2"/>
              <a:endCxn id="459" idx="0"/>
            </p:cNvCxnSpPr>
            <p:nvPr/>
          </p:nvCxnSpPr>
          <p:spPr>
            <a:xfrm flipH="1">
              <a:off x="2254340" y="3627735"/>
              <a:ext cx="81900" cy="807000"/>
            </a:xfrm>
            <a:prstGeom prst="straightConnector1">
              <a:avLst/>
            </a:prstGeom>
            <a:noFill/>
            <a:ln w="25400" cap="flat" cmpd="sng">
              <a:solidFill>
                <a:schemeClr val="dk1"/>
              </a:solidFill>
              <a:prstDash val="solid"/>
              <a:round/>
              <a:headEnd type="none" w="sm" len="sm"/>
              <a:tailEnd type="none" w="sm" len="sm"/>
            </a:ln>
          </p:spPr>
        </p:cxnSp>
        <p:cxnSp>
          <p:nvCxnSpPr>
            <p:cNvPr id="463" name="Google Shape;463;p36"/>
            <p:cNvCxnSpPr>
              <a:stCxn id="454" idx="6"/>
              <a:endCxn id="455" idx="3"/>
            </p:cNvCxnSpPr>
            <p:nvPr/>
          </p:nvCxnSpPr>
          <p:spPr>
            <a:xfrm rot="10800000" flipH="1">
              <a:off x="2336240" y="4369202"/>
              <a:ext cx="780300" cy="164700"/>
            </a:xfrm>
            <a:prstGeom prst="straightConnector1">
              <a:avLst/>
            </a:prstGeom>
            <a:noFill/>
            <a:ln w="25400" cap="flat" cmpd="sng">
              <a:solidFill>
                <a:schemeClr val="dk1"/>
              </a:solidFill>
              <a:prstDash val="solid"/>
              <a:round/>
              <a:headEnd type="none" w="sm" len="sm"/>
              <a:tailEnd type="none" w="sm" len="sm"/>
            </a:ln>
          </p:spPr>
        </p:cxnSp>
        <p:cxnSp>
          <p:nvCxnSpPr>
            <p:cNvPr id="464" name="Google Shape;464;p36"/>
            <p:cNvCxnSpPr>
              <a:stCxn id="453" idx="5"/>
              <a:endCxn id="456" idx="2"/>
            </p:cNvCxnSpPr>
            <p:nvPr/>
          </p:nvCxnSpPr>
          <p:spPr>
            <a:xfrm>
              <a:off x="2394248" y="3605770"/>
              <a:ext cx="1706700" cy="623400"/>
            </a:xfrm>
            <a:prstGeom prst="straightConnector1">
              <a:avLst/>
            </a:prstGeom>
            <a:noFill/>
            <a:ln w="25400" cap="flat" cmpd="sng">
              <a:solidFill>
                <a:schemeClr val="dk1"/>
              </a:solidFill>
              <a:prstDash val="solid"/>
              <a:round/>
              <a:headEnd type="none" w="sm" len="sm"/>
              <a:tailEnd type="none" w="sm" len="sm"/>
            </a:ln>
          </p:spPr>
        </p:cxnSp>
      </p:grpSp>
      <p:grpSp>
        <p:nvGrpSpPr>
          <p:cNvPr id="465" name="Google Shape;465;p36"/>
          <p:cNvGrpSpPr/>
          <p:nvPr/>
        </p:nvGrpSpPr>
        <p:grpSpPr>
          <a:xfrm>
            <a:off x="1495734" y="4863710"/>
            <a:ext cx="6232733" cy="861774"/>
            <a:chOff x="1132854" y="4863710"/>
            <a:chExt cx="6232733" cy="861774"/>
          </a:xfrm>
        </p:grpSpPr>
        <p:pic>
          <p:nvPicPr>
            <p:cNvPr id="466" name="Google Shape;466;p36" descr="latex-image-1.pdf"/>
            <p:cNvPicPr preferRelativeResize="0"/>
            <p:nvPr/>
          </p:nvPicPr>
          <p:blipFill rotWithShape="1">
            <a:blip r:embed="rId3">
              <a:alphaModFix/>
            </a:blip>
            <a:srcRect/>
            <a:stretch/>
          </p:blipFill>
          <p:spPr>
            <a:xfrm>
              <a:off x="1132854" y="4911935"/>
              <a:ext cx="985860" cy="773390"/>
            </a:xfrm>
            <a:prstGeom prst="rect">
              <a:avLst/>
            </a:prstGeom>
            <a:noFill/>
            <a:ln>
              <a:noFill/>
            </a:ln>
          </p:spPr>
        </p:pic>
        <p:sp>
          <p:nvSpPr>
            <p:cNvPr id="467" name="Google Shape;467;p36"/>
            <p:cNvSpPr txBox="1"/>
            <p:nvPr/>
          </p:nvSpPr>
          <p:spPr>
            <a:xfrm>
              <a:off x="2124649" y="4863710"/>
              <a:ext cx="5240938" cy="8617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900">
                  <a:solidFill>
                    <a:schemeClr val="dk1"/>
                  </a:solidFill>
                  <a:latin typeface="Helvetica Neue"/>
                  <a:ea typeface="Helvetica Neue"/>
                  <a:cs typeface="Helvetica Neue"/>
                  <a:sym typeface="Helvetica Neue"/>
                </a:rPr>
                <a:t>if there is a link pointing from node </a:t>
              </a:r>
              <a:r>
                <a:rPr lang="en-US" sz="1900" i="1">
                  <a:solidFill>
                    <a:schemeClr val="dk1"/>
                  </a:solidFill>
                  <a:latin typeface="Helvetica Neue"/>
                  <a:ea typeface="Helvetica Neue"/>
                  <a:cs typeface="Helvetica Neue"/>
                  <a:sym typeface="Helvetica Neue"/>
                </a:rPr>
                <a:t>j</a:t>
              </a:r>
              <a:r>
                <a:rPr lang="en-US" sz="1900">
                  <a:solidFill>
                    <a:schemeClr val="dk1"/>
                  </a:solidFill>
                  <a:latin typeface="Helvetica Neue"/>
                  <a:ea typeface="Helvetica Neue"/>
                  <a:cs typeface="Helvetica Neue"/>
                  <a:sym typeface="Helvetica Neue"/>
                </a:rPr>
                <a:t> and </a:t>
              </a:r>
              <a:r>
                <a:rPr lang="en-US" sz="1900" i="1">
                  <a:solidFill>
                    <a:schemeClr val="dk1"/>
                  </a:solidFill>
                  <a:latin typeface="Helvetica Neue"/>
                  <a:ea typeface="Helvetica Neue"/>
                  <a:cs typeface="Helvetica Neue"/>
                  <a:sym typeface="Helvetica Neue"/>
                </a:rPr>
                <a:t>i</a:t>
              </a:r>
              <a:r>
                <a:rPr lang="en-US" sz="1900" b="1">
                  <a:solidFill>
                    <a:schemeClr val="dk1"/>
                  </a:solidFill>
                  <a:latin typeface="Helvetica Neue"/>
                  <a:ea typeface="Helvetica Neue"/>
                  <a:cs typeface="Helvetica Neue"/>
                  <a:sym typeface="Helvetica Neue"/>
                </a:rPr>
                <a:t> </a:t>
              </a:r>
              <a:endParaRPr/>
            </a:p>
            <a:p>
              <a:pPr marL="0" marR="0" lvl="0" indent="0" algn="l" rtl="0">
                <a:spcBef>
                  <a:spcPts val="0"/>
                </a:spcBef>
                <a:spcAft>
                  <a:spcPts val="0"/>
                </a:spcAft>
                <a:buNone/>
              </a:pPr>
              <a:endParaRPr sz="1200" b="1">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r>
                <a:rPr lang="en-US" sz="1900">
                  <a:solidFill>
                    <a:schemeClr val="dk1"/>
                  </a:solidFill>
                  <a:latin typeface="Helvetica Neue"/>
                  <a:ea typeface="Helvetica Neue"/>
                  <a:cs typeface="Helvetica Neue"/>
                  <a:sym typeface="Helvetica Neue"/>
                </a:rPr>
                <a:t>if there is no link pointing from </a:t>
              </a:r>
              <a:r>
                <a:rPr lang="en-US" sz="1900" i="1">
                  <a:solidFill>
                    <a:schemeClr val="dk1"/>
                  </a:solidFill>
                  <a:latin typeface="Helvetica Neue"/>
                  <a:ea typeface="Helvetica Neue"/>
                  <a:cs typeface="Helvetica Neue"/>
                  <a:sym typeface="Helvetica Neue"/>
                </a:rPr>
                <a:t>j</a:t>
              </a:r>
              <a:r>
                <a:rPr lang="en-US" sz="1900">
                  <a:solidFill>
                    <a:schemeClr val="dk1"/>
                  </a:solidFill>
                  <a:latin typeface="Helvetica Neue"/>
                  <a:ea typeface="Helvetica Neue"/>
                  <a:cs typeface="Helvetica Neue"/>
                  <a:sym typeface="Helvetica Neue"/>
                </a:rPr>
                <a:t> to </a:t>
              </a:r>
              <a:r>
                <a:rPr lang="en-US" sz="1900" i="1">
                  <a:solidFill>
                    <a:schemeClr val="dk1"/>
                  </a:solidFill>
                  <a:latin typeface="Helvetica Neue"/>
                  <a:ea typeface="Helvetica Neue"/>
                  <a:cs typeface="Helvetica Neue"/>
                  <a:sym typeface="Helvetica Neue"/>
                </a:rPr>
                <a:t>i</a:t>
              </a:r>
              <a:r>
                <a:rPr lang="en-US" sz="1900">
                  <a:solidFill>
                    <a:schemeClr val="dk1"/>
                  </a:solidFill>
                  <a:latin typeface="Helvetica Neue"/>
                  <a:ea typeface="Helvetica Neue"/>
                  <a:cs typeface="Helvetica Neue"/>
                  <a:sym typeface="Helvetica Neue"/>
                </a:rPr>
                <a:t>.</a:t>
              </a:r>
              <a:endParaRPr sz="1800">
                <a:solidFill>
                  <a:schemeClr val="dk1"/>
                </a:solidFill>
                <a:latin typeface="Calibri"/>
                <a:ea typeface="Calibri"/>
                <a:cs typeface="Calibri"/>
                <a:sym typeface="Calibri"/>
              </a:endParaRPr>
            </a:p>
          </p:txBody>
        </p:sp>
      </p:grpSp>
      <p:pic>
        <p:nvPicPr>
          <p:cNvPr id="468" name="Google Shape;468;p36" descr="latex-image-1.pdf"/>
          <p:cNvPicPr preferRelativeResize="0"/>
          <p:nvPr/>
        </p:nvPicPr>
        <p:blipFill rotWithShape="1">
          <a:blip r:embed="rId4">
            <a:alphaModFix/>
          </a:blip>
          <a:srcRect/>
          <a:stretch/>
        </p:blipFill>
        <p:spPr>
          <a:xfrm>
            <a:off x="4752371" y="3201541"/>
            <a:ext cx="2602602" cy="1226840"/>
          </a:xfrm>
          <a:prstGeom prst="rect">
            <a:avLst/>
          </a:prstGeom>
          <a:noFill/>
          <a:ln>
            <a:noFill/>
          </a:ln>
        </p:spPr>
      </p:pic>
      <p:pic>
        <p:nvPicPr>
          <p:cNvPr id="469" name="Google Shape;469;p36" descr="latex-image-1.pdf"/>
          <p:cNvPicPr preferRelativeResize="0"/>
          <p:nvPr/>
        </p:nvPicPr>
        <p:blipFill rotWithShape="1">
          <a:blip r:embed="rId5">
            <a:alphaModFix/>
          </a:blip>
          <a:srcRect/>
          <a:stretch/>
        </p:blipFill>
        <p:spPr>
          <a:xfrm>
            <a:off x="1573893" y="3201541"/>
            <a:ext cx="2755532" cy="1298929"/>
          </a:xfrm>
          <a:prstGeom prst="rect">
            <a:avLst/>
          </a:prstGeom>
          <a:noFill/>
          <a:ln>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pic>
        <p:nvPicPr>
          <p:cNvPr id="474" name="Google Shape;474;p37"/>
          <p:cNvPicPr preferRelativeResize="0"/>
          <p:nvPr/>
        </p:nvPicPr>
        <p:blipFill rotWithShape="1">
          <a:blip r:embed="rId3">
            <a:alphaModFix/>
          </a:blip>
          <a:srcRect/>
          <a:stretch/>
        </p:blipFill>
        <p:spPr>
          <a:xfrm>
            <a:off x="6781799" y="683328"/>
            <a:ext cx="963612" cy="561668"/>
          </a:xfrm>
          <a:prstGeom prst="rect">
            <a:avLst/>
          </a:prstGeom>
          <a:noFill/>
          <a:ln>
            <a:noFill/>
          </a:ln>
        </p:spPr>
      </p:pic>
      <p:sp>
        <p:nvSpPr>
          <p:cNvPr id="475" name="Google Shape;475;p37"/>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chemeClr val="lt1"/>
                </a:solidFill>
                <a:latin typeface="Helvetica Neue"/>
                <a:ea typeface="Helvetica Neue"/>
                <a:cs typeface="Helvetica Neue"/>
                <a:sym typeface="Helvetica Neue"/>
              </a:rPr>
              <a:t>ADJACENCY MATRIX AND NODE DEGREES</a:t>
            </a:r>
            <a:endParaRPr/>
          </a:p>
        </p:txBody>
      </p:sp>
      <p:sp>
        <p:nvSpPr>
          <p:cNvPr id="476" name="Google Shape;476;p37"/>
          <p:cNvSpPr txBox="1"/>
          <p:nvPr/>
        </p:nvSpPr>
        <p:spPr>
          <a:xfrm rot="-5400000">
            <a:off x="-683568" y="1394767"/>
            <a:ext cx="19812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Undirected</a:t>
            </a:r>
            <a:endParaRPr sz="2400">
              <a:solidFill>
                <a:schemeClr val="dk1"/>
              </a:solidFill>
              <a:latin typeface="Helvetica Neue"/>
              <a:ea typeface="Helvetica Neue"/>
              <a:cs typeface="Helvetica Neue"/>
              <a:sym typeface="Helvetica Neue"/>
            </a:endParaRPr>
          </a:p>
        </p:txBody>
      </p:sp>
      <p:sp>
        <p:nvSpPr>
          <p:cNvPr id="477" name="Google Shape;477;p37"/>
          <p:cNvSpPr/>
          <p:nvPr/>
        </p:nvSpPr>
        <p:spPr>
          <a:xfrm>
            <a:off x="266700" y="2857500"/>
            <a:ext cx="8648699" cy="93928"/>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8" name="Google Shape;478;p37"/>
          <p:cNvSpPr/>
          <p:nvPr/>
        </p:nvSpPr>
        <p:spPr>
          <a:xfrm>
            <a:off x="955415" y="952554"/>
            <a:ext cx="164069" cy="16406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9" name="Google Shape;479;p37"/>
          <p:cNvSpPr/>
          <p:nvPr/>
        </p:nvSpPr>
        <p:spPr>
          <a:xfrm>
            <a:off x="873380" y="1938693"/>
            <a:ext cx="164069" cy="16406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0" name="Google Shape;480;p37"/>
          <p:cNvSpPr/>
          <p:nvPr/>
        </p:nvSpPr>
        <p:spPr>
          <a:xfrm>
            <a:off x="1793613" y="1715927"/>
            <a:ext cx="164069" cy="16406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1" name="Google Shape;481;p37"/>
          <p:cNvSpPr/>
          <p:nvPr/>
        </p:nvSpPr>
        <p:spPr>
          <a:xfrm>
            <a:off x="2802213" y="1633893"/>
            <a:ext cx="164069" cy="16406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2" name="Google Shape;482;p37"/>
          <p:cNvSpPr/>
          <p:nvPr/>
        </p:nvSpPr>
        <p:spPr>
          <a:xfrm>
            <a:off x="1764449" y="1695330"/>
            <a:ext cx="234433"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rgbClr val="000000"/>
                </a:solidFill>
                <a:latin typeface="Helvetica Neue"/>
                <a:ea typeface="Helvetica Neue"/>
                <a:cs typeface="Helvetica Neue"/>
                <a:sym typeface="Helvetica Neue"/>
              </a:rPr>
              <a:t>2</a:t>
            </a:r>
            <a:endParaRPr/>
          </a:p>
        </p:txBody>
      </p:sp>
      <p:sp>
        <p:nvSpPr>
          <p:cNvPr id="483" name="Google Shape;483;p37"/>
          <p:cNvSpPr/>
          <p:nvPr/>
        </p:nvSpPr>
        <p:spPr>
          <a:xfrm>
            <a:off x="2778380" y="1610770"/>
            <a:ext cx="234433"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rgbClr val="000000"/>
                </a:solidFill>
                <a:latin typeface="Helvetica Neue"/>
                <a:ea typeface="Helvetica Neue"/>
                <a:cs typeface="Helvetica Neue"/>
                <a:sym typeface="Helvetica Neue"/>
              </a:rPr>
              <a:t>3</a:t>
            </a:r>
            <a:endParaRPr/>
          </a:p>
        </p:txBody>
      </p:sp>
      <p:sp>
        <p:nvSpPr>
          <p:cNvPr id="484" name="Google Shape;484;p37"/>
          <p:cNvSpPr/>
          <p:nvPr/>
        </p:nvSpPr>
        <p:spPr>
          <a:xfrm>
            <a:off x="838199" y="1921666"/>
            <a:ext cx="234433"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rgbClr val="000000"/>
                </a:solidFill>
                <a:latin typeface="Helvetica Neue"/>
                <a:ea typeface="Helvetica Neue"/>
                <a:cs typeface="Helvetica Neue"/>
                <a:sym typeface="Helvetica Neue"/>
              </a:rPr>
              <a:t>1</a:t>
            </a:r>
            <a:endParaRPr/>
          </a:p>
        </p:txBody>
      </p:sp>
      <p:sp>
        <p:nvSpPr>
          <p:cNvPr id="485" name="Google Shape;485;p37"/>
          <p:cNvSpPr/>
          <p:nvPr/>
        </p:nvSpPr>
        <p:spPr>
          <a:xfrm>
            <a:off x="920232" y="929895"/>
            <a:ext cx="234433"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rgbClr val="000000"/>
                </a:solidFill>
                <a:latin typeface="Helvetica Neue"/>
                <a:ea typeface="Helvetica Neue"/>
                <a:cs typeface="Helvetica Neue"/>
                <a:sym typeface="Helvetica Neue"/>
              </a:rPr>
              <a:t>4</a:t>
            </a:r>
            <a:endParaRPr/>
          </a:p>
        </p:txBody>
      </p:sp>
      <p:cxnSp>
        <p:nvCxnSpPr>
          <p:cNvPr id="486" name="Google Shape;486;p37"/>
          <p:cNvCxnSpPr>
            <a:stCxn id="478" idx="5"/>
            <a:endCxn id="480" idx="1"/>
          </p:cNvCxnSpPr>
          <p:nvPr/>
        </p:nvCxnSpPr>
        <p:spPr>
          <a:xfrm>
            <a:off x="1095457" y="1092596"/>
            <a:ext cx="722100" cy="647400"/>
          </a:xfrm>
          <a:prstGeom prst="straightConnector1">
            <a:avLst/>
          </a:prstGeom>
          <a:noFill/>
          <a:ln w="25400" cap="flat" cmpd="sng">
            <a:solidFill>
              <a:schemeClr val="dk1"/>
            </a:solidFill>
            <a:prstDash val="solid"/>
            <a:round/>
            <a:headEnd type="none" w="sm" len="sm"/>
            <a:tailEnd type="none" w="sm" len="sm"/>
          </a:ln>
        </p:spPr>
      </p:cxnSp>
      <p:cxnSp>
        <p:nvCxnSpPr>
          <p:cNvPr id="487" name="Google Shape;487;p37"/>
          <p:cNvCxnSpPr>
            <a:stCxn id="485" idx="2"/>
            <a:endCxn id="484" idx="0"/>
          </p:cNvCxnSpPr>
          <p:nvPr/>
        </p:nvCxnSpPr>
        <p:spPr>
          <a:xfrm flipH="1">
            <a:off x="955549" y="1114561"/>
            <a:ext cx="81900" cy="807000"/>
          </a:xfrm>
          <a:prstGeom prst="straightConnector1">
            <a:avLst/>
          </a:prstGeom>
          <a:noFill/>
          <a:ln w="25400" cap="flat" cmpd="sng">
            <a:solidFill>
              <a:schemeClr val="dk1"/>
            </a:solidFill>
            <a:prstDash val="solid"/>
            <a:round/>
            <a:headEnd type="none" w="sm" len="sm"/>
            <a:tailEnd type="none" w="sm" len="sm"/>
          </a:ln>
        </p:spPr>
      </p:cxnSp>
      <p:cxnSp>
        <p:nvCxnSpPr>
          <p:cNvPr id="488" name="Google Shape;488;p37"/>
          <p:cNvCxnSpPr>
            <a:stCxn id="479" idx="6"/>
            <a:endCxn id="480" idx="3"/>
          </p:cNvCxnSpPr>
          <p:nvPr/>
        </p:nvCxnSpPr>
        <p:spPr>
          <a:xfrm rot="10800000" flipH="1">
            <a:off x="1037449" y="1856028"/>
            <a:ext cx="780300" cy="164700"/>
          </a:xfrm>
          <a:prstGeom prst="straightConnector1">
            <a:avLst/>
          </a:prstGeom>
          <a:noFill/>
          <a:ln w="25400" cap="flat" cmpd="sng">
            <a:solidFill>
              <a:schemeClr val="dk1"/>
            </a:solidFill>
            <a:prstDash val="solid"/>
            <a:round/>
            <a:headEnd type="none" w="sm" len="sm"/>
            <a:tailEnd type="none" w="sm" len="sm"/>
          </a:ln>
        </p:spPr>
      </p:cxnSp>
      <p:cxnSp>
        <p:nvCxnSpPr>
          <p:cNvPr id="489" name="Google Shape;489;p37"/>
          <p:cNvCxnSpPr>
            <a:stCxn id="478" idx="5"/>
            <a:endCxn id="481" idx="2"/>
          </p:cNvCxnSpPr>
          <p:nvPr/>
        </p:nvCxnSpPr>
        <p:spPr>
          <a:xfrm>
            <a:off x="1095457" y="1092596"/>
            <a:ext cx="1706700" cy="623400"/>
          </a:xfrm>
          <a:prstGeom prst="straightConnector1">
            <a:avLst/>
          </a:prstGeom>
          <a:noFill/>
          <a:ln w="25400" cap="flat" cmpd="sng">
            <a:solidFill>
              <a:schemeClr val="dk1"/>
            </a:solidFill>
            <a:prstDash val="solid"/>
            <a:round/>
            <a:headEnd type="none" w="sm" len="sm"/>
            <a:tailEnd type="none" w="sm" len="sm"/>
          </a:ln>
        </p:spPr>
      </p:cxnSp>
      <p:pic>
        <p:nvPicPr>
          <p:cNvPr id="490" name="Google Shape;490;p37"/>
          <p:cNvPicPr preferRelativeResize="0"/>
          <p:nvPr/>
        </p:nvPicPr>
        <p:blipFill rotWithShape="1">
          <a:blip r:embed="rId4">
            <a:alphaModFix/>
          </a:blip>
          <a:srcRect/>
          <a:stretch/>
        </p:blipFill>
        <p:spPr>
          <a:xfrm>
            <a:off x="3649661" y="668178"/>
            <a:ext cx="2149475" cy="1352550"/>
          </a:xfrm>
          <a:prstGeom prst="rect">
            <a:avLst/>
          </a:prstGeom>
          <a:noFill/>
          <a:ln>
            <a:noFill/>
          </a:ln>
        </p:spPr>
      </p:pic>
      <p:sp>
        <p:nvSpPr>
          <p:cNvPr id="491" name="Google Shape;491;p37"/>
          <p:cNvSpPr/>
          <p:nvPr/>
        </p:nvSpPr>
        <p:spPr>
          <a:xfrm>
            <a:off x="4648199" y="668178"/>
            <a:ext cx="304800" cy="1352550"/>
          </a:xfrm>
          <a:prstGeom prst="rect">
            <a:avLst/>
          </a:prstGeom>
          <a:solidFill>
            <a:schemeClr val="accent1">
              <a:alpha val="24705"/>
            </a:schemeClr>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2" name="Google Shape;492;p37"/>
          <p:cNvSpPr/>
          <p:nvPr/>
        </p:nvSpPr>
        <p:spPr>
          <a:xfrm>
            <a:off x="6707187" y="683328"/>
            <a:ext cx="1143000" cy="561668"/>
          </a:xfrm>
          <a:prstGeom prst="rect">
            <a:avLst/>
          </a:prstGeom>
          <a:solidFill>
            <a:schemeClr val="accent1">
              <a:alpha val="24705"/>
            </a:schemeClr>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93" name="Google Shape;493;p37"/>
          <p:cNvPicPr preferRelativeResize="0"/>
          <p:nvPr/>
        </p:nvPicPr>
        <p:blipFill rotWithShape="1">
          <a:blip r:embed="rId5">
            <a:alphaModFix/>
          </a:blip>
          <a:srcRect/>
          <a:stretch/>
        </p:blipFill>
        <p:spPr>
          <a:xfrm>
            <a:off x="6829424" y="1397396"/>
            <a:ext cx="1020763" cy="560388"/>
          </a:xfrm>
          <a:prstGeom prst="rect">
            <a:avLst/>
          </a:prstGeom>
          <a:noFill/>
          <a:ln>
            <a:noFill/>
          </a:ln>
        </p:spPr>
      </p:pic>
      <p:sp>
        <p:nvSpPr>
          <p:cNvPr id="494" name="Google Shape;494;p37"/>
          <p:cNvSpPr/>
          <p:nvPr/>
        </p:nvSpPr>
        <p:spPr>
          <a:xfrm>
            <a:off x="4267199" y="1006095"/>
            <a:ext cx="1455737" cy="315101"/>
          </a:xfrm>
          <a:prstGeom prst="rect">
            <a:avLst/>
          </a:prstGeom>
          <a:solidFill>
            <a:srgbClr val="FABF8E">
              <a:alpha val="24705"/>
            </a:srgbClr>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5" name="Google Shape;495;p37"/>
          <p:cNvSpPr/>
          <p:nvPr/>
        </p:nvSpPr>
        <p:spPr>
          <a:xfrm>
            <a:off x="6705599" y="1445328"/>
            <a:ext cx="1143000" cy="561668"/>
          </a:xfrm>
          <a:prstGeom prst="rect">
            <a:avLst/>
          </a:prstGeom>
          <a:solidFill>
            <a:srgbClr val="FABF8E">
              <a:alpha val="24705"/>
            </a:srgbClr>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96" name="Google Shape;496;p37"/>
          <p:cNvPicPr preferRelativeResize="0"/>
          <p:nvPr/>
        </p:nvPicPr>
        <p:blipFill rotWithShape="1">
          <a:blip r:embed="rId6">
            <a:alphaModFix/>
          </a:blip>
          <a:srcRect/>
          <a:stretch/>
        </p:blipFill>
        <p:spPr>
          <a:xfrm>
            <a:off x="6488111" y="2235596"/>
            <a:ext cx="1741488" cy="500063"/>
          </a:xfrm>
          <a:prstGeom prst="rect">
            <a:avLst/>
          </a:prstGeom>
          <a:noFill/>
          <a:ln>
            <a:noFill/>
          </a:ln>
        </p:spPr>
      </p:pic>
      <p:sp>
        <p:nvSpPr>
          <p:cNvPr id="497" name="Google Shape;497;p37"/>
          <p:cNvSpPr txBox="1"/>
          <p:nvPr/>
        </p:nvSpPr>
        <p:spPr>
          <a:xfrm rot="-5400000">
            <a:off x="-683567" y="3669439"/>
            <a:ext cx="19812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Directed</a:t>
            </a:r>
            <a:endParaRPr sz="2400">
              <a:solidFill>
                <a:schemeClr val="dk1"/>
              </a:solidFill>
              <a:latin typeface="Helvetica Neue"/>
              <a:ea typeface="Helvetica Neue"/>
              <a:cs typeface="Helvetica Neue"/>
              <a:sym typeface="Helvetica Neue"/>
            </a:endParaRPr>
          </a:p>
        </p:txBody>
      </p:sp>
      <p:pic>
        <p:nvPicPr>
          <p:cNvPr id="498" name="Google Shape;498;p37"/>
          <p:cNvPicPr preferRelativeResize="0"/>
          <p:nvPr/>
        </p:nvPicPr>
        <p:blipFill rotWithShape="1">
          <a:blip r:embed="rId7">
            <a:alphaModFix/>
          </a:blip>
          <a:srcRect/>
          <a:stretch/>
        </p:blipFill>
        <p:spPr>
          <a:xfrm>
            <a:off x="6744372" y="3972702"/>
            <a:ext cx="1201507" cy="630368"/>
          </a:xfrm>
          <a:prstGeom prst="rect">
            <a:avLst/>
          </a:prstGeom>
          <a:noFill/>
          <a:ln>
            <a:noFill/>
          </a:ln>
        </p:spPr>
      </p:pic>
      <p:pic>
        <p:nvPicPr>
          <p:cNvPr id="499" name="Google Shape;499;p37"/>
          <p:cNvPicPr preferRelativeResize="0"/>
          <p:nvPr/>
        </p:nvPicPr>
        <p:blipFill rotWithShape="1">
          <a:blip r:embed="rId8">
            <a:alphaModFix/>
          </a:blip>
          <a:srcRect/>
          <a:stretch/>
        </p:blipFill>
        <p:spPr>
          <a:xfrm>
            <a:off x="6691047" y="4720724"/>
            <a:ext cx="2176462" cy="500063"/>
          </a:xfrm>
          <a:prstGeom prst="rect">
            <a:avLst/>
          </a:prstGeom>
          <a:noFill/>
          <a:ln>
            <a:noFill/>
          </a:ln>
        </p:spPr>
      </p:pic>
      <p:sp>
        <p:nvSpPr>
          <p:cNvPr id="500" name="Google Shape;500;p37"/>
          <p:cNvSpPr/>
          <p:nvPr/>
        </p:nvSpPr>
        <p:spPr>
          <a:xfrm>
            <a:off x="1103310" y="3743297"/>
            <a:ext cx="164069" cy="16406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501" name="Google Shape;501;p37"/>
          <p:cNvCxnSpPr>
            <a:endCxn id="500" idx="4"/>
          </p:cNvCxnSpPr>
          <p:nvPr/>
        </p:nvCxnSpPr>
        <p:spPr>
          <a:xfrm rot="10800000" flipH="1">
            <a:off x="1103445" y="3907366"/>
            <a:ext cx="81900" cy="822000"/>
          </a:xfrm>
          <a:prstGeom prst="straightConnector1">
            <a:avLst/>
          </a:prstGeom>
          <a:noFill/>
          <a:ln w="25400" cap="flat" cmpd="sng">
            <a:solidFill>
              <a:schemeClr val="dk1"/>
            </a:solidFill>
            <a:prstDash val="solid"/>
            <a:round/>
            <a:headEnd type="none" w="sm" len="sm"/>
            <a:tailEnd type="stealth" w="med" len="med"/>
          </a:ln>
        </p:spPr>
      </p:cxnSp>
      <p:sp>
        <p:nvSpPr>
          <p:cNvPr id="502" name="Google Shape;502;p37"/>
          <p:cNvSpPr/>
          <p:nvPr/>
        </p:nvSpPr>
        <p:spPr>
          <a:xfrm>
            <a:off x="1021275" y="4729436"/>
            <a:ext cx="164069" cy="16406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3" name="Google Shape;503;p37"/>
          <p:cNvSpPr/>
          <p:nvPr/>
        </p:nvSpPr>
        <p:spPr>
          <a:xfrm>
            <a:off x="1941508" y="4506670"/>
            <a:ext cx="164069" cy="16406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4" name="Google Shape;504;p37"/>
          <p:cNvSpPr/>
          <p:nvPr/>
        </p:nvSpPr>
        <p:spPr>
          <a:xfrm>
            <a:off x="2950108" y="4424636"/>
            <a:ext cx="164069" cy="16406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505" name="Google Shape;505;p37"/>
          <p:cNvCxnSpPr>
            <a:stCxn id="502" idx="6"/>
            <a:endCxn id="503" idx="3"/>
          </p:cNvCxnSpPr>
          <p:nvPr/>
        </p:nvCxnSpPr>
        <p:spPr>
          <a:xfrm rot="10800000" flipH="1">
            <a:off x="1185344" y="4646771"/>
            <a:ext cx="780300" cy="164700"/>
          </a:xfrm>
          <a:prstGeom prst="straightConnector1">
            <a:avLst/>
          </a:prstGeom>
          <a:noFill/>
          <a:ln w="25400" cap="flat" cmpd="sng">
            <a:solidFill>
              <a:schemeClr val="dk1"/>
            </a:solidFill>
            <a:prstDash val="solid"/>
            <a:round/>
            <a:headEnd type="none" w="sm" len="sm"/>
            <a:tailEnd type="stealth" w="med" len="med"/>
          </a:ln>
        </p:spPr>
      </p:cxnSp>
      <p:cxnSp>
        <p:nvCxnSpPr>
          <p:cNvPr id="506" name="Google Shape;506;p37"/>
          <p:cNvCxnSpPr>
            <a:stCxn id="500" idx="5"/>
          </p:cNvCxnSpPr>
          <p:nvPr/>
        </p:nvCxnSpPr>
        <p:spPr>
          <a:xfrm>
            <a:off x="1243352" y="3883339"/>
            <a:ext cx="1706700" cy="623400"/>
          </a:xfrm>
          <a:prstGeom prst="straightConnector1">
            <a:avLst/>
          </a:prstGeom>
          <a:noFill/>
          <a:ln w="25400" cap="flat" cmpd="sng">
            <a:solidFill>
              <a:schemeClr val="dk1"/>
            </a:solidFill>
            <a:prstDash val="solid"/>
            <a:round/>
            <a:headEnd type="none" w="sm" len="sm"/>
            <a:tailEnd type="stealth" w="med" len="med"/>
          </a:ln>
        </p:spPr>
      </p:cxnSp>
      <p:cxnSp>
        <p:nvCxnSpPr>
          <p:cNvPr id="507" name="Google Shape;507;p37"/>
          <p:cNvCxnSpPr>
            <a:stCxn id="500" idx="5"/>
            <a:endCxn id="503" idx="1"/>
          </p:cNvCxnSpPr>
          <p:nvPr/>
        </p:nvCxnSpPr>
        <p:spPr>
          <a:xfrm>
            <a:off x="1243352" y="3883339"/>
            <a:ext cx="722100" cy="647400"/>
          </a:xfrm>
          <a:prstGeom prst="straightConnector1">
            <a:avLst/>
          </a:prstGeom>
          <a:noFill/>
          <a:ln w="25400" cap="flat" cmpd="sng">
            <a:solidFill>
              <a:schemeClr val="dk1"/>
            </a:solidFill>
            <a:prstDash val="solid"/>
            <a:round/>
            <a:headEnd type="none" w="sm" len="sm"/>
            <a:tailEnd type="stealth" w="med" len="med"/>
          </a:ln>
        </p:spPr>
      </p:cxnSp>
      <p:sp>
        <p:nvSpPr>
          <p:cNvPr id="508" name="Google Shape;508;p37"/>
          <p:cNvSpPr/>
          <p:nvPr/>
        </p:nvSpPr>
        <p:spPr>
          <a:xfrm>
            <a:off x="1068129" y="3722700"/>
            <a:ext cx="234433"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rgbClr val="000000"/>
                </a:solidFill>
                <a:latin typeface="Helvetica Neue"/>
                <a:ea typeface="Helvetica Neue"/>
                <a:cs typeface="Helvetica Neue"/>
                <a:sym typeface="Helvetica Neue"/>
              </a:rPr>
              <a:t>4</a:t>
            </a:r>
            <a:endParaRPr/>
          </a:p>
        </p:txBody>
      </p:sp>
      <p:sp>
        <p:nvSpPr>
          <p:cNvPr id="509" name="Google Shape;509;p37"/>
          <p:cNvSpPr/>
          <p:nvPr/>
        </p:nvSpPr>
        <p:spPr>
          <a:xfrm>
            <a:off x="1911028" y="4486073"/>
            <a:ext cx="234433"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rgbClr val="000000"/>
                </a:solidFill>
                <a:latin typeface="Helvetica Neue"/>
                <a:ea typeface="Helvetica Neue"/>
                <a:cs typeface="Helvetica Neue"/>
                <a:sym typeface="Helvetica Neue"/>
              </a:rPr>
              <a:t>2</a:t>
            </a:r>
            <a:endParaRPr/>
          </a:p>
        </p:txBody>
      </p:sp>
      <p:sp>
        <p:nvSpPr>
          <p:cNvPr id="510" name="Google Shape;510;p37"/>
          <p:cNvSpPr/>
          <p:nvPr/>
        </p:nvSpPr>
        <p:spPr>
          <a:xfrm>
            <a:off x="2926275" y="4398728"/>
            <a:ext cx="234433"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rgbClr val="000000"/>
                </a:solidFill>
                <a:latin typeface="Helvetica Neue"/>
                <a:ea typeface="Helvetica Neue"/>
                <a:cs typeface="Helvetica Neue"/>
                <a:sym typeface="Helvetica Neue"/>
              </a:rPr>
              <a:t>3</a:t>
            </a:r>
            <a:endParaRPr/>
          </a:p>
        </p:txBody>
      </p:sp>
      <p:sp>
        <p:nvSpPr>
          <p:cNvPr id="511" name="Google Shape;511;p37"/>
          <p:cNvSpPr/>
          <p:nvPr/>
        </p:nvSpPr>
        <p:spPr>
          <a:xfrm>
            <a:off x="996628" y="4709624"/>
            <a:ext cx="234433"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rgbClr val="000000"/>
                </a:solidFill>
                <a:latin typeface="Helvetica Neue"/>
                <a:ea typeface="Helvetica Neue"/>
                <a:cs typeface="Helvetica Neue"/>
                <a:sym typeface="Helvetica Neue"/>
              </a:rPr>
              <a:t>1</a:t>
            </a:r>
            <a:endParaRPr/>
          </a:p>
        </p:txBody>
      </p:sp>
      <p:pic>
        <p:nvPicPr>
          <p:cNvPr id="512" name="Google Shape;512;p37"/>
          <p:cNvPicPr preferRelativeResize="0"/>
          <p:nvPr/>
        </p:nvPicPr>
        <p:blipFill rotWithShape="1">
          <a:blip r:embed="rId9">
            <a:alphaModFix/>
          </a:blip>
          <a:srcRect/>
          <a:stretch/>
        </p:blipFill>
        <p:spPr>
          <a:xfrm>
            <a:off x="3624263" y="3259138"/>
            <a:ext cx="2470150" cy="1333500"/>
          </a:xfrm>
          <a:prstGeom prst="rect">
            <a:avLst/>
          </a:prstGeom>
          <a:noFill/>
          <a:ln>
            <a:noFill/>
          </a:ln>
        </p:spPr>
      </p:pic>
      <p:sp>
        <p:nvSpPr>
          <p:cNvPr id="513" name="Google Shape;513;p37"/>
          <p:cNvSpPr/>
          <p:nvPr/>
        </p:nvSpPr>
        <p:spPr>
          <a:xfrm>
            <a:off x="4457871" y="4252232"/>
            <a:ext cx="1455737" cy="362658"/>
          </a:xfrm>
          <a:prstGeom prst="rect">
            <a:avLst/>
          </a:prstGeom>
          <a:solidFill>
            <a:schemeClr val="accent1">
              <a:alpha val="24705"/>
            </a:schemeClr>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4" name="Google Shape;514;p37"/>
          <p:cNvSpPr/>
          <p:nvPr/>
        </p:nvSpPr>
        <p:spPr>
          <a:xfrm rot="10800000">
            <a:off x="6718527" y="3205645"/>
            <a:ext cx="1143000" cy="665005"/>
          </a:xfrm>
          <a:prstGeom prst="rect">
            <a:avLst/>
          </a:prstGeom>
          <a:solidFill>
            <a:schemeClr val="accent1">
              <a:alpha val="24705"/>
            </a:schemeClr>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5" name="Google Shape;515;p37"/>
          <p:cNvSpPr/>
          <p:nvPr/>
        </p:nvSpPr>
        <p:spPr>
          <a:xfrm>
            <a:off x="5536141" y="3293155"/>
            <a:ext cx="377467" cy="1285674"/>
          </a:xfrm>
          <a:prstGeom prst="rect">
            <a:avLst/>
          </a:prstGeom>
          <a:solidFill>
            <a:srgbClr val="FABF8E">
              <a:alpha val="24705"/>
            </a:srgbClr>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6" name="Google Shape;516;p37"/>
          <p:cNvSpPr/>
          <p:nvPr/>
        </p:nvSpPr>
        <p:spPr>
          <a:xfrm>
            <a:off x="6697685" y="3972702"/>
            <a:ext cx="1248193" cy="642188"/>
          </a:xfrm>
          <a:prstGeom prst="rect">
            <a:avLst/>
          </a:prstGeom>
          <a:solidFill>
            <a:srgbClr val="FABF8E">
              <a:alpha val="24705"/>
            </a:srgbClr>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17" name="Google Shape;517;p37"/>
          <p:cNvPicPr preferRelativeResize="0"/>
          <p:nvPr/>
        </p:nvPicPr>
        <p:blipFill rotWithShape="1">
          <a:blip r:embed="rId10">
            <a:alphaModFix/>
          </a:blip>
          <a:srcRect/>
          <a:stretch/>
        </p:blipFill>
        <p:spPr>
          <a:xfrm>
            <a:off x="4393565" y="2087362"/>
            <a:ext cx="1181377" cy="372667"/>
          </a:xfrm>
          <a:prstGeom prst="rect">
            <a:avLst/>
          </a:prstGeom>
          <a:noFill/>
          <a:ln>
            <a:noFill/>
          </a:ln>
        </p:spPr>
      </p:pic>
      <p:pic>
        <p:nvPicPr>
          <p:cNvPr id="518" name="Google Shape;518;p37"/>
          <p:cNvPicPr preferRelativeResize="0"/>
          <p:nvPr/>
        </p:nvPicPr>
        <p:blipFill rotWithShape="1">
          <a:blip r:embed="rId11">
            <a:alphaModFix/>
          </a:blip>
          <a:srcRect/>
          <a:stretch/>
        </p:blipFill>
        <p:spPr>
          <a:xfrm>
            <a:off x="4449761" y="2421334"/>
            <a:ext cx="955675" cy="327025"/>
          </a:xfrm>
          <a:prstGeom prst="rect">
            <a:avLst/>
          </a:prstGeom>
          <a:noFill/>
          <a:ln>
            <a:noFill/>
          </a:ln>
        </p:spPr>
      </p:pic>
      <p:pic>
        <p:nvPicPr>
          <p:cNvPr id="519" name="Google Shape;519;p37"/>
          <p:cNvPicPr preferRelativeResize="0"/>
          <p:nvPr/>
        </p:nvPicPr>
        <p:blipFill rotWithShape="1">
          <a:blip r:embed="rId12">
            <a:alphaModFix/>
          </a:blip>
          <a:srcRect/>
          <a:stretch/>
        </p:blipFill>
        <p:spPr>
          <a:xfrm>
            <a:off x="4539191" y="4894792"/>
            <a:ext cx="1152525" cy="373063"/>
          </a:xfrm>
          <a:prstGeom prst="rect">
            <a:avLst/>
          </a:prstGeom>
          <a:noFill/>
          <a:ln>
            <a:noFill/>
          </a:ln>
        </p:spPr>
      </p:pic>
      <p:pic>
        <p:nvPicPr>
          <p:cNvPr id="520" name="Google Shape;520;p37"/>
          <p:cNvPicPr preferRelativeResize="0"/>
          <p:nvPr/>
        </p:nvPicPr>
        <p:blipFill rotWithShape="1">
          <a:blip r:embed="rId11">
            <a:alphaModFix/>
          </a:blip>
          <a:srcRect/>
          <a:stretch/>
        </p:blipFill>
        <p:spPr>
          <a:xfrm>
            <a:off x="4580466" y="5227665"/>
            <a:ext cx="955675" cy="327025"/>
          </a:xfrm>
          <a:prstGeom prst="rect">
            <a:avLst/>
          </a:prstGeom>
          <a:noFill/>
          <a:ln>
            <a:noFill/>
          </a:ln>
        </p:spPr>
      </p:pic>
      <p:pic>
        <p:nvPicPr>
          <p:cNvPr id="521" name="Google Shape;521;p37" descr="latex-image-1.pdf"/>
          <p:cNvPicPr preferRelativeResize="0"/>
          <p:nvPr/>
        </p:nvPicPr>
        <p:blipFill rotWithShape="1">
          <a:blip r:embed="rId13">
            <a:alphaModFix/>
          </a:blip>
          <a:srcRect/>
          <a:stretch/>
        </p:blipFill>
        <p:spPr>
          <a:xfrm>
            <a:off x="6766897" y="3254379"/>
            <a:ext cx="1047321" cy="57550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38"/>
          <p:cNvSpPr txBox="1">
            <a:spLocks noGrp="1"/>
          </p:cNvSpPr>
          <p:nvPr>
            <p:ph type="body" idx="1"/>
          </p:nvPr>
        </p:nvSpPr>
        <p:spPr>
          <a:xfrm>
            <a:off x="2895600" y="1409700"/>
            <a:ext cx="6400800" cy="31750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C00000"/>
              </a:buClr>
              <a:buSzPts val="1800"/>
              <a:buFont typeface="Droid Sans Mono"/>
              <a:buNone/>
            </a:pPr>
            <a:r>
              <a:rPr lang="en-US" sz="1800" b="1">
                <a:solidFill>
                  <a:srgbClr val="C00000"/>
                </a:solidFill>
                <a:latin typeface="Droid Sans Mono"/>
                <a:ea typeface="Droid Sans Mono"/>
                <a:cs typeface="Droid Sans Mono"/>
                <a:sym typeface="Droid Sans Mono"/>
              </a:rPr>
              <a:t>     a    b    c    d    e    f    g    h</a:t>
            </a:r>
            <a:endParaRPr sz="1800" b="1">
              <a:solidFill>
                <a:srgbClr val="C00000"/>
              </a:solidFill>
              <a:latin typeface="Droid Sans Mono"/>
              <a:ea typeface="Droid Sans Mono"/>
              <a:cs typeface="Droid Sans Mono"/>
              <a:sym typeface="Droid Sans Mono"/>
            </a:endParaRPr>
          </a:p>
          <a:p>
            <a:pPr marL="342900" lvl="0" indent="-342900" algn="l" rtl="0">
              <a:spcBef>
                <a:spcPts val="360"/>
              </a:spcBef>
              <a:spcAft>
                <a:spcPts val="0"/>
              </a:spcAft>
              <a:buClr>
                <a:srgbClr val="C00000"/>
              </a:buClr>
              <a:buSzPts val="1800"/>
              <a:buFont typeface="Droid Sans Mono"/>
              <a:buNone/>
            </a:pPr>
            <a:r>
              <a:rPr lang="en-US" sz="1800" b="1">
                <a:solidFill>
                  <a:srgbClr val="C00000"/>
                </a:solidFill>
                <a:latin typeface="Droid Sans Mono"/>
                <a:ea typeface="Droid Sans Mono"/>
                <a:cs typeface="Droid Sans Mono"/>
                <a:sym typeface="Droid Sans Mono"/>
              </a:rPr>
              <a:t>a</a:t>
            </a:r>
            <a:r>
              <a:rPr lang="en-US" sz="1800" b="1">
                <a:latin typeface="Droid Sans Mono"/>
                <a:ea typeface="Droid Sans Mono"/>
                <a:cs typeface="Droid Sans Mono"/>
                <a:sym typeface="Droid Sans Mono"/>
              </a:rPr>
              <a:t>    0    1    0    0    1    0    1    0</a:t>
            </a:r>
            <a:endParaRPr/>
          </a:p>
          <a:p>
            <a:pPr marL="342900" lvl="0" indent="-342900" algn="l" rtl="0">
              <a:spcBef>
                <a:spcPts val="360"/>
              </a:spcBef>
              <a:spcAft>
                <a:spcPts val="0"/>
              </a:spcAft>
              <a:buClr>
                <a:srgbClr val="C00000"/>
              </a:buClr>
              <a:buSzPts val="1800"/>
              <a:buFont typeface="Droid Sans Mono"/>
              <a:buNone/>
            </a:pPr>
            <a:r>
              <a:rPr lang="en-US" sz="1800" b="1">
                <a:solidFill>
                  <a:srgbClr val="C00000"/>
                </a:solidFill>
                <a:latin typeface="Droid Sans Mono"/>
                <a:ea typeface="Droid Sans Mono"/>
                <a:cs typeface="Droid Sans Mono"/>
                <a:sym typeface="Droid Sans Mono"/>
              </a:rPr>
              <a:t>b</a:t>
            </a:r>
            <a:r>
              <a:rPr lang="en-US" sz="1800" b="1">
                <a:latin typeface="Droid Sans Mono"/>
                <a:ea typeface="Droid Sans Mono"/>
                <a:cs typeface="Droid Sans Mono"/>
                <a:sym typeface="Droid Sans Mono"/>
              </a:rPr>
              <a:t>    1    0    1    0    0    0    0    1</a:t>
            </a:r>
            <a:endParaRPr/>
          </a:p>
          <a:p>
            <a:pPr marL="342900" lvl="0" indent="-342900" algn="l" rtl="0">
              <a:spcBef>
                <a:spcPts val="360"/>
              </a:spcBef>
              <a:spcAft>
                <a:spcPts val="0"/>
              </a:spcAft>
              <a:buClr>
                <a:srgbClr val="C00000"/>
              </a:buClr>
              <a:buSzPts val="1800"/>
              <a:buFont typeface="Droid Sans Mono"/>
              <a:buNone/>
            </a:pPr>
            <a:r>
              <a:rPr lang="en-US" sz="1800" b="1">
                <a:solidFill>
                  <a:srgbClr val="C00000"/>
                </a:solidFill>
                <a:latin typeface="Droid Sans Mono"/>
                <a:ea typeface="Droid Sans Mono"/>
                <a:cs typeface="Droid Sans Mono"/>
                <a:sym typeface="Droid Sans Mono"/>
              </a:rPr>
              <a:t>c</a:t>
            </a:r>
            <a:r>
              <a:rPr lang="en-US" sz="1800" b="1">
                <a:latin typeface="Droid Sans Mono"/>
                <a:ea typeface="Droid Sans Mono"/>
                <a:cs typeface="Droid Sans Mono"/>
                <a:sym typeface="Droid Sans Mono"/>
              </a:rPr>
              <a:t>    0    1    0    1    0    1    1    0</a:t>
            </a:r>
            <a:endParaRPr/>
          </a:p>
          <a:p>
            <a:pPr marL="342900" lvl="0" indent="-342900" algn="l" rtl="0">
              <a:spcBef>
                <a:spcPts val="360"/>
              </a:spcBef>
              <a:spcAft>
                <a:spcPts val="0"/>
              </a:spcAft>
              <a:buClr>
                <a:srgbClr val="C00000"/>
              </a:buClr>
              <a:buSzPts val="1800"/>
              <a:buFont typeface="Droid Sans Mono"/>
              <a:buNone/>
            </a:pPr>
            <a:r>
              <a:rPr lang="en-US" sz="1800" b="1">
                <a:solidFill>
                  <a:srgbClr val="C00000"/>
                </a:solidFill>
                <a:latin typeface="Droid Sans Mono"/>
                <a:ea typeface="Droid Sans Mono"/>
                <a:cs typeface="Droid Sans Mono"/>
                <a:sym typeface="Droid Sans Mono"/>
              </a:rPr>
              <a:t>d</a:t>
            </a:r>
            <a:r>
              <a:rPr lang="en-US" sz="1800" b="1">
                <a:latin typeface="Droid Sans Mono"/>
                <a:ea typeface="Droid Sans Mono"/>
                <a:cs typeface="Droid Sans Mono"/>
                <a:sym typeface="Droid Sans Mono"/>
              </a:rPr>
              <a:t>    0    0    1    0    1    0    0    0</a:t>
            </a:r>
            <a:endParaRPr/>
          </a:p>
          <a:p>
            <a:pPr marL="342900" lvl="0" indent="-342900" algn="l" rtl="0">
              <a:spcBef>
                <a:spcPts val="360"/>
              </a:spcBef>
              <a:spcAft>
                <a:spcPts val="0"/>
              </a:spcAft>
              <a:buClr>
                <a:srgbClr val="C00000"/>
              </a:buClr>
              <a:buSzPts val="1800"/>
              <a:buFont typeface="Droid Sans Mono"/>
              <a:buNone/>
            </a:pPr>
            <a:r>
              <a:rPr lang="en-US" sz="1800" b="1">
                <a:solidFill>
                  <a:srgbClr val="C00000"/>
                </a:solidFill>
                <a:latin typeface="Droid Sans Mono"/>
                <a:ea typeface="Droid Sans Mono"/>
                <a:cs typeface="Droid Sans Mono"/>
                <a:sym typeface="Droid Sans Mono"/>
              </a:rPr>
              <a:t>e</a:t>
            </a:r>
            <a:r>
              <a:rPr lang="en-US" sz="1800" b="1">
                <a:latin typeface="Droid Sans Mono"/>
                <a:ea typeface="Droid Sans Mono"/>
                <a:cs typeface="Droid Sans Mono"/>
                <a:sym typeface="Droid Sans Mono"/>
              </a:rPr>
              <a:t>    1    0    0    1    0    0    0    0</a:t>
            </a:r>
            <a:endParaRPr/>
          </a:p>
          <a:p>
            <a:pPr marL="342900" lvl="0" indent="-342900" algn="l" rtl="0">
              <a:spcBef>
                <a:spcPts val="360"/>
              </a:spcBef>
              <a:spcAft>
                <a:spcPts val="0"/>
              </a:spcAft>
              <a:buClr>
                <a:srgbClr val="C00000"/>
              </a:buClr>
              <a:buSzPts val="1800"/>
              <a:buFont typeface="Droid Sans Mono"/>
              <a:buNone/>
            </a:pPr>
            <a:r>
              <a:rPr lang="en-US" sz="1800" b="1">
                <a:solidFill>
                  <a:srgbClr val="C00000"/>
                </a:solidFill>
                <a:latin typeface="Droid Sans Mono"/>
                <a:ea typeface="Droid Sans Mono"/>
                <a:cs typeface="Droid Sans Mono"/>
                <a:sym typeface="Droid Sans Mono"/>
              </a:rPr>
              <a:t>f</a:t>
            </a:r>
            <a:r>
              <a:rPr lang="en-US" sz="1800" b="1">
                <a:solidFill>
                  <a:schemeClr val="accent2"/>
                </a:solidFill>
                <a:latin typeface="Droid Sans Mono"/>
                <a:ea typeface="Droid Sans Mono"/>
                <a:cs typeface="Droid Sans Mono"/>
                <a:sym typeface="Droid Sans Mono"/>
              </a:rPr>
              <a:t>    </a:t>
            </a:r>
            <a:r>
              <a:rPr lang="en-US" sz="1800" b="1">
                <a:latin typeface="Droid Sans Mono"/>
                <a:ea typeface="Droid Sans Mono"/>
                <a:cs typeface="Droid Sans Mono"/>
                <a:sym typeface="Droid Sans Mono"/>
              </a:rPr>
              <a:t>0    0    1    0    0    0    1    0</a:t>
            </a:r>
            <a:endParaRPr sz="1800" b="1">
              <a:solidFill>
                <a:schemeClr val="accent2"/>
              </a:solidFill>
              <a:latin typeface="Droid Sans Mono"/>
              <a:ea typeface="Droid Sans Mono"/>
              <a:cs typeface="Droid Sans Mono"/>
              <a:sym typeface="Droid Sans Mono"/>
            </a:endParaRPr>
          </a:p>
          <a:p>
            <a:pPr marL="342900" lvl="0" indent="-342900" algn="l" rtl="0">
              <a:spcBef>
                <a:spcPts val="360"/>
              </a:spcBef>
              <a:spcAft>
                <a:spcPts val="0"/>
              </a:spcAft>
              <a:buClr>
                <a:srgbClr val="C00000"/>
              </a:buClr>
              <a:buSzPts val="1800"/>
              <a:buFont typeface="Droid Sans Mono"/>
              <a:buNone/>
            </a:pPr>
            <a:r>
              <a:rPr lang="en-US" sz="1800" b="1">
                <a:solidFill>
                  <a:srgbClr val="C00000"/>
                </a:solidFill>
                <a:latin typeface="Droid Sans Mono"/>
                <a:ea typeface="Droid Sans Mono"/>
                <a:cs typeface="Droid Sans Mono"/>
                <a:sym typeface="Droid Sans Mono"/>
              </a:rPr>
              <a:t>g</a:t>
            </a:r>
            <a:r>
              <a:rPr lang="en-US" sz="1800" b="1">
                <a:solidFill>
                  <a:schemeClr val="accent2"/>
                </a:solidFill>
                <a:latin typeface="Droid Sans Mono"/>
                <a:ea typeface="Droid Sans Mono"/>
                <a:cs typeface="Droid Sans Mono"/>
                <a:sym typeface="Droid Sans Mono"/>
              </a:rPr>
              <a:t>    </a:t>
            </a:r>
            <a:r>
              <a:rPr lang="en-US" sz="1800" b="1">
                <a:latin typeface="Droid Sans Mono"/>
                <a:ea typeface="Droid Sans Mono"/>
                <a:cs typeface="Droid Sans Mono"/>
                <a:sym typeface="Droid Sans Mono"/>
              </a:rPr>
              <a:t>1    0    1    0    0    0    0    0</a:t>
            </a:r>
            <a:endParaRPr sz="1800" b="1">
              <a:solidFill>
                <a:schemeClr val="accent2"/>
              </a:solidFill>
              <a:latin typeface="Droid Sans Mono"/>
              <a:ea typeface="Droid Sans Mono"/>
              <a:cs typeface="Droid Sans Mono"/>
              <a:sym typeface="Droid Sans Mono"/>
            </a:endParaRPr>
          </a:p>
          <a:p>
            <a:pPr marL="342900" lvl="0" indent="-342900" algn="l" rtl="0">
              <a:spcBef>
                <a:spcPts val="360"/>
              </a:spcBef>
              <a:spcAft>
                <a:spcPts val="0"/>
              </a:spcAft>
              <a:buClr>
                <a:srgbClr val="C00000"/>
              </a:buClr>
              <a:buSzPts val="1800"/>
              <a:buFont typeface="Droid Sans Mono"/>
              <a:buNone/>
            </a:pPr>
            <a:r>
              <a:rPr lang="en-US" sz="1800" b="1">
                <a:solidFill>
                  <a:srgbClr val="C00000"/>
                </a:solidFill>
                <a:latin typeface="Droid Sans Mono"/>
                <a:ea typeface="Droid Sans Mono"/>
                <a:cs typeface="Droid Sans Mono"/>
                <a:sym typeface="Droid Sans Mono"/>
              </a:rPr>
              <a:t>h</a:t>
            </a:r>
            <a:r>
              <a:rPr lang="en-US" sz="1800" b="1">
                <a:solidFill>
                  <a:schemeClr val="accent2"/>
                </a:solidFill>
                <a:latin typeface="Droid Sans Mono"/>
                <a:ea typeface="Droid Sans Mono"/>
                <a:cs typeface="Droid Sans Mono"/>
                <a:sym typeface="Droid Sans Mono"/>
              </a:rPr>
              <a:t>    </a:t>
            </a:r>
            <a:r>
              <a:rPr lang="en-US" sz="1800" b="1">
                <a:latin typeface="Droid Sans Mono"/>
                <a:ea typeface="Droid Sans Mono"/>
                <a:cs typeface="Droid Sans Mono"/>
                <a:sym typeface="Droid Sans Mono"/>
              </a:rPr>
              <a:t>0    1    0    0    0    0    0    0</a:t>
            </a:r>
            <a:endParaRPr sz="3000" b="1">
              <a:solidFill>
                <a:schemeClr val="accent2"/>
              </a:solidFill>
              <a:latin typeface="Arial"/>
              <a:ea typeface="Arial"/>
              <a:cs typeface="Arial"/>
              <a:sym typeface="Arial"/>
            </a:endParaRPr>
          </a:p>
          <a:p>
            <a:pPr marL="342900" lvl="0" indent="-342900" algn="l" rtl="0">
              <a:spcBef>
                <a:spcPts val="600"/>
              </a:spcBef>
              <a:spcAft>
                <a:spcPts val="0"/>
              </a:spcAft>
              <a:buClr>
                <a:schemeClr val="dk1"/>
              </a:buClr>
              <a:buSzPts val="3000"/>
              <a:buFont typeface="Calibri"/>
              <a:buNone/>
            </a:pPr>
            <a:endParaRPr sz="3000" b="1"/>
          </a:p>
          <a:p>
            <a:pPr marL="342900" lvl="0" indent="-342900" algn="l" rtl="0">
              <a:spcBef>
                <a:spcPts val="640"/>
              </a:spcBef>
              <a:spcAft>
                <a:spcPts val="0"/>
              </a:spcAft>
              <a:buClr>
                <a:schemeClr val="dk1"/>
              </a:buClr>
              <a:buSzPts val="3200"/>
              <a:buFont typeface="Calibri"/>
              <a:buNone/>
            </a:pPr>
            <a:endParaRPr/>
          </a:p>
        </p:txBody>
      </p:sp>
      <p:sp>
        <p:nvSpPr>
          <p:cNvPr id="528" name="Google Shape;528;p38"/>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chemeClr val="lt1"/>
                </a:solidFill>
                <a:latin typeface="Helvetica Neue"/>
                <a:ea typeface="Helvetica Neue"/>
                <a:cs typeface="Helvetica Neue"/>
                <a:sym typeface="Helvetica Neue"/>
              </a:rPr>
              <a:t>ADJACENCY MATRIX</a:t>
            </a:r>
            <a:endParaRPr/>
          </a:p>
        </p:txBody>
      </p:sp>
      <p:sp>
        <p:nvSpPr>
          <p:cNvPr id="529" name="Google Shape;529;p38"/>
          <p:cNvSpPr txBox="1"/>
          <p:nvPr/>
        </p:nvSpPr>
        <p:spPr>
          <a:xfrm>
            <a:off x="6477000" y="5399900"/>
            <a:ext cx="25908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00" b="1">
                <a:solidFill>
                  <a:srgbClr val="A5A5A5"/>
                </a:solidFill>
                <a:latin typeface="Helvetica Neue"/>
                <a:ea typeface="Helvetica Neue"/>
                <a:cs typeface="Helvetica Neue"/>
                <a:sym typeface="Helvetica Neue"/>
              </a:rPr>
              <a:t>Network Science: Graph Theory </a:t>
            </a:r>
            <a:endParaRPr sz="600" i="1">
              <a:solidFill>
                <a:srgbClr val="A5A5A5"/>
              </a:solidFill>
              <a:latin typeface="Helvetica Neue"/>
              <a:ea typeface="Helvetica Neue"/>
              <a:cs typeface="Helvetica Neue"/>
              <a:sym typeface="Helvetica Neue"/>
            </a:endParaRPr>
          </a:p>
        </p:txBody>
      </p:sp>
      <p:grpSp>
        <p:nvGrpSpPr>
          <p:cNvPr id="530" name="Google Shape;530;p38"/>
          <p:cNvGrpSpPr/>
          <p:nvPr/>
        </p:nvGrpSpPr>
        <p:grpSpPr>
          <a:xfrm>
            <a:off x="304800" y="1218305"/>
            <a:ext cx="2224406" cy="3467995"/>
            <a:chOff x="372227" y="1409700"/>
            <a:chExt cx="2224406" cy="3467995"/>
          </a:xfrm>
        </p:grpSpPr>
        <p:sp>
          <p:nvSpPr>
            <p:cNvPr id="531" name="Google Shape;531;p38"/>
            <p:cNvSpPr/>
            <p:nvPr/>
          </p:nvSpPr>
          <p:spPr>
            <a:xfrm>
              <a:off x="407410" y="1432359"/>
              <a:ext cx="164069" cy="16406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2" name="Google Shape;532;p38"/>
            <p:cNvSpPr/>
            <p:nvPr/>
          </p:nvSpPr>
          <p:spPr>
            <a:xfrm>
              <a:off x="407409" y="4703327"/>
              <a:ext cx="164069" cy="16406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3" name="Google Shape;533;p38"/>
            <p:cNvSpPr/>
            <p:nvPr/>
          </p:nvSpPr>
          <p:spPr>
            <a:xfrm>
              <a:off x="1887633" y="3129820"/>
              <a:ext cx="164069" cy="16406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4" name="Google Shape;534;p38"/>
            <p:cNvSpPr/>
            <p:nvPr/>
          </p:nvSpPr>
          <p:spPr>
            <a:xfrm>
              <a:off x="1928833" y="1455482"/>
              <a:ext cx="164069" cy="16406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5" name="Google Shape;535;p38"/>
            <p:cNvSpPr/>
            <p:nvPr/>
          </p:nvSpPr>
          <p:spPr>
            <a:xfrm>
              <a:off x="1858469" y="3109223"/>
              <a:ext cx="234433"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rgbClr val="000000"/>
                  </a:solidFill>
                  <a:latin typeface="Helvetica Neue"/>
                  <a:ea typeface="Helvetica Neue"/>
                  <a:cs typeface="Helvetica Neue"/>
                  <a:sym typeface="Helvetica Neue"/>
                </a:rPr>
                <a:t>b</a:t>
              </a:r>
              <a:endParaRPr sz="1200" b="1">
                <a:solidFill>
                  <a:srgbClr val="000000"/>
                </a:solidFill>
                <a:latin typeface="Helvetica Neue"/>
                <a:ea typeface="Helvetica Neue"/>
                <a:cs typeface="Helvetica Neue"/>
                <a:sym typeface="Helvetica Neue"/>
              </a:endParaRPr>
            </a:p>
          </p:txBody>
        </p:sp>
        <p:sp>
          <p:nvSpPr>
            <p:cNvPr id="536" name="Google Shape;536;p38"/>
            <p:cNvSpPr/>
            <p:nvPr/>
          </p:nvSpPr>
          <p:spPr>
            <a:xfrm>
              <a:off x="1905000" y="1432359"/>
              <a:ext cx="234433"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rgbClr val="000000"/>
                  </a:solidFill>
                  <a:latin typeface="Helvetica Neue"/>
                  <a:ea typeface="Helvetica Neue"/>
                  <a:cs typeface="Helvetica Neue"/>
                  <a:sym typeface="Helvetica Neue"/>
                </a:rPr>
                <a:t>e</a:t>
              </a:r>
              <a:endParaRPr sz="1200" b="1">
                <a:solidFill>
                  <a:srgbClr val="000000"/>
                </a:solidFill>
                <a:latin typeface="Helvetica Neue"/>
                <a:ea typeface="Helvetica Neue"/>
                <a:cs typeface="Helvetica Neue"/>
                <a:sym typeface="Helvetica Neue"/>
              </a:endParaRPr>
            </a:p>
          </p:txBody>
        </p:sp>
        <p:sp>
          <p:nvSpPr>
            <p:cNvPr id="537" name="Google Shape;537;p38"/>
            <p:cNvSpPr/>
            <p:nvPr/>
          </p:nvSpPr>
          <p:spPr>
            <a:xfrm>
              <a:off x="372228" y="4654034"/>
              <a:ext cx="234433"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rgbClr val="000000"/>
                  </a:solidFill>
                  <a:latin typeface="Helvetica Neue"/>
                  <a:ea typeface="Helvetica Neue"/>
                  <a:cs typeface="Helvetica Neue"/>
                  <a:sym typeface="Helvetica Neue"/>
                </a:rPr>
                <a:t>g</a:t>
              </a:r>
              <a:endParaRPr sz="1200" b="1">
                <a:solidFill>
                  <a:srgbClr val="000000"/>
                </a:solidFill>
                <a:latin typeface="Helvetica Neue"/>
                <a:ea typeface="Helvetica Neue"/>
                <a:cs typeface="Helvetica Neue"/>
                <a:sym typeface="Helvetica Neue"/>
              </a:endParaRPr>
            </a:p>
          </p:txBody>
        </p:sp>
        <p:sp>
          <p:nvSpPr>
            <p:cNvPr id="538" name="Google Shape;538;p38"/>
            <p:cNvSpPr/>
            <p:nvPr/>
          </p:nvSpPr>
          <p:spPr>
            <a:xfrm>
              <a:off x="372227" y="1409700"/>
              <a:ext cx="234433"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rgbClr val="000000"/>
                  </a:solidFill>
                  <a:latin typeface="Helvetica Neue"/>
                  <a:ea typeface="Helvetica Neue"/>
                  <a:cs typeface="Helvetica Neue"/>
                  <a:sym typeface="Helvetica Neue"/>
                </a:rPr>
                <a:t>a</a:t>
              </a:r>
              <a:endParaRPr/>
            </a:p>
          </p:txBody>
        </p:sp>
        <p:cxnSp>
          <p:nvCxnSpPr>
            <p:cNvPr id="539" name="Google Shape;539;p38"/>
            <p:cNvCxnSpPr>
              <a:stCxn id="531" idx="5"/>
              <a:endCxn id="533" idx="1"/>
            </p:cNvCxnSpPr>
            <p:nvPr/>
          </p:nvCxnSpPr>
          <p:spPr>
            <a:xfrm>
              <a:off x="547452" y="1572401"/>
              <a:ext cx="1364100" cy="1581300"/>
            </a:xfrm>
            <a:prstGeom prst="straightConnector1">
              <a:avLst/>
            </a:prstGeom>
            <a:noFill/>
            <a:ln w="25400" cap="flat" cmpd="sng">
              <a:solidFill>
                <a:schemeClr val="dk1"/>
              </a:solidFill>
              <a:prstDash val="solid"/>
              <a:round/>
              <a:headEnd type="none" w="sm" len="sm"/>
              <a:tailEnd type="none" w="sm" len="sm"/>
            </a:ln>
          </p:spPr>
        </p:cxnSp>
        <p:cxnSp>
          <p:nvCxnSpPr>
            <p:cNvPr id="540" name="Google Shape;540;p38"/>
            <p:cNvCxnSpPr>
              <a:stCxn id="538" idx="2"/>
              <a:endCxn id="537" idx="0"/>
            </p:cNvCxnSpPr>
            <p:nvPr/>
          </p:nvCxnSpPr>
          <p:spPr>
            <a:xfrm>
              <a:off x="489444" y="1594366"/>
              <a:ext cx="0" cy="3059700"/>
            </a:xfrm>
            <a:prstGeom prst="straightConnector1">
              <a:avLst/>
            </a:prstGeom>
            <a:noFill/>
            <a:ln w="25400" cap="flat" cmpd="sng">
              <a:solidFill>
                <a:schemeClr val="dk1"/>
              </a:solidFill>
              <a:prstDash val="solid"/>
              <a:round/>
              <a:headEnd type="none" w="sm" len="sm"/>
              <a:tailEnd type="none" w="sm" len="sm"/>
            </a:ln>
          </p:spPr>
        </p:cxnSp>
        <p:cxnSp>
          <p:nvCxnSpPr>
            <p:cNvPr id="541" name="Google Shape;541;p38"/>
            <p:cNvCxnSpPr>
              <a:stCxn id="531" idx="6"/>
              <a:endCxn id="534" idx="2"/>
            </p:cNvCxnSpPr>
            <p:nvPr/>
          </p:nvCxnSpPr>
          <p:spPr>
            <a:xfrm>
              <a:off x="571479" y="1514394"/>
              <a:ext cx="1357500" cy="23100"/>
            </a:xfrm>
            <a:prstGeom prst="straightConnector1">
              <a:avLst/>
            </a:prstGeom>
            <a:noFill/>
            <a:ln w="25400" cap="flat" cmpd="sng">
              <a:solidFill>
                <a:schemeClr val="dk1"/>
              </a:solidFill>
              <a:prstDash val="solid"/>
              <a:round/>
              <a:headEnd type="none" w="sm" len="sm"/>
              <a:tailEnd type="none" w="sm" len="sm"/>
            </a:ln>
          </p:spPr>
        </p:cxnSp>
        <p:sp>
          <p:nvSpPr>
            <p:cNvPr id="542" name="Google Shape;542;p38"/>
            <p:cNvSpPr/>
            <p:nvPr/>
          </p:nvSpPr>
          <p:spPr>
            <a:xfrm>
              <a:off x="1882302" y="4713626"/>
              <a:ext cx="164069" cy="16406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3" name="Google Shape;543;p38"/>
            <p:cNvSpPr/>
            <p:nvPr/>
          </p:nvSpPr>
          <p:spPr>
            <a:xfrm>
              <a:off x="1858469" y="4690503"/>
              <a:ext cx="234433"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rgbClr val="000000"/>
                  </a:solidFill>
                  <a:latin typeface="Helvetica Neue"/>
                  <a:ea typeface="Helvetica Neue"/>
                  <a:cs typeface="Helvetica Neue"/>
                  <a:sym typeface="Helvetica Neue"/>
                </a:rPr>
                <a:t>c</a:t>
              </a:r>
              <a:endParaRPr sz="1200" b="1">
                <a:solidFill>
                  <a:srgbClr val="000000"/>
                </a:solidFill>
                <a:latin typeface="Helvetica Neue"/>
                <a:ea typeface="Helvetica Neue"/>
                <a:cs typeface="Helvetica Neue"/>
                <a:sym typeface="Helvetica Neue"/>
              </a:endParaRPr>
            </a:p>
          </p:txBody>
        </p:sp>
        <p:sp>
          <p:nvSpPr>
            <p:cNvPr id="544" name="Google Shape;544;p38"/>
            <p:cNvSpPr/>
            <p:nvPr/>
          </p:nvSpPr>
          <p:spPr>
            <a:xfrm>
              <a:off x="1152224" y="4176023"/>
              <a:ext cx="164069" cy="16406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5" name="Google Shape;545;p38"/>
            <p:cNvSpPr/>
            <p:nvPr/>
          </p:nvSpPr>
          <p:spPr>
            <a:xfrm>
              <a:off x="1128391" y="4152900"/>
              <a:ext cx="234433"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rgbClr val="000000"/>
                  </a:solidFill>
                  <a:latin typeface="Helvetica Neue"/>
                  <a:ea typeface="Helvetica Neue"/>
                  <a:cs typeface="Helvetica Neue"/>
                  <a:sym typeface="Helvetica Neue"/>
                </a:rPr>
                <a:t>f</a:t>
              </a:r>
              <a:endParaRPr sz="1200" b="1">
                <a:solidFill>
                  <a:srgbClr val="000000"/>
                </a:solidFill>
                <a:latin typeface="Helvetica Neue"/>
                <a:ea typeface="Helvetica Neue"/>
                <a:cs typeface="Helvetica Neue"/>
                <a:sym typeface="Helvetica Neue"/>
              </a:endParaRPr>
            </a:p>
          </p:txBody>
        </p:sp>
        <p:sp>
          <p:nvSpPr>
            <p:cNvPr id="546" name="Google Shape;546;p38"/>
            <p:cNvSpPr/>
            <p:nvPr/>
          </p:nvSpPr>
          <p:spPr>
            <a:xfrm>
              <a:off x="1105693" y="3129820"/>
              <a:ext cx="164069" cy="16406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7" name="Google Shape;547;p38"/>
            <p:cNvSpPr/>
            <p:nvPr/>
          </p:nvSpPr>
          <p:spPr>
            <a:xfrm>
              <a:off x="1081860" y="3106697"/>
              <a:ext cx="234433"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rgbClr val="000000"/>
                  </a:solidFill>
                  <a:latin typeface="Helvetica Neue"/>
                  <a:ea typeface="Helvetica Neue"/>
                  <a:cs typeface="Helvetica Neue"/>
                  <a:sym typeface="Helvetica Neue"/>
                </a:rPr>
                <a:t>h</a:t>
              </a:r>
              <a:endParaRPr sz="1200" b="1">
                <a:solidFill>
                  <a:srgbClr val="000000"/>
                </a:solidFill>
                <a:latin typeface="Helvetica Neue"/>
                <a:ea typeface="Helvetica Neue"/>
                <a:cs typeface="Helvetica Neue"/>
                <a:sym typeface="Helvetica Neue"/>
              </a:endParaRPr>
            </a:p>
          </p:txBody>
        </p:sp>
        <p:cxnSp>
          <p:nvCxnSpPr>
            <p:cNvPr id="548" name="Google Shape;548;p38"/>
            <p:cNvCxnSpPr>
              <a:stCxn id="532" idx="7"/>
              <a:endCxn id="544" idx="3"/>
            </p:cNvCxnSpPr>
            <p:nvPr/>
          </p:nvCxnSpPr>
          <p:spPr>
            <a:xfrm rot="10800000" flipH="1">
              <a:off x="547451" y="4316054"/>
              <a:ext cx="628800" cy="411300"/>
            </a:xfrm>
            <a:prstGeom prst="straightConnector1">
              <a:avLst/>
            </a:prstGeom>
            <a:noFill/>
            <a:ln w="25400" cap="flat" cmpd="sng">
              <a:solidFill>
                <a:schemeClr val="dk1"/>
              </a:solidFill>
              <a:prstDash val="solid"/>
              <a:round/>
              <a:headEnd type="none" w="sm" len="sm"/>
              <a:tailEnd type="none" w="sm" len="sm"/>
            </a:ln>
          </p:spPr>
        </p:cxnSp>
        <p:cxnSp>
          <p:nvCxnSpPr>
            <p:cNvPr id="549" name="Google Shape;549;p38"/>
            <p:cNvCxnSpPr>
              <a:stCxn id="544" idx="5"/>
              <a:endCxn id="542" idx="1"/>
            </p:cNvCxnSpPr>
            <p:nvPr/>
          </p:nvCxnSpPr>
          <p:spPr>
            <a:xfrm>
              <a:off x="1292266" y="4316065"/>
              <a:ext cx="614100" cy="421500"/>
            </a:xfrm>
            <a:prstGeom prst="straightConnector1">
              <a:avLst/>
            </a:prstGeom>
            <a:noFill/>
            <a:ln w="25400" cap="flat" cmpd="sng">
              <a:solidFill>
                <a:schemeClr val="dk1"/>
              </a:solidFill>
              <a:prstDash val="solid"/>
              <a:round/>
              <a:headEnd type="none" w="sm" len="sm"/>
              <a:tailEnd type="none" w="sm" len="sm"/>
            </a:ln>
          </p:spPr>
        </p:cxnSp>
        <p:cxnSp>
          <p:nvCxnSpPr>
            <p:cNvPr id="550" name="Google Shape;550;p38"/>
            <p:cNvCxnSpPr>
              <a:stCxn id="532" idx="6"/>
              <a:endCxn id="543" idx="1"/>
            </p:cNvCxnSpPr>
            <p:nvPr/>
          </p:nvCxnSpPr>
          <p:spPr>
            <a:xfrm rot="10800000" flipH="1">
              <a:off x="571478" y="4782962"/>
              <a:ext cx="1287000" cy="2400"/>
            </a:xfrm>
            <a:prstGeom prst="straightConnector1">
              <a:avLst/>
            </a:prstGeom>
            <a:noFill/>
            <a:ln w="25400" cap="flat" cmpd="sng">
              <a:solidFill>
                <a:schemeClr val="dk1"/>
              </a:solidFill>
              <a:prstDash val="solid"/>
              <a:round/>
              <a:headEnd type="none" w="sm" len="sm"/>
              <a:tailEnd type="none" w="sm" len="sm"/>
            </a:ln>
          </p:spPr>
        </p:cxnSp>
        <p:cxnSp>
          <p:nvCxnSpPr>
            <p:cNvPr id="551" name="Google Shape;551;p38"/>
            <p:cNvCxnSpPr>
              <a:stCxn id="535" idx="2"/>
              <a:endCxn id="543" idx="0"/>
            </p:cNvCxnSpPr>
            <p:nvPr/>
          </p:nvCxnSpPr>
          <p:spPr>
            <a:xfrm>
              <a:off x="1975686" y="3293889"/>
              <a:ext cx="0" cy="1396500"/>
            </a:xfrm>
            <a:prstGeom prst="straightConnector1">
              <a:avLst/>
            </a:prstGeom>
            <a:noFill/>
            <a:ln w="25400" cap="flat" cmpd="sng">
              <a:solidFill>
                <a:schemeClr val="dk1"/>
              </a:solidFill>
              <a:prstDash val="solid"/>
              <a:round/>
              <a:headEnd type="none" w="sm" len="sm"/>
              <a:tailEnd type="none" w="sm" len="sm"/>
            </a:ln>
          </p:spPr>
        </p:cxnSp>
        <p:cxnSp>
          <p:nvCxnSpPr>
            <p:cNvPr id="552" name="Google Shape;552;p38"/>
            <p:cNvCxnSpPr>
              <a:stCxn id="547" idx="3"/>
              <a:endCxn id="535" idx="1"/>
            </p:cNvCxnSpPr>
            <p:nvPr/>
          </p:nvCxnSpPr>
          <p:spPr>
            <a:xfrm>
              <a:off x="1316293" y="3199030"/>
              <a:ext cx="542100" cy="2400"/>
            </a:xfrm>
            <a:prstGeom prst="straightConnector1">
              <a:avLst/>
            </a:prstGeom>
            <a:noFill/>
            <a:ln w="25400" cap="flat" cmpd="sng">
              <a:solidFill>
                <a:schemeClr val="dk1"/>
              </a:solidFill>
              <a:prstDash val="solid"/>
              <a:round/>
              <a:headEnd type="none" w="sm" len="sm"/>
              <a:tailEnd type="none" w="sm" len="sm"/>
            </a:ln>
          </p:spPr>
        </p:cxnSp>
        <p:sp>
          <p:nvSpPr>
            <p:cNvPr id="553" name="Google Shape;553;p38"/>
            <p:cNvSpPr/>
            <p:nvPr/>
          </p:nvSpPr>
          <p:spPr>
            <a:xfrm>
              <a:off x="2391364" y="3150417"/>
              <a:ext cx="164069" cy="16406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4" name="Google Shape;554;p38"/>
            <p:cNvSpPr/>
            <p:nvPr/>
          </p:nvSpPr>
          <p:spPr>
            <a:xfrm>
              <a:off x="2362200" y="3129820"/>
              <a:ext cx="234433"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rgbClr val="000000"/>
                  </a:solidFill>
                  <a:latin typeface="Helvetica Neue"/>
                  <a:ea typeface="Helvetica Neue"/>
                  <a:cs typeface="Helvetica Neue"/>
                  <a:sym typeface="Helvetica Neue"/>
                </a:rPr>
                <a:t>d</a:t>
              </a:r>
              <a:endParaRPr sz="1200" b="1">
                <a:solidFill>
                  <a:srgbClr val="000000"/>
                </a:solidFill>
                <a:latin typeface="Helvetica Neue"/>
                <a:ea typeface="Helvetica Neue"/>
                <a:cs typeface="Helvetica Neue"/>
                <a:sym typeface="Helvetica Neue"/>
              </a:endParaRPr>
            </a:p>
          </p:txBody>
        </p:sp>
        <p:cxnSp>
          <p:nvCxnSpPr>
            <p:cNvPr id="555" name="Google Shape;555;p38"/>
            <p:cNvCxnSpPr>
              <a:stCxn id="536" idx="2"/>
              <a:endCxn id="554" idx="0"/>
            </p:cNvCxnSpPr>
            <p:nvPr/>
          </p:nvCxnSpPr>
          <p:spPr>
            <a:xfrm>
              <a:off x="2022217" y="1617025"/>
              <a:ext cx="457200" cy="1512900"/>
            </a:xfrm>
            <a:prstGeom prst="straightConnector1">
              <a:avLst/>
            </a:prstGeom>
            <a:noFill/>
            <a:ln w="25400" cap="flat" cmpd="sng">
              <a:solidFill>
                <a:schemeClr val="dk1"/>
              </a:solidFill>
              <a:prstDash val="solid"/>
              <a:round/>
              <a:headEnd type="none" w="sm" len="sm"/>
              <a:tailEnd type="none" w="sm" len="sm"/>
            </a:ln>
          </p:spPr>
        </p:cxnSp>
        <p:cxnSp>
          <p:nvCxnSpPr>
            <p:cNvPr id="556" name="Google Shape;556;p38"/>
            <p:cNvCxnSpPr>
              <a:stCxn id="542" idx="7"/>
              <a:endCxn id="554" idx="2"/>
            </p:cNvCxnSpPr>
            <p:nvPr/>
          </p:nvCxnSpPr>
          <p:spPr>
            <a:xfrm rot="10800000" flipH="1">
              <a:off x="2022344" y="3314453"/>
              <a:ext cx="457200" cy="1423200"/>
            </a:xfrm>
            <a:prstGeom prst="straightConnector1">
              <a:avLst/>
            </a:prstGeom>
            <a:noFill/>
            <a:ln w="25400" cap="flat" cmpd="sng">
              <a:solidFill>
                <a:schemeClr val="dk1"/>
              </a:solidFill>
              <a:prstDash val="solid"/>
              <a:round/>
              <a:headEnd type="none" w="sm" len="sm"/>
              <a:tailEnd type="none" w="sm" len="sm"/>
            </a:ln>
          </p:spPr>
        </p:cxn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39"/>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chemeClr val="lt1"/>
                </a:solidFill>
                <a:latin typeface="Helvetica Neue"/>
                <a:ea typeface="Helvetica Neue"/>
                <a:cs typeface="Helvetica Neue"/>
                <a:sym typeface="Helvetica Neue"/>
              </a:rPr>
              <a:t>ADJACENCY MATRICES ARE SPARSE</a:t>
            </a:r>
            <a:endParaRPr/>
          </a:p>
        </p:txBody>
      </p:sp>
      <p:sp>
        <p:nvSpPr>
          <p:cNvPr id="563" name="Google Shape;563;p39"/>
          <p:cNvSpPr txBox="1"/>
          <p:nvPr/>
        </p:nvSpPr>
        <p:spPr>
          <a:xfrm>
            <a:off x="6477000" y="5399900"/>
            <a:ext cx="25908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00" b="1">
                <a:solidFill>
                  <a:srgbClr val="A5A5A5"/>
                </a:solidFill>
                <a:latin typeface="Helvetica Neue"/>
                <a:ea typeface="Helvetica Neue"/>
                <a:cs typeface="Helvetica Neue"/>
                <a:sym typeface="Helvetica Neue"/>
              </a:rPr>
              <a:t>Network Science: Graph Theory </a:t>
            </a:r>
            <a:endParaRPr sz="600" i="1">
              <a:solidFill>
                <a:srgbClr val="A5A5A5"/>
              </a:solidFill>
              <a:latin typeface="Helvetica Neue"/>
              <a:ea typeface="Helvetica Neue"/>
              <a:cs typeface="Helvetica Neue"/>
              <a:sym typeface="Helvetica Neue"/>
            </a:endParaRPr>
          </a:p>
        </p:txBody>
      </p:sp>
      <p:pic>
        <p:nvPicPr>
          <p:cNvPr id="564" name="Google Shape;564;p39"/>
          <p:cNvPicPr preferRelativeResize="0"/>
          <p:nvPr/>
        </p:nvPicPr>
        <p:blipFill rotWithShape="1">
          <a:blip r:embed="rId3">
            <a:alphaModFix/>
          </a:blip>
          <a:srcRect/>
          <a:stretch/>
        </p:blipFill>
        <p:spPr>
          <a:xfrm>
            <a:off x="2573799" y="1045636"/>
            <a:ext cx="3977279" cy="4006850"/>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40"/>
          <p:cNvSpPr txBox="1"/>
          <p:nvPr/>
        </p:nvSpPr>
        <p:spPr>
          <a:xfrm>
            <a:off x="0" y="152400"/>
            <a:ext cx="9144000" cy="419100"/>
          </a:xfrm>
          <a:prstGeom prst="rect">
            <a:avLst/>
          </a:prstGeom>
          <a:solidFill>
            <a:srgbClr val="E46C0A"/>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rgbClr val="FFFFFF"/>
                </a:solidFill>
                <a:latin typeface="Arial"/>
                <a:ea typeface="Arial"/>
                <a:cs typeface="Arial"/>
                <a:sym typeface="Arial"/>
              </a:rPr>
              <a:t>Question 5					</a:t>
            </a:r>
            <a:endParaRPr sz="1600">
              <a:solidFill>
                <a:srgbClr val="FFFFFF"/>
              </a:solidFill>
              <a:latin typeface="Arial"/>
              <a:ea typeface="Arial"/>
              <a:cs typeface="Arial"/>
              <a:sym typeface="Arial"/>
            </a:endParaRPr>
          </a:p>
          <a:p>
            <a:pPr marL="0" marR="0" lvl="0" indent="0" algn="l" rtl="0">
              <a:spcBef>
                <a:spcPts val="320"/>
              </a:spcBef>
              <a:spcAft>
                <a:spcPts val="0"/>
              </a:spcAft>
              <a:buNone/>
            </a:pPr>
            <a:endParaRPr sz="1600">
              <a:solidFill>
                <a:srgbClr val="FFFFFF"/>
              </a:solidFill>
              <a:latin typeface="Calibri"/>
              <a:ea typeface="Calibri"/>
              <a:cs typeface="Calibri"/>
              <a:sym typeface="Calibri"/>
            </a:endParaRPr>
          </a:p>
          <a:p>
            <a:pPr marL="0" marR="0" lvl="0" indent="0" algn="l" rtl="0">
              <a:spcBef>
                <a:spcPts val="320"/>
              </a:spcBef>
              <a:spcAft>
                <a:spcPts val="0"/>
              </a:spcAft>
              <a:buNone/>
            </a:pPr>
            <a:endParaRPr sz="1600" b="1">
              <a:solidFill>
                <a:srgbClr val="FFFFFF"/>
              </a:solidFill>
              <a:latin typeface="Helvetica Neue"/>
              <a:ea typeface="Helvetica Neue"/>
              <a:cs typeface="Helvetica Neue"/>
              <a:sym typeface="Helvetica Neue"/>
            </a:endParaRPr>
          </a:p>
        </p:txBody>
      </p:sp>
      <p:sp>
        <p:nvSpPr>
          <p:cNvPr id="570" name="Google Shape;570;p40"/>
          <p:cNvSpPr txBox="1"/>
          <p:nvPr/>
        </p:nvSpPr>
        <p:spPr>
          <a:xfrm flipH="1">
            <a:off x="2819400" y="152401"/>
            <a:ext cx="45719" cy="419100"/>
          </a:xfrm>
          <a:prstGeom prst="rect">
            <a:avLst/>
          </a:prstGeom>
          <a:solidFill>
            <a:schemeClr val="lt1"/>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endParaRPr sz="1600" b="1">
              <a:solidFill>
                <a:schemeClr val="lt1"/>
              </a:solidFill>
              <a:latin typeface="Helvetica Neue"/>
              <a:ea typeface="Helvetica Neue"/>
              <a:cs typeface="Helvetica Neue"/>
              <a:sym typeface="Helvetica Neue"/>
            </a:endParaRPr>
          </a:p>
        </p:txBody>
      </p:sp>
      <p:sp>
        <p:nvSpPr>
          <p:cNvPr id="571" name="Google Shape;571;p40"/>
          <p:cNvSpPr txBox="1"/>
          <p:nvPr/>
        </p:nvSpPr>
        <p:spPr>
          <a:xfrm>
            <a:off x="755031" y="2435746"/>
            <a:ext cx="2391550" cy="461665"/>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Q5: Sparseness</a:t>
            </a:r>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41"/>
          <p:cNvSpPr txBox="1"/>
          <p:nvPr/>
        </p:nvSpPr>
        <p:spPr>
          <a:xfrm>
            <a:off x="0" y="2185024"/>
            <a:ext cx="9144000" cy="14465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a:solidFill>
                  <a:schemeClr val="dk1"/>
                </a:solidFill>
                <a:latin typeface="Arial"/>
                <a:ea typeface="Arial"/>
                <a:cs typeface="Arial"/>
                <a:sym typeface="Arial"/>
              </a:rPr>
              <a:t>Real networks are sparse</a:t>
            </a:r>
            <a:endParaRPr/>
          </a:p>
          <a:p>
            <a:pPr marL="0" marR="0" lvl="0" indent="0" algn="ctr" rtl="0">
              <a:spcBef>
                <a:spcPts val="0"/>
              </a:spcBef>
              <a:spcAft>
                <a:spcPts val="0"/>
              </a:spcAft>
              <a:buNone/>
            </a:pPr>
            <a:endParaRPr sz="4400" b="1">
              <a:solidFill>
                <a:srgbClr val="FF0000"/>
              </a:solidFill>
              <a:latin typeface="Helvetica Neue"/>
              <a:ea typeface="Helvetica Neue"/>
              <a:cs typeface="Helvetica Neue"/>
              <a:sym typeface="Helvetica Neue"/>
            </a:endParaRPr>
          </a:p>
        </p:txBody>
      </p:sp>
      <p:sp>
        <p:nvSpPr>
          <p:cNvPr id="577" name="Google Shape;577;p41"/>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rgbClr val="FFFFFF"/>
                </a:solidFill>
                <a:latin typeface="Arial"/>
                <a:ea typeface="Arial"/>
                <a:cs typeface="Arial"/>
                <a:sym typeface="Arial"/>
              </a:rPr>
              <a:t>Section 4					</a:t>
            </a:r>
            <a:endParaRPr sz="1600">
              <a:solidFill>
                <a:srgbClr val="FFFFFF"/>
              </a:solidFill>
              <a:latin typeface="Arial"/>
              <a:ea typeface="Arial"/>
              <a:cs typeface="Arial"/>
              <a:sym typeface="Arial"/>
            </a:endParaRPr>
          </a:p>
          <a:p>
            <a:pPr marL="0" marR="0" lvl="0" indent="0" algn="l" rtl="0">
              <a:spcBef>
                <a:spcPts val="320"/>
              </a:spcBef>
              <a:spcAft>
                <a:spcPts val="0"/>
              </a:spcAft>
              <a:buNone/>
            </a:pPr>
            <a:endParaRPr sz="1600">
              <a:solidFill>
                <a:srgbClr val="FFFFFF"/>
              </a:solidFill>
              <a:latin typeface="Calibri"/>
              <a:ea typeface="Calibri"/>
              <a:cs typeface="Calibri"/>
              <a:sym typeface="Calibri"/>
            </a:endParaRPr>
          </a:p>
          <a:p>
            <a:pPr marL="0" marR="0" lvl="0" indent="0" algn="l" rtl="0">
              <a:spcBef>
                <a:spcPts val="320"/>
              </a:spcBef>
              <a:spcAft>
                <a:spcPts val="0"/>
              </a:spcAft>
              <a:buNone/>
            </a:pPr>
            <a:endParaRPr sz="1600" b="1">
              <a:solidFill>
                <a:srgbClr val="FFFFFF"/>
              </a:solidFill>
              <a:latin typeface="Helvetica Neue"/>
              <a:ea typeface="Helvetica Neue"/>
              <a:cs typeface="Helvetica Neue"/>
              <a:sym typeface="Helvetica Neue"/>
            </a:endParaRPr>
          </a:p>
        </p:txBody>
      </p:sp>
      <p:sp>
        <p:nvSpPr>
          <p:cNvPr id="578" name="Google Shape;578;p41"/>
          <p:cNvSpPr txBox="1"/>
          <p:nvPr/>
        </p:nvSpPr>
        <p:spPr>
          <a:xfrm flipH="1">
            <a:off x="2819400" y="152401"/>
            <a:ext cx="45719" cy="419100"/>
          </a:xfrm>
          <a:prstGeom prst="rect">
            <a:avLst/>
          </a:prstGeom>
          <a:solidFill>
            <a:schemeClr val="lt1"/>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endParaRPr sz="1600" b="1">
              <a:solidFill>
                <a:schemeClr val="lt1"/>
              </a:solidFill>
              <a:latin typeface="Helvetica Neue"/>
              <a:ea typeface="Helvetica Neue"/>
              <a:cs typeface="Helvetica Neue"/>
              <a:sym typeface="Helvetica Neue"/>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42"/>
          <p:cNvSpPr txBox="1">
            <a:spLocks noGrp="1"/>
          </p:cNvSpPr>
          <p:nvPr>
            <p:ph type="body" idx="1"/>
          </p:nvPr>
        </p:nvSpPr>
        <p:spPr>
          <a:xfrm>
            <a:off x="304800" y="1562100"/>
            <a:ext cx="8534400" cy="1013023"/>
          </a:xfrm>
          <a:prstGeom prst="rect">
            <a:avLst/>
          </a:prstGeom>
          <a:noFill/>
          <a:ln>
            <a:noFill/>
          </a:ln>
        </p:spPr>
        <p:txBody>
          <a:bodyPr spcFirstLastPara="1" wrap="square" lIns="91425" tIns="45700" rIns="91425" bIns="45700" anchor="t" anchorCtr="0">
            <a:normAutofit/>
          </a:bodyPr>
          <a:lstStyle/>
          <a:p>
            <a:pPr marL="636218" lvl="0" indent="-342900" algn="l" rtl="0">
              <a:spcBef>
                <a:spcPts val="0"/>
              </a:spcBef>
              <a:spcAft>
                <a:spcPts val="0"/>
              </a:spcAft>
              <a:buClr>
                <a:schemeClr val="dk1"/>
              </a:buClr>
              <a:buSzPts val="2400"/>
              <a:buNone/>
            </a:pPr>
            <a:r>
              <a:rPr lang="en-US" sz="2400">
                <a:latin typeface="Helvetica Neue"/>
                <a:ea typeface="Helvetica Neue"/>
                <a:cs typeface="Helvetica Neue"/>
                <a:sym typeface="Helvetica Neue"/>
              </a:rPr>
              <a:t>The maximum number of links a network </a:t>
            </a:r>
            <a:endParaRPr/>
          </a:p>
          <a:p>
            <a:pPr marL="636218" lvl="0" indent="-342900" algn="l" rtl="0">
              <a:spcBef>
                <a:spcPts val="480"/>
              </a:spcBef>
              <a:spcAft>
                <a:spcPts val="0"/>
              </a:spcAft>
              <a:buClr>
                <a:schemeClr val="dk1"/>
              </a:buClr>
              <a:buSzPts val="2400"/>
              <a:buNone/>
            </a:pPr>
            <a:r>
              <a:rPr lang="en-US" sz="2400">
                <a:latin typeface="Helvetica Neue"/>
                <a:ea typeface="Helvetica Neue"/>
                <a:cs typeface="Helvetica Neue"/>
                <a:sym typeface="Helvetica Neue"/>
              </a:rPr>
              <a:t>of N nodes can have is:</a:t>
            </a:r>
            <a:endParaRPr/>
          </a:p>
          <a:p>
            <a:pPr marL="636218" lvl="0" indent="-342900" algn="l" rtl="0">
              <a:spcBef>
                <a:spcPts val="640"/>
              </a:spcBef>
              <a:spcAft>
                <a:spcPts val="0"/>
              </a:spcAft>
              <a:buClr>
                <a:schemeClr val="dk1"/>
              </a:buClr>
              <a:buSzPts val="3200"/>
              <a:buNone/>
            </a:pPr>
            <a:endParaRPr/>
          </a:p>
          <a:p>
            <a:pPr marL="948745" lvl="1" indent="-285749" algn="l" rtl="0">
              <a:spcBef>
                <a:spcPts val="560"/>
              </a:spcBef>
              <a:spcAft>
                <a:spcPts val="0"/>
              </a:spcAft>
              <a:buClr>
                <a:schemeClr val="dk1"/>
              </a:buClr>
              <a:buSzPts val="2800"/>
              <a:buNone/>
            </a:pPr>
            <a:endParaRPr b="1"/>
          </a:p>
        </p:txBody>
      </p:sp>
      <p:pic>
        <p:nvPicPr>
          <p:cNvPr id="584" name="Google Shape;584;p42"/>
          <p:cNvPicPr preferRelativeResize="0"/>
          <p:nvPr/>
        </p:nvPicPr>
        <p:blipFill rotWithShape="1">
          <a:blip r:embed="rId3">
            <a:alphaModFix/>
          </a:blip>
          <a:srcRect/>
          <a:stretch/>
        </p:blipFill>
        <p:spPr>
          <a:xfrm>
            <a:off x="3962400" y="2029177"/>
            <a:ext cx="2286000" cy="599723"/>
          </a:xfrm>
          <a:prstGeom prst="rect">
            <a:avLst/>
          </a:prstGeom>
          <a:noFill/>
          <a:ln>
            <a:noFill/>
          </a:ln>
        </p:spPr>
      </p:pic>
      <p:sp>
        <p:nvSpPr>
          <p:cNvPr id="585" name="Google Shape;585;p42"/>
          <p:cNvSpPr txBox="1"/>
          <p:nvPr/>
        </p:nvSpPr>
        <p:spPr>
          <a:xfrm>
            <a:off x="304800" y="3444677"/>
            <a:ext cx="8534400" cy="1013023"/>
          </a:xfrm>
          <a:prstGeom prst="rect">
            <a:avLst/>
          </a:prstGeom>
          <a:noFill/>
          <a:ln>
            <a:noFill/>
          </a:ln>
        </p:spPr>
        <p:txBody>
          <a:bodyPr spcFirstLastPara="1" wrap="square" lIns="91425" tIns="45700" rIns="91425" bIns="45700" anchor="t" anchorCtr="0">
            <a:normAutofit/>
          </a:bodyPr>
          <a:lstStyle/>
          <a:p>
            <a:pPr marL="636218" marR="0" lvl="0" indent="-342900" algn="l" rtl="0">
              <a:spcBef>
                <a:spcPts val="0"/>
              </a:spcBef>
              <a:spcAft>
                <a:spcPts val="0"/>
              </a:spcAft>
              <a:buNone/>
            </a:pPr>
            <a:r>
              <a:rPr lang="en-US" sz="2400">
                <a:solidFill>
                  <a:schemeClr val="dk1"/>
                </a:solidFill>
                <a:latin typeface="Helvetica Neue"/>
                <a:ea typeface="Helvetica Neue"/>
                <a:cs typeface="Helvetica Neue"/>
                <a:sym typeface="Helvetica Neue"/>
              </a:rPr>
              <a:t>A graph with degree L=L</a:t>
            </a:r>
            <a:r>
              <a:rPr lang="en-US" sz="2400" baseline="-25000">
                <a:solidFill>
                  <a:schemeClr val="dk1"/>
                </a:solidFill>
                <a:latin typeface="Helvetica Neue"/>
                <a:ea typeface="Helvetica Neue"/>
                <a:cs typeface="Helvetica Neue"/>
                <a:sym typeface="Helvetica Neue"/>
              </a:rPr>
              <a:t>max</a:t>
            </a:r>
            <a:r>
              <a:rPr lang="en-US" sz="2400">
                <a:solidFill>
                  <a:schemeClr val="dk1"/>
                </a:solidFill>
                <a:latin typeface="Helvetica Neue"/>
                <a:ea typeface="Helvetica Neue"/>
                <a:cs typeface="Helvetica Neue"/>
                <a:sym typeface="Helvetica Neue"/>
              </a:rPr>
              <a:t> </a:t>
            </a:r>
            <a:r>
              <a:rPr lang="en-US" sz="2400" b="0" i="0" u="none" strike="noStrike" cap="none">
                <a:solidFill>
                  <a:schemeClr val="dk1"/>
                </a:solidFill>
                <a:latin typeface="Helvetica Neue"/>
                <a:ea typeface="Helvetica Neue"/>
                <a:cs typeface="Helvetica Neue"/>
                <a:sym typeface="Helvetica Neue"/>
              </a:rPr>
              <a:t>is called a </a:t>
            </a:r>
            <a:r>
              <a:rPr lang="en-US" sz="2400" b="0" i="0" u="none" strike="noStrike" cap="none">
                <a:solidFill>
                  <a:srgbClr val="800000"/>
                </a:solidFill>
                <a:latin typeface="Helvetica Neue"/>
                <a:ea typeface="Helvetica Neue"/>
                <a:cs typeface="Helvetica Neue"/>
                <a:sym typeface="Helvetica Neue"/>
              </a:rPr>
              <a:t>complete graph</a:t>
            </a:r>
            <a:r>
              <a:rPr lang="en-US" sz="2400" b="0" i="0" u="none" strike="noStrike" cap="none">
                <a:solidFill>
                  <a:schemeClr val="dk1"/>
                </a:solidFill>
                <a:latin typeface="Helvetica Neue"/>
                <a:ea typeface="Helvetica Neue"/>
                <a:cs typeface="Helvetica Neue"/>
                <a:sym typeface="Helvetica Neue"/>
              </a:rPr>
              <a:t>, </a:t>
            </a:r>
            <a:endParaRPr/>
          </a:p>
          <a:p>
            <a:pPr marL="636218" marR="0" lvl="0" indent="-342900" algn="l" rtl="0">
              <a:lnSpc>
                <a:spcPct val="100000"/>
              </a:lnSpc>
              <a:spcBef>
                <a:spcPts val="480"/>
              </a:spcBef>
              <a:spcAft>
                <a:spcPts val="0"/>
              </a:spcAft>
              <a:buClr>
                <a:schemeClr val="dk1"/>
              </a:buClr>
              <a:buSzPts val="2400"/>
              <a:buFont typeface="Arial"/>
              <a:buNone/>
            </a:pPr>
            <a:r>
              <a:rPr lang="en-US" sz="2400" b="0" i="0" u="none" strike="noStrike" cap="none">
                <a:solidFill>
                  <a:schemeClr val="dk1"/>
                </a:solidFill>
                <a:latin typeface="Helvetica Neue"/>
                <a:ea typeface="Helvetica Neue"/>
                <a:cs typeface="Helvetica Neue"/>
                <a:sym typeface="Helvetica Neue"/>
              </a:rPr>
              <a:t>and its average degree is </a:t>
            </a:r>
            <a:r>
              <a:rPr lang="en-US" sz="2400" b="1" i="0" u="none" strike="noStrike" cap="none">
                <a:solidFill>
                  <a:schemeClr val="dk1"/>
                </a:solidFill>
                <a:latin typeface="Helvetica Neue"/>
                <a:ea typeface="Helvetica Neue"/>
                <a:cs typeface="Helvetica Neue"/>
                <a:sym typeface="Helvetica Neue"/>
              </a:rPr>
              <a:t>&lt;k&gt;=N-1</a:t>
            </a:r>
            <a:endParaRPr sz="2400" b="1" i="0" u="none" strike="noStrike" cap="none">
              <a:solidFill>
                <a:schemeClr val="dk1"/>
              </a:solidFill>
              <a:latin typeface="Helvetica Neue"/>
              <a:ea typeface="Helvetica Neue"/>
              <a:cs typeface="Helvetica Neue"/>
              <a:sym typeface="Helvetica Neue"/>
            </a:endParaRPr>
          </a:p>
          <a:p>
            <a:pPr marL="636218" marR="0" lvl="0" indent="-342900" algn="l" rtl="0">
              <a:lnSpc>
                <a:spcPct val="100000"/>
              </a:lnSpc>
              <a:spcBef>
                <a:spcPts val="640"/>
              </a:spcBef>
              <a:spcAft>
                <a:spcPts val="0"/>
              </a:spcAft>
              <a:buClr>
                <a:schemeClr val="dk1"/>
              </a:buClr>
              <a:buSzPts val="3200"/>
              <a:buFont typeface="Arial"/>
              <a:buNone/>
            </a:pPr>
            <a:endParaRPr sz="3200" b="0" i="0" u="none" strike="noStrike" cap="none">
              <a:solidFill>
                <a:schemeClr val="dk1"/>
              </a:solidFill>
              <a:latin typeface="Calibri"/>
              <a:ea typeface="Calibri"/>
              <a:cs typeface="Calibri"/>
              <a:sym typeface="Calibri"/>
            </a:endParaRPr>
          </a:p>
          <a:p>
            <a:pPr marL="948745" marR="0" lvl="1" indent="-285749" algn="l" rtl="0">
              <a:lnSpc>
                <a:spcPct val="100000"/>
              </a:lnSpc>
              <a:spcBef>
                <a:spcPts val="560"/>
              </a:spcBef>
              <a:spcAft>
                <a:spcPts val="0"/>
              </a:spcAft>
              <a:buClr>
                <a:schemeClr val="dk1"/>
              </a:buClr>
              <a:buSzPts val="2800"/>
              <a:buFont typeface="Arial"/>
              <a:buNone/>
            </a:pPr>
            <a:endParaRPr sz="2800" b="1" i="0" u="none" strike="noStrike" cap="none">
              <a:solidFill>
                <a:schemeClr val="dk1"/>
              </a:solidFill>
              <a:latin typeface="Calibri"/>
              <a:ea typeface="Calibri"/>
              <a:cs typeface="Calibri"/>
              <a:sym typeface="Calibri"/>
            </a:endParaRPr>
          </a:p>
        </p:txBody>
      </p:sp>
      <p:sp>
        <p:nvSpPr>
          <p:cNvPr id="586" name="Google Shape;586;p42"/>
          <p:cNvSpPr txBox="1"/>
          <p:nvPr/>
        </p:nvSpPr>
        <p:spPr>
          <a:xfrm>
            <a:off x="6477000" y="5399900"/>
            <a:ext cx="25908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00" b="1">
                <a:solidFill>
                  <a:srgbClr val="A5A5A5"/>
                </a:solidFill>
                <a:latin typeface="Helvetica Neue"/>
                <a:ea typeface="Helvetica Neue"/>
                <a:cs typeface="Helvetica Neue"/>
                <a:sym typeface="Helvetica Neue"/>
              </a:rPr>
              <a:t>Network Science: Graph Theory </a:t>
            </a:r>
            <a:endParaRPr sz="600" i="1">
              <a:solidFill>
                <a:srgbClr val="A5A5A5"/>
              </a:solidFill>
              <a:latin typeface="Helvetica Neue"/>
              <a:ea typeface="Helvetica Neue"/>
              <a:cs typeface="Helvetica Neue"/>
              <a:sym typeface="Helvetica Neue"/>
            </a:endParaRPr>
          </a:p>
        </p:txBody>
      </p:sp>
      <p:sp>
        <p:nvSpPr>
          <p:cNvPr id="587" name="Google Shape;587;p42"/>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chemeClr val="lt1"/>
                </a:solidFill>
                <a:latin typeface="Helvetica Neue"/>
                <a:ea typeface="Helvetica Neue"/>
                <a:cs typeface="Helvetica Neue"/>
                <a:sym typeface="Helvetica Neue"/>
              </a:rPr>
              <a:t>COMPLETE GRAPH</a:t>
            </a:r>
            <a:endParaRPr/>
          </a:p>
        </p:txBody>
      </p:sp>
      <p:pic>
        <p:nvPicPr>
          <p:cNvPr id="588" name="Google Shape;588;p42"/>
          <p:cNvPicPr preferRelativeResize="0"/>
          <p:nvPr/>
        </p:nvPicPr>
        <p:blipFill rotWithShape="1">
          <a:blip r:embed="rId4">
            <a:alphaModFix/>
          </a:blip>
          <a:srcRect/>
          <a:stretch/>
        </p:blipFill>
        <p:spPr>
          <a:xfrm>
            <a:off x="6334897" y="809977"/>
            <a:ext cx="2504303" cy="2438400"/>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6"/>
          <p:cNvSpPr/>
          <p:nvPr/>
        </p:nvSpPr>
        <p:spPr>
          <a:xfrm>
            <a:off x="0" y="2157984"/>
            <a:ext cx="9144000" cy="274320"/>
          </a:xfrm>
          <a:prstGeom prst="rect">
            <a:avLst/>
          </a:prstGeom>
          <a:solidFill>
            <a:srgbClr val="8CB3E3"/>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7" name="Google Shape;127;p16"/>
          <p:cNvSpPr/>
          <p:nvPr/>
        </p:nvSpPr>
        <p:spPr>
          <a:xfrm>
            <a:off x="0" y="3771900"/>
            <a:ext cx="9144000" cy="274320"/>
          </a:xfrm>
          <a:prstGeom prst="rect">
            <a:avLst/>
          </a:prstGeom>
          <a:solidFill>
            <a:srgbClr val="8CB3E3"/>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8" name="Google Shape;128;p16"/>
          <p:cNvSpPr txBox="1"/>
          <p:nvPr/>
        </p:nvSpPr>
        <p:spPr>
          <a:xfrm>
            <a:off x="152400" y="767119"/>
            <a:ext cx="8839200" cy="458587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1" u="none" strike="noStrike" cap="none">
                <a:solidFill>
                  <a:schemeClr val="dk1"/>
                </a:solidFill>
                <a:latin typeface="Helvetica Neue"/>
                <a:ea typeface="Helvetica Neue"/>
                <a:cs typeface="Helvetica Neue"/>
                <a:sym typeface="Helvetica Neue"/>
              </a:rPr>
              <a:t>network</a:t>
            </a:r>
            <a:r>
              <a:rPr lang="en-US" sz="2400" b="0" i="0" u="none" strike="noStrike" cap="none">
                <a:solidFill>
                  <a:schemeClr val="dk1"/>
                </a:solidFill>
                <a:latin typeface="Helvetica Neue"/>
                <a:ea typeface="Helvetica Neue"/>
                <a:cs typeface="Helvetica Neue"/>
                <a:sym typeface="Helvetica Neue"/>
              </a:rPr>
              <a:t> often refers to real systems</a:t>
            </a:r>
            <a:endParaRPr/>
          </a:p>
          <a:p>
            <a:pPr marL="0" marR="0" lvl="0" indent="-101600" algn="l" rtl="0">
              <a:spcBef>
                <a:spcPts val="0"/>
              </a:spcBef>
              <a:spcAft>
                <a:spcPts val="0"/>
              </a:spcAft>
              <a:buClr>
                <a:schemeClr val="dk1"/>
              </a:buClr>
              <a:buSzPts val="1600"/>
              <a:buFont typeface="Arial"/>
              <a:buChar char="•"/>
            </a:pPr>
            <a:r>
              <a:rPr lang="en-US" sz="1600">
                <a:solidFill>
                  <a:schemeClr val="dk1"/>
                </a:solidFill>
                <a:latin typeface="Helvetica Neue"/>
                <a:ea typeface="Helvetica Neue"/>
                <a:cs typeface="Helvetica Neue"/>
                <a:sym typeface="Helvetica Neue"/>
              </a:rPr>
              <a:t>www, </a:t>
            </a:r>
            <a:endParaRPr/>
          </a:p>
          <a:p>
            <a:pPr marL="0" marR="0" lvl="0" indent="-101600" algn="l" rtl="0">
              <a:spcBef>
                <a:spcPts val="0"/>
              </a:spcBef>
              <a:spcAft>
                <a:spcPts val="0"/>
              </a:spcAft>
              <a:buClr>
                <a:schemeClr val="dk1"/>
              </a:buClr>
              <a:buSzPts val="1600"/>
              <a:buFont typeface="Arial"/>
              <a:buChar char="•"/>
            </a:pPr>
            <a:r>
              <a:rPr lang="en-US" sz="1600">
                <a:solidFill>
                  <a:schemeClr val="dk1"/>
                </a:solidFill>
                <a:latin typeface="Helvetica Neue"/>
                <a:ea typeface="Helvetica Neue"/>
                <a:cs typeface="Helvetica Neue"/>
                <a:sym typeface="Helvetica Neue"/>
              </a:rPr>
              <a:t>social network</a:t>
            </a:r>
            <a:endParaRPr/>
          </a:p>
          <a:p>
            <a:pPr marL="0" marR="0" lvl="0" indent="-101600" algn="l" rtl="0">
              <a:spcBef>
                <a:spcPts val="0"/>
              </a:spcBef>
              <a:spcAft>
                <a:spcPts val="0"/>
              </a:spcAft>
              <a:buClr>
                <a:schemeClr val="dk1"/>
              </a:buClr>
              <a:buSzPts val="1600"/>
              <a:buFont typeface="Arial"/>
              <a:buChar char="•"/>
            </a:pPr>
            <a:r>
              <a:rPr lang="en-US" sz="1600">
                <a:solidFill>
                  <a:schemeClr val="dk1"/>
                </a:solidFill>
                <a:latin typeface="Helvetica Neue"/>
                <a:ea typeface="Helvetica Neue"/>
                <a:cs typeface="Helvetica Neue"/>
                <a:sym typeface="Helvetica Neue"/>
              </a:rPr>
              <a:t>metabolic network. </a:t>
            </a:r>
            <a:endParaRPr/>
          </a:p>
          <a:p>
            <a:pPr marL="0" marR="0" lvl="0" indent="0" algn="l" rtl="0">
              <a:spcBef>
                <a:spcPts val="0"/>
              </a:spcBef>
              <a:spcAft>
                <a:spcPts val="0"/>
              </a:spcAft>
              <a:buNone/>
            </a:pPr>
            <a:endParaRPr sz="160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r>
              <a:rPr lang="en-US" sz="1600">
                <a:solidFill>
                  <a:srgbClr val="800000"/>
                </a:solidFill>
                <a:latin typeface="Helvetica Neue"/>
                <a:ea typeface="Helvetica Neue"/>
                <a:cs typeface="Helvetica Neue"/>
                <a:sym typeface="Helvetica Neue"/>
              </a:rPr>
              <a:t>Language: (Network, node, link)</a:t>
            </a:r>
            <a:endParaRPr/>
          </a:p>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r>
              <a:rPr lang="en-US" sz="2400" b="1" i="1">
                <a:solidFill>
                  <a:schemeClr val="dk1"/>
                </a:solidFill>
                <a:latin typeface="Helvetica Neue"/>
                <a:ea typeface="Helvetica Neue"/>
                <a:cs typeface="Helvetica Neue"/>
                <a:sym typeface="Helvetica Neue"/>
              </a:rPr>
              <a:t>graph</a:t>
            </a:r>
            <a:r>
              <a:rPr lang="en-US" sz="2400">
                <a:solidFill>
                  <a:schemeClr val="dk1"/>
                </a:solidFill>
                <a:latin typeface="Helvetica Neue"/>
                <a:ea typeface="Helvetica Neue"/>
                <a:cs typeface="Helvetica Neue"/>
                <a:sym typeface="Helvetica Neue"/>
              </a:rPr>
              <a:t>: mathematical representation of a network</a:t>
            </a:r>
            <a:endParaRPr/>
          </a:p>
          <a:p>
            <a:pPr marL="0" marR="0" lvl="0" indent="-101600" algn="l" rtl="0">
              <a:spcBef>
                <a:spcPts val="0"/>
              </a:spcBef>
              <a:spcAft>
                <a:spcPts val="0"/>
              </a:spcAft>
              <a:buClr>
                <a:schemeClr val="dk1"/>
              </a:buClr>
              <a:buSzPts val="1600"/>
              <a:buFont typeface="Arial"/>
              <a:buChar char="•"/>
            </a:pPr>
            <a:r>
              <a:rPr lang="en-US" sz="1600">
                <a:solidFill>
                  <a:schemeClr val="dk1"/>
                </a:solidFill>
                <a:latin typeface="Helvetica Neue"/>
                <a:ea typeface="Helvetica Neue"/>
                <a:cs typeface="Helvetica Neue"/>
                <a:sym typeface="Helvetica Neue"/>
              </a:rPr>
              <a:t>web graph, </a:t>
            </a:r>
            <a:endParaRPr/>
          </a:p>
          <a:p>
            <a:pPr marL="0" marR="0" lvl="0" indent="-101600" algn="l" rtl="0">
              <a:spcBef>
                <a:spcPts val="0"/>
              </a:spcBef>
              <a:spcAft>
                <a:spcPts val="0"/>
              </a:spcAft>
              <a:buClr>
                <a:schemeClr val="dk1"/>
              </a:buClr>
              <a:buSzPts val="1600"/>
              <a:buFont typeface="Arial"/>
              <a:buChar char="•"/>
            </a:pPr>
            <a:r>
              <a:rPr lang="en-US" sz="1600">
                <a:solidFill>
                  <a:schemeClr val="dk1"/>
                </a:solidFill>
                <a:latin typeface="Helvetica Neue"/>
                <a:ea typeface="Helvetica Neue"/>
                <a:cs typeface="Helvetica Neue"/>
                <a:sym typeface="Helvetica Neue"/>
              </a:rPr>
              <a:t>social graph </a:t>
            </a:r>
            <a:r>
              <a:rPr lang="en-US" sz="1200">
                <a:solidFill>
                  <a:schemeClr val="dk1"/>
                </a:solidFill>
                <a:latin typeface="Helvetica Neue"/>
                <a:ea typeface="Helvetica Neue"/>
                <a:cs typeface="Helvetica Neue"/>
                <a:sym typeface="Helvetica Neue"/>
              </a:rPr>
              <a:t>(a Facebook term)</a:t>
            </a:r>
            <a:endParaRPr/>
          </a:p>
          <a:p>
            <a:pPr marL="0" marR="0" lvl="0" indent="0" algn="l" rtl="0">
              <a:spcBef>
                <a:spcPts val="0"/>
              </a:spcBef>
              <a:spcAft>
                <a:spcPts val="0"/>
              </a:spcAft>
              <a:buNone/>
            </a:pPr>
            <a:r>
              <a:rPr lang="en-US" sz="1600">
                <a:solidFill>
                  <a:srgbClr val="000000"/>
                </a:solidFill>
                <a:latin typeface="Helvetica Neue"/>
                <a:ea typeface="Helvetica Neue"/>
                <a:cs typeface="Helvetica Neue"/>
                <a:sym typeface="Helvetica Neue"/>
              </a:rPr>
              <a:t> </a:t>
            </a:r>
            <a:endParaRPr sz="160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r>
              <a:rPr lang="en-US" sz="1600">
                <a:solidFill>
                  <a:srgbClr val="800000"/>
                </a:solidFill>
                <a:latin typeface="Helvetica Neue"/>
                <a:ea typeface="Helvetica Neue"/>
                <a:cs typeface="Helvetica Neue"/>
                <a:sym typeface="Helvetica Neue"/>
              </a:rPr>
              <a:t>Language: (Graph, vertex, edge)</a:t>
            </a:r>
            <a:endParaRPr/>
          </a:p>
          <a:p>
            <a:pPr marL="0" marR="0" lvl="0" indent="0" algn="l" rtl="0">
              <a:spcBef>
                <a:spcPts val="0"/>
              </a:spcBef>
              <a:spcAft>
                <a:spcPts val="0"/>
              </a:spcAft>
              <a:buNone/>
            </a:pPr>
            <a:endParaRPr sz="1600">
              <a:solidFill>
                <a:srgbClr val="800000"/>
              </a:solidFill>
              <a:latin typeface="Helvetica Neue"/>
              <a:ea typeface="Helvetica Neue"/>
              <a:cs typeface="Helvetica Neue"/>
              <a:sym typeface="Helvetica Neue"/>
            </a:endParaRPr>
          </a:p>
          <a:p>
            <a:pPr marL="0" marR="0" lvl="0" indent="0" algn="l" rtl="0">
              <a:spcBef>
                <a:spcPts val="0"/>
              </a:spcBef>
              <a:spcAft>
                <a:spcPts val="0"/>
              </a:spcAft>
              <a:buNone/>
            </a:pPr>
            <a:r>
              <a:rPr lang="en-US" sz="2400">
                <a:solidFill>
                  <a:schemeClr val="dk1"/>
                </a:solidFill>
                <a:latin typeface="Helvetica Neue"/>
                <a:ea typeface="Helvetica Neue"/>
                <a:cs typeface="Helvetica Neue"/>
                <a:sym typeface="Helvetica Neue"/>
              </a:rPr>
              <a:t>We will try to make this distinction whenever it is appropriate, but in most cases we will use the two terms interchangeably.</a:t>
            </a:r>
            <a:endParaRPr/>
          </a:p>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129" name="Google Shape;129;p16"/>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chemeClr val="lt1"/>
                </a:solidFill>
                <a:latin typeface="Helvetica Neue"/>
                <a:ea typeface="Helvetica Neue"/>
                <a:cs typeface="Helvetica Neue"/>
                <a:sym typeface="Helvetica Neue"/>
              </a:rPr>
              <a:t>NETWORKS OR GRAPHS?</a:t>
            </a:r>
            <a:endParaRPr/>
          </a:p>
        </p:txBody>
      </p:sp>
      <p:sp>
        <p:nvSpPr>
          <p:cNvPr id="130" name="Google Shape;130;p16"/>
          <p:cNvSpPr txBox="1"/>
          <p:nvPr/>
        </p:nvSpPr>
        <p:spPr>
          <a:xfrm>
            <a:off x="6477000" y="5399900"/>
            <a:ext cx="25908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00" b="1">
                <a:solidFill>
                  <a:srgbClr val="A5A5A5"/>
                </a:solidFill>
                <a:latin typeface="Helvetica Neue"/>
                <a:ea typeface="Helvetica Neue"/>
                <a:cs typeface="Helvetica Neue"/>
                <a:sym typeface="Helvetica Neue"/>
              </a:rPr>
              <a:t>Network Science: Graph Theory </a:t>
            </a:r>
            <a:endParaRPr sz="600" i="1">
              <a:solidFill>
                <a:srgbClr val="A5A5A5"/>
              </a:solidFill>
              <a:latin typeface="Helvetica Neue"/>
              <a:ea typeface="Helvetica Neue"/>
              <a:cs typeface="Helvetica Neue"/>
              <a:sym typeface="Helvetica Neue"/>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43"/>
          <p:cNvSpPr/>
          <p:nvPr/>
        </p:nvSpPr>
        <p:spPr>
          <a:xfrm>
            <a:off x="228600" y="1240691"/>
            <a:ext cx="8686800" cy="415498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a:solidFill>
                  <a:schemeClr val="dk1"/>
                </a:solidFill>
                <a:latin typeface="Helvetica Neue"/>
                <a:ea typeface="Helvetica Neue"/>
                <a:cs typeface="Helvetica Neue"/>
                <a:sym typeface="Helvetica Neue"/>
              </a:rPr>
              <a:t>Most networks observed in real systems are sparse: </a:t>
            </a:r>
            <a:endParaRPr/>
          </a:p>
          <a:p>
            <a:pPr marL="0" marR="0" lvl="0" indent="0" algn="ctr" rtl="0">
              <a:spcBef>
                <a:spcPts val="0"/>
              </a:spcBef>
              <a:spcAft>
                <a:spcPts val="0"/>
              </a:spcAft>
              <a:buNone/>
            </a:pPr>
            <a:endParaRPr sz="2400" b="1">
              <a:solidFill>
                <a:schemeClr val="dk1"/>
              </a:solidFill>
              <a:latin typeface="Helvetica Neue"/>
              <a:ea typeface="Helvetica Neue"/>
              <a:cs typeface="Helvetica Neue"/>
              <a:sym typeface="Helvetica Neue"/>
            </a:endParaRPr>
          </a:p>
          <a:p>
            <a:pPr marL="0" marR="0" lvl="0" indent="0" algn="ctr" rtl="0">
              <a:spcBef>
                <a:spcPts val="0"/>
              </a:spcBef>
              <a:spcAft>
                <a:spcPts val="0"/>
              </a:spcAft>
              <a:buNone/>
            </a:pPr>
            <a:r>
              <a:rPr lang="en-US" sz="2400" b="1">
                <a:solidFill>
                  <a:srgbClr val="800000"/>
                </a:solidFill>
                <a:latin typeface="Helvetica Neue"/>
                <a:ea typeface="Helvetica Neue"/>
                <a:cs typeface="Helvetica Neue"/>
                <a:sym typeface="Helvetica Neue"/>
              </a:rPr>
              <a:t>L &lt;&lt;  L</a:t>
            </a:r>
            <a:r>
              <a:rPr lang="en-US" sz="2400" b="1" baseline="-25000">
                <a:solidFill>
                  <a:srgbClr val="800000"/>
                </a:solidFill>
                <a:latin typeface="Helvetica Neue"/>
                <a:ea typeface="Helvetica Neue"/>
                <a:cs typeface="Helvetica Neue"/>
                <a:sym typeface="Helvetica Neue"/>
              </a:rPr>
              <a:t>max</a:t>
            </a:r>
            <a:r>
              <a:rPr lang="en-US" sz="2400" b="1">
                <a:solidFill>
                  <a:srgbClr val="800000"/>
                </a:solidFill>
                <a:latin typeface="Helvetica Neue"/>
                <a:ea typeface="Helvetica Neue"/>
                <a:cs typeface="Helvetica Neue"/>
                <a:sym typeface="Helvetica Neue"/>
              </a:rPr>
              <a:t> </a:t>
            </a:r>
            <a:endParaRPr/>
          </a:p>
          <a:p>
            <a:pPr marL="0" marR="0" lvl="0" indent="0" algn="ctr" rtl="0">
              <a:spcBef>
                <a:spcPts val="0"/>
              </a:spcBef>
              <a:spcAft>
                <a:spcPts val="0"/>
              </a:spcAft>
              <a:buNone/>
            </a:pPr>
            <a:r>
              <a:rPr lang="en-US" sz="1800" b="1">
                <a:solidFill>
                  <a:srgbClr val="800000"/>
                </a:solidFill>
                <a:latin typeface="Helvetica Neue"/>
                <a:ea typeface="Helvetica Neue"/>
                <a:cs typeface="Helvetica Neue"/>
                <a:sym typeface="Helvetica Neue"/>
              </a:rPr>
              <a:t>or</a:t>
            </a:r>
            <a:r>
              <a:rPr lang="en-US" sz="2400" b="1">
                <a:solidFill>
                  <a:srgbClr val="800000"/>
                </a:solidFill>
                <a:latin typeface="Helvetica Neue"/>
                <a:ea typeface="Helvetica Neue"/>
                <a:cs typeface="Helvetica Neue"/>
                <a:sym typeface="Helvetica Neue"/>
              </a:rPr>
              <a:t> </a:t>
            </a:r>
            <a:endParaRPr/>
          </a:p>
          <a:p>
            <a:pPr marL="0" marR="0" lvl="0" indent="0" algn="ctr" rtl="0">
              <a:spcBef>
                <a:spcPts val="0"/>
              </a:spcBef>
              <a:spcAft>
                <a:spcPts val="0"/>
              </a:spcAft>
              <a:buNone/>
            </a:pPr>
            <a:r>
              <a:rPr lang="en-US" sz="2400" b="1">
                <a:solidFill>
                  <a:srgbClr val="800000"/>
                </a:solidFill>
                <a:latin typeface="Helvetica Neue"/>
                <a:ea typeface="Helvetica Neue"/>
                <a:cs typeface="Helvetica Neue"/>
                <a:sym typeface="Helvetica Neue"/>
              </a:rPr>
              <a:t>&lt;k&gt; &lt;&lt;N-1.  </a:t>
            </a:r>
            <a:endParaRPr/>
          </a:p>
          <a:p>
            <a:pPr marL="0" marR="0" lvl="0" indent="0" algn="ctr" rtl="0">
              <a:spcBef>
                <a:spcPts val="0"/>
              </a:spcBef>
              <a:spcAft>
                <a:spcPts val="0"/>
              </a:spcAft>
              <a:buNone/>
            </a:pPr>
            <a:endParaRPr sz="1600" b="1">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endParaRPr sz="160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r>
              <a:rPr lang="en-US" sz="1600">
                <a:solidFill>
                  <a:schemeClr val="dk1"/>
                </a:solidFill>
                <a:latin typeface="Helvetica Neue"/>
                <a:ea typeface="Helvetica Neue"/>
                <a:cs typeface="Helvetica Neue"/>
                <a:sym typeface="Helvetica Neue"/>
              </a:rPr>
              <a:t>	WWW (ND Sample): 	N=325,729;	L=1.4 10</a:t>
            </a:r>
            <a:r>
              <a:rPr lang="en-US" sz="1600" baseline="30000">
                <a:solidFill>
                  <a:schemeClr val="dk1"/>
                </a:solidFill>
                <a:latin typeface="Helvetica Neue"/>
                <a:ea typeface="Helvetica Neue"/>
                <a:cs typeface="Helvetica Neue"/>
                <a:sym typeface="Helvetica Neue"/>
              </a:rPr>
              <a:t>6</a:t>
            </a:r>
            <a:r>
              <a:rPr lang="en-US" sz="1600">
                <a:solidFill>
                  <a:schemeClr val="dk1"/>
                </a:solidFill>
                <a:latin typeface="Helvetica Neue"/>
                <a:ea typeface="Helvetica Neue"/>
                <a:cs typeface="Helvetica Neue"/>
                <a:sym typeface="Helvetica Neue"/>
              </a:rPr>
              <a:t>		L</a:t>
            </a:r>
            <a:r>
              <a:rPr lang="en-US" sz="1600" baseline="-25000">
                <a:solidFill>
                  <a:schemeClr val="dk1"/>
                </a:solidFill>
                <a:latin typeface="Helvetica Neue"/>
                <a:ea typeface="Helvetica Neue"/>
                <a:cs typeface="Helvetica Neue"/>
                <a:sym typeface="Helvetica Neue"/>
              </a:rPr>
              <a:t>max</a:t>
            </a:r>
            <a:r>
              <a:rPr lang="en-US" sz="1600">
                <a:solidFill>
                  <a:schemeClr val="dk1"/>
                </a:solidFill>
                <a:latin typeface="Helvetica Neue"/>
                <a:ea typeface="Helvetica Neue"/>
                <a:cs typeface="Helvetica Neue"/>
                <a:sym typeface="Helvetica Neue"/>
              </a:rPr>
              <a:t>=10</a:t>
            </a:r>
            <a:r>
              <a:rPr lang="en-US" sz="1600" baseline="30000">
                <a:solidFill>
                  <a:schemeClr val="dk1"/>
                </a:solidFill>
                <a:latin typeface="Helvetica Neue"/>
                <a:ea typeface="Helvetica Neue"/>
                <a:cs typeface="Helvetica Neue"/>
                <a:sym typeface="Helvetica Neue"/>
              </a:rPr>
              <a:t>12</a:t>
            </a:r>
            <a:r>
              <a:rPr lang="en-US" sz="1600">
                <a:solidFill>
                  <a:schemeClr val="dk1"/>
                </a:solidFill>
                <a:latin typeface="Helvetica Neue"/>
                <a:ea typeface="Helvetica Neue"/>
                <a:cs typeface="Helvetica Neue"/>
                <a:sym typeface="Helvetica Neue"/>
              </a:rPr>
              <a:t>		&lt;k&gt;=4.51</a:t>
            </a:r>
            <a:endParaRPr/>
          </a:p>
          <a:p>
            <a:pPr marL="0" marR="0" lvl="0" indent="0" algn="l" rtl="0">
              <a:spcBef>
                <a:spcPts val="0"/>
              </a:spcBef>
              <a:spcAft>
                <a:spcPts val="0"/>
              </a:spcAft>
              <a:buNone/>
            </a:pPr>
            <a:r>
              <a:rPr lang="en-US" sz="1600">
                <a:solidFill>
                  <a:schemeClr val="dk1"/>
                </a:solidFill>
                <a:latin typeface="Helvetica Neue"/>
                <a:ea typeface="Helvetica Neue"/>
                <a:cs typeface="Helvetica Neue"/>
                <a:sym typeface="Helvetica Neue"/>
              </a:rPr>
              <a:t>	Protein (</a:t>
            </a:r>
            <a:r>
              <a:rPr lang="en-US" sz="1600" i="1">
                <a:solidFill>
                  <a:schemeClr val="dk1"/>
                </a:solidFill>
                <a:latin typeface="Helvetica Neue"/>
                <a:ea typeface="Helvetica Neue"/>
                <a:cs typeface="Helvetica Neue"/>
                <a:sym typeface="Helvetica Neue"/>
              </a:rPr>
              <a:t>S. Cerevisiae</a:t>
            </a:r>
            <a:r>
              <a:rPr lang="en-US" sz="1600">
                <a:solidFill>
                  <a:schemeClr val="dk1"/>
                </a:solidFill>
                <a:latin typeface="Helvetica Neue"/>
                <a:ea typeface="Helvetica Neue"/>
                <a:cs typeface="Helvetica Neue"/>
                <a:sym typeface="Helvetica Neue"/>
              </a:rPr>
              <a:t>): 	N=    1,870;	L=4,470		L</a:t>
            </a:r>
            <a:r>
              <a:rPr lang="en-US" sz="1600" baseline="-25000">
                <a:solidFill>
                  <a:schemeClr val="dk1"/>
                </a:solidFill>
                <a:latin typeface="Helvetica Neue"/>
                <a:ea typeface="Helvetica Neue"/>
                <a:cs typeface="Helvetica Neue"/>
                <a:sym typeface="Helvetica Neue"/>
              </a:rPr>
              <a:t>max</a:t>
            </a:r>
            <a:r>
              <a:rPr lang="en-US" sz="1600">
                <a:solidFill>
                  <a:schemeClr val="dk1"/>
                </a:solidFill>
                <a:latin typeface="Helvetica Neue"/>
                <a:ea typeface="Helvetica Neue"/>
                <a:cs typeface="Helvetica Neue"/>
                <a:sym typeface="Helvetica Neue"/>
              </a:rPr>
              <a:t>=10</a:t>
            </a:r>
            <a:r>
              <a:rPr lang="en-US" sz="1600" baseline="30000">
                <a:solidFill>
                  <a:schemeClr val="dk1"/>
                </a:solidFill>
                <a:latin typeface="Helvetica Neue"/>
                <a:ea typeface="Helvetica Neue"/>
                <a:cs typeface="Helvetica Neue"/>
                <a:sym typeface="Helvetica Neue"/>
              </a:rPr>
              <a:t>7</a:t>
            </a:r>
            <a:r>
              <a:rPr lang="en-US" sz="1600">
                <a:solidFill>
                  <a:schemeClr val="dk1"/>
                </a:solidFill>
                <a:latin typeface="Helvetica Neue"/>
                <a:ea typeface="Helvetica Neue"/>
                <a:cs typeface="Helvetica Neue"/>
                <a:sym typeface="Helvetica Neue"/>
              </a:rPr>
              <a:t>		&lt;k&gt;=2.39 </a:t>
            </a:r>
            <a:endParaRPr/>
          </a:p>
          <a:p>
            <a:pPr marL="0" marR="0" lvl="0" indent="0" algn="l" rtl="0">
              <a:spcBef>
                <a:spcPts val="0"/>
              </a:spcBef>
              <a:spcAft>
                <a:spcPts val="0"/>
              </a:spcAft>
              <a:buNone/>
            </a:pPr>
            <a:r>
              <a:rPr lang="en-US" sz="1600">
                <a:solidFill>
                  <a:schemeClr val="dk1"/>
                </a:solidFill>
                <a:latin typeface="Helvetica Neue"/>
                <a:ea typeface="Helvetica Neue"/>
                <a:cs typeface="Helvetica Neue"/>
                <a:sym typeface="Helvetica Neue"/>
              </a:rPr>
              <a:t>	Coauthorship (Math): 	N=  70,975; 	L=2 10</a:t>
            </a:r>
            <a:r>
              <a:rPr lang="en-US" sz="1600" baseline="30000">
                <a:solidFill>
                  <a:schemeClr val="dk1"/>
                </a:solidFill>
                <a:latin typeface="Helvetica Neue"/>
                <a:ea typeface="Helvetica Neue"/>
                <a:cs typeface="Helvetica Neue"/>
                <a:sym typeface="Helvetica Neue"/>
              </a:rPr>
              <a:t>5	</a:t>
            </a:r>
            <a:r>
              <a:rPr lang="en-US" sz="1600">
                <a:solidFill>
                  <a:schemeClr val="dk1"/>
                </a:solidFill>
                <a:latin typeface="Helvetica Neue"/>
                <a:ea typeface="Helvetica Neue"/>
                <a:cs typeface="Helvetica Neue"/>
                <a:sym typeface="Helvetica Neue"/>
              </a:rPr>
              <a:t>	L</a:t>
            </a:r>
            <a:r>
              <a:rPr lang="en-US" sz="1600" baseline="-25000">
                <a:solidFill>
                  <a:schemeClr val="dk1"/>
                </a:solidFill>
                <a:latin typeface="Helvetica Neue"/>
                <a:ea typeface="Helvetica Neue"/>
                <a:cs typeface="Helvetica Neue"/>
                <a:sym typeface="Helvetica Neue"/>
              </a:rPr>
              <a:t>max</a:t>
            </a:r>
            <a:r>
              <a:rPr lang="en-US" sz="1600">
                <a:solidFill>
                  <a:schemeClr val="dk1"/>
                </a:solidFill>
                <a:latin typeface="Helvetica Neue"/>
                <a:ea typeface="Helvetica Neue"/>
                <a:cs typeface="Helvetica Neue"/>
                <a:sym typeface="Helvetica Neue"/>
              </a:rPr>
              <a:t>=3 10</a:t>
            </a:r>
            <a:r>
              <a:rPr lang="en-US" sz="1600" baseline="30000">
                <a:solidFill>
                  <a:schemeClr val="dk1"/>
                </a:solidFill>
                <a:latin typeface="Helvetica Neue"/>
                <a:ea typeface="Helvetica Neue"/>
                <a:cs typeface="Helvetica Neue"/>
                <a:sym typeface="Helvetica Neue"/>
              </a:rPr>
              <a:t>10</a:t>
            </a:r>
            <a:r>
              <a:rPr lang="en-US" sz="1600">
                <a:solidFill>
                  <a:schemeClr val="dk1"/>
                </a:solidFill>
                <a:latin typeface="Helvetica Neue"/>
                <a:ea typeface="Helvetica Neue"/>
                <a:cs typeface="Helvetica Neue"/>
                <a:sym typeface="Helvetica Neue"/>
              </a:rPr>
              <a:t>	&lt;k&gt;=3.9	</a:t>
            </a:r>
            <a:endParaRPr/>
          </a:p>
          <a:p>
            <a:pPr marL="0" marR="0" lvl="0" indent="0" algn="l" rtl="0">
              <a:spcBef>
                <a:spcPts val="0"/>
              </a:spcBef>
              <a:spcAft>
                <a:spcPts val="0"/>
              </a:spcAft>
              <a:buNone/>
            </a:pPr>
            <a:r>
              <a:rPr lang="en-US" sz="1600">
                <a:solidFill>
                  <a:schemeClr val="dk1"/>
                </a:solidFill>
                <a:latin typeface="Helvetica Neue"/>
                <a:ea typeface="Helvetica Neue"/>
                <a:cs typeface="Helvetica Neue"/>
                <a:sym typeface="Helvetica Neue"/>
              </a:rPr>
              <a:t>	Movie Actors: 			N=212,250; 	L=6 10</a:t>
            </a:r>
            <a:r>
              <a:rPr lang="en-US" sz="1600" baseline="30000">
                <a:solidFill>
                  <a:schemeClr val="dk1"/>
                </a:solidFill>
                <a:latin typeface="Helvetica Neue"/>
                <a:ea typeface="Helvetica Neue"/>
                <a:cs typeface="Helvetica Neue"/>
                <a:sym typeface="Helvetica Neue"/>
              </a:rPr>
              <a:t>6	</a:t>
            </a:r>
            <a:r>
              <a:rPr lang="en-US" sz="1600">
                <a:solidFill>
                  <a:schemeClr val="dk1"/>
                </a:solidFill>
                <a:latin typeface="Helvetica Neue"/>
                <a:ea typeface="Helvetica Neue"/>
                <a:cs typeface="Helvetica Neue"/>
                <a:sym typeface="Helvetica Neue"/>
              </a:rPr>
              <a:t>	L</a:t>
            </a:r>
            <a:r>
              <a:rPr lang="en-US" sz="1600" baseline="-25000">
                <a:solidFill>
                  <a:schemeClr val="dk1"/>
                </a:solidFill>
                <a:latin typeface="Helvetica Neue"/>
                <a:ea typeface="Helvetica Neue"/>
                <a:cs typeface="Helvetica Neue"/>
                <a:sym typeface="Helvetica Neue"/>
              </a:rPr>
              <a:t>max</a:t>
            </a:r>
            <a:r>
              <a:rPr lang="en-US" sz="1600">
                <a:solidFill>
                  <a:schemeClr val="dk1"/>
                </a:solidFill>
                <a:latin typeface="Helvetica Neue"/>
                <a:ea typeface="Helvetica Neue"/>
                <a:cs typeface="Helvetica Neue"/>
                <a:sym typeface="Helvetica Neue"/>
              </a:rPr>
              <a:t>=1.8 10</a:t>
            </a:r>
            <a:r>
              <a:rPr lang="en-US" sz="1600" baseline="30000">
                <a:solidFill>
                  <a:schemeClr val="dk1"/>
                </a:solidFill>
                <a:latin typeface="Helvetica Neue"/>
                <a:ea typeface="Helvetica Neue"/>
                <a:cs typeface="Helvetica Neue"/>
                <a:sym typeface="Helvetica Neue"/>
              </a:rPr>
              <a:t>13</a:t>
            </a:r>
            <a:r>
              <a:rPr lang="en-US" sz="1600">
                <a:solidFill>
                  <a:schemeClr val="dk1"/>
                </a:solidFill>
                <a:latin typeface="Helvetica Neue"/>
                <a:ea typeface="Helvetica Neue"/>
                <a:cs typeface="Helvetica Neue"/>
                <a:sym typeface="Helvetica Neue"/>
              </a:rPr>
              <a:t>	&lt;k&gt;=28.78</a:t>
            </a:r>
            <a:endParaRPr/>
          </a:p>
          <a:p>
            <a:pPr marL="0" marR="0" lvl="0" indent="0" algn="l" rtl="0">
              <a:spcBef>
                <a:spcPts val="0"/>
              </a:spcBef>
              <a:spcAft>
                <a:spcPts val="0"/>
              </a:spcAft>
              <a:buNone/>
            </a:pPr>
            <a:r>
              <a:rPr lang="en-US" sz="1600">
                <a:solidFill>
                  <a:schemeClr val="dk1"/>
                </a:solidFill>
                <a:latin typeface="Helvetica Neue"/>
                <a:ea typeface="Helvetica Neue"/>
                <a:cs typeface="Helvetica Neue"/>
                <a:sym typeface="Helvetica Neue"/>
              </a:rPr>
              <a:t>	</a:t>
            </a:r>
            <a:endParaRPr/>
          </a:p>
          <a:p>
            <a:pPr marL="0" marR="0" lvl="0" indent="0" algn="l" rtl="0">
              <a:spcBef>
                <a:spcPts val="0"/>
              </a:spcBef>
              <a:spcAft>
                <a:spcPts val="0"/>
              </a:spcAft>
              <a:buNone/>
            </a:pPr>
            <a:r>
              <a:rPr lang="en-US" sz="1600" i="1">
                <a:solidFill>
                  <a:schemeClr val="dk1"/>
                </a:solidFill>
                <a:latin typeface="Helvetica Neue"/>
                <a:ea typeface="Helvetica Neue"/>
                <a:cs typeface="Helvetica Neue"/>
                <a:sym typeface="Helvetica Neue"/>
              </a:rPr>
              <a:t>													</a:t>
            </a:r>
            <a:r>
              <a:rPr lang="en-US" sz="1200" i="1">
                <a:solidFill>
                  <a:schemeClr val="dk1"/>
                </a:solidFill>
                <a:latin typeface="Helvetica Neue"/>
                <a:ea typeface="Helvetica Neue"/>
                <a:cs typeface="Helvetica Neue"/>
                <a:sym typeface="Helvetica Neue"/>
              </a:rPr>
              <a:t>(Source: Albert, Barabasi, RMP2002)</a:t>
            </a:r>
            <a:endParaRPr/>
          </a:p>
          <a:p>
            <a:pPr marL="0" marR="0" lvl="0" indent="0" algn="l" rtl="0">
              <a:spcBef>
                <a:spcPts val="0"/>
              </a:spcBef>
              <a:spcAft>
                <a:spcPts val="0"/>
              </a:spcAft>
              <a:buNone/>
            </a:pPr>
            <a:endParaRPr sz="1600">
              <a:solidFill>
                <a:schemeClr val="dk1"/>
              </a:solidFill>
              <a:latin typeface="Helvetica Neue"/>
              <a:ea typeface="Helvetica Neue"/>
              <a:cs typeface="Helvetica Neue"/>
              <a:sym typeface="Helvetica Neue"/>
            </a:endParaRPr>
          </a:p>
        </p:txBody>
      </p:sp>
      <p:sp>
        <p:nvSpPr>
          <p:cNvPr id="594" name="Google Shape;594;p43"/>
          <p:cNvSpPr txBox="1"/>
          <p:nvPr/>
        </p:nvSpPr>
        <p:spPr>
          <a:xfrm>
            <a:off x="6477000" y="5399900"/>
            <a:ext cx="25908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00" b="1">
                <a:solidFill>
                  <a:srgbClr val="A5A5A5"/>
                </a:solidFill>
                <a:latin typeface="Helvetica Neue"/>
                <a:ea typeface="Helvetica Neue"/>
                <a:cs typeface="Helvetica Neue"/>
                <a:sym typeface="Helvetica Neue"/>
              </a:rPr>
              <a:t>Network Science: Graph Theory </a:t>
            </a:r>
            <a:endParaRPr sz="600" i="1">
              <a:solidFill>
                <a:srgbClr val="A5A5A5"/>
              </a:solidFill>
              <a:latin typeface="Helvetica Neue"/>
              <a:ea typeface="Helvetica Neue"/>
              <a:cs typeface="Helvetica Neue"/>
              <a:sym typeface="Helvetica Neue"/>
            </a:endParaRPr>
          </a:p>
        </p:txBody>
      </p:sp>
      <p:sp>
        <p:nvSpPr>
          <p:cNvPr id="595" name="Google Shape;595;p43"/>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chemeClr val="lt1"/>
                </a:solidFill>
                <a:latin typeface="Helvetica Neue"/>
                <a:ea typeface="Helvetica Neue"/>
                <a:cs typeface="Helvetica Neue"/>
                <a:sym typeface="Helvetica Neue"/>
              </a:rPr>
              <a:t>REAL NETWORKS ARE SPARSE</a:t>
            </a:r>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44"/>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chemeClr val="lt1"/>
                </a:solidFill>
                <a:latin typeface="Helvetica Neue"/>
                <a:ea typeface="Helvetica Neue"/>
                <a:cs typeface="Helvetica Neue"/>
                <a:sym typeface="Helvetica Neue"/>
              </a:rPr>
              <a:t>ADJACENCY MATRICES ARE SPARSE</a:t>
            </a:r>
            <a:endParaRPr/>
          </a:p>
        </p:txBody>
      </p:sp>
      <p:sp>
        <p:nvSpPr>
          <p:cNvPr id="602" name="Google Shape;602;p44"/>
          <p:cNvSpPr txBox="1"/>
          <p:nvPr/>
        </p:nvSpPr>
        <p:spPr>
          <a:xfrm>
            <a:off x="6477000" y="5399900"/>
            <a:ext cx="25908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00" b="1">
                <a:solidFill>
                  <a:srgbClr val="A5A5A5"/>
                </a:solidFill>
                <a:latin typeface="Helvetica Neue"/>
                <a:ea typeface="Helvetica Neue"/>
                <a:cs typeface="Helvetica Neue"/>
                <a:sym typeface="Helvetica Neue"/>
              </a:rPr>
              <a:t>Network Science: Graph Theory </a:t>
            </a:r>
            <a:endParaRPr sz="600" i="1">
              <a:solidFill>
                <a:srgbClr val="A5A5A5"/>
              </a:solidFill>
              <a:latin typeface="Helvetica Neue"/>
              <a:ea typeface="Helvetica Neue"/>
              <a:cs typeface="Helvetica Neue"/>
              <a:sym typeface="Helvetica Neue"/>
            </a:endParaRPr>
          </a:p>
        </p:txBody>
      </p:sp>
      <p:pic>
        <p:nvPicPr>
          <p:cNvPr id="603" name="Google Shape;603;p44"/>
          <p:cNvPicPr preferRelativeResize="0"/>
          <p:nvPr/>
        </p:nvPicPr>
        <p:blipFill rotWithShape="1">
          <a:blip r:embed="rId3">
            <a:alphaModFix/>
          </a:blip>
          <a:srcRect/>
          <a:stretch/>
        </p:blipFill>
        <p:spPr>
          <a:xfrm>
            <a:off x="2573799" y="1045636"/>
            <a:ext cx="3977279" cy="4006850"/>
          </a:xfrm>
          <a:prstGeom prst="rect">
            <a:avLst/>
          </a:prstGeom>
          <a:noFill/>
          <a:ln>
            <a:noFill/>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45"/>
          <p:cNvSpPr txBox="1">
            <a:spLocks noGrp="1"/>
          </p:cNvSpPr>
          <p:nvPr>
            <p:ph type="body" idx="1"/>
          </p:nvPr>
        </p:nvSpPr>
        <p:spPr>
          <a:xfrm>
            <a:off x="0" y="4229100"/>
            <a:ext cx="8534400" cy="1013023"/>
          </a:xfrm>
          <a:prstGeom prst="rect">
            <a:avLst/>
          </a:prstGeom>
          <a:noFill/>
          <a:ln>
            <a:noFill/>
          </a:ln>
        </p:spPr>
        <p:txBody>
          <a:bodyPr spcFirstLastPara="1" wrap="square" lIns="91425" tIns="45700" rIns="91425" bIns="45700" anchor="t" anchorCtr="0">
            <a:normAutofit/>
          </a:bodyPr>
          <a:lstStyle/>
          <a:p>
            <a:pPr marL="636218" lvl="0" indent="-342900" algn="l" rtl="0">
              <a:spcBef>
                <a:spcPts val="0"/>
              </a:spcBef>
              <a:spcAft>
                <a:spcPts val="0"/>
              </a:spcAft>
              <a:buClr>
                <a:schemeClr val="dk1"/>
              </a:buClr>
              <a:buSzPts val="2400"/>
              <a:buNone/>
            </a:pPr>
            <a:r>
              <a:rPr lang="en-US" sz="2400">
                <a:latin typeface="Helvetica Neue"/>
                <a:ea typeface="Helvetica Neue"/>
                <a:cs typeface="Helvetica Neue"/>
                <a:sym typeface="Helvetica Neue"/>
              </a:rPr>
              <a:t>The maximum number of links a network </a:t>
            </a:r>
            <a:endParaRPr/>
          </a:p>
          <a:p>
            <a:pPr marL="636218" lvl="0" indent="-342900" algn="l" rtl="0">
              <a:spcBef>
                <a:spcPts val="480"/>
              </a:spcBef>
              <a:spcAft>
                <a:spcPts val="0"/>
              </a:spcAft>
              <a:buClr>
                <a:schemeClr val="dk1"/>
              </a:buClr>
              <a:buSzPts val="2400"/>
              <a:buNone/>
            </a:pPr>
            <a:r>
              <a:rPr lang="en-US" sz="2400">
                <a:latin typeface="Helvetica Neue"/>
                <a:ea typeface="Helvetica Neue"/>
                <a:cs typeface="Helvetica Neue"/>
                <a:sym typeface="Helvetica Neue"/>
              </a:rPr>
              <a:t>of N nodes can have is:</a:t>
            </a:r>
            <a:endParaRPr/>
          </a:p>
          <a:p>
            <a:pPr marL="636218" lvl="0" indent="-342900" algn="l" rtl="0">
              <a:spcBef>
                <a:spcPts val="640"/>
              </a:spcBef>
              <a:spcAft>
                <a:spcPts val="0"/>
              </a:spcAft>
              <a:buClr>
                <a:schemeClr val="dk1"/>
              </a:buClr>
              <a:buSzPts val="3200"/>
              <a:buNone/>
            </a:pPr>
            <a:endParaRPr/>
          </a:p>
          <a:p>
            <a:pPr marL="948745" lvl="1" indent="-285749" algn="l" rtl="0">
              <a:spcBef>
                <a:spcPts val="560"/>
              </a:spcBef>
              <a:spcAft>
                <a:spcPts val="0"/>
              </a:spcAft>
              <a:buClr>
                <a:schemeClr val="dk1"/>
              </a:buClr>
              <a:buSzPts val="2800"/>
              <a:buNone/>
            </a:pPr>
            <a:endParaRPr b="1"/>
          </a:p>
        </p:txBody>
      </p:sp>
      <p:pic>
        <p:nvPicPr>
          <p:cNvPr id="610" name="Google Shape;610;p45"/>
          <p:cNvPicPr preferRelativeResize="0"/>
          <p:nvPr/>
        </p:nvPicPr>
        <p:blipFill rotWithShape="1">
          <a:blip r:embed="rId3">
            <a:alphaModFix/>
          </a:blip>
          <a:srcRect/>
          <a:stretch/>
        </p:blipFill>
        <p:spPr>
          <a:xfrm>
            <a:off x="3845697" y="4642400"/>
            <a:ext cx="2286000" cy="599723"/>
          </a:xfrm>
          <a:prstGeom prst="rect">
            <a:avLst/>
          </a:prstGeom>
          <a:noFill/>
          <a:ln>
            <a:noFill/>
          </a:ln>
        </p:spPr>
      </p:pic>
      <p:sp>
        <p:nvSpPr>
          <p:cNvPr id="611" name="Google Shape;611;p45"/>
          <p:cNvSpPr txBox="1"/>
          <p:nvPr/>
        </p:nvSpPr>
        <p:spPr>
          <a:xfrm>
            <a:off x="6477000" y="5399900"/>
            <a:ext cx="25908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00" b="1">
                <a:solidFill>
                  <a:srgbClr val="A5A5A5"/>
                </a:solidFill>
                <a:latin typeface="Helvetica Neue"/>
                <a:ea typeface="Helvetica Neue"/>
                <a:cs typeface="Helvetica Neue"/>
                <a:sym typeface="Helvetica Neue"/>
              </a:rPr>
              <a:t>Network Science: Graph Theory </a:t>
            </a:r>
            <a:endParaRPr sz="600" i="1">
              <a:solidFill>
                <a:srgbClr val="A5A5A5"/>
              </a:solidFill>
              <a:latin typeface="Helvetica Neue"/>
              <a:ea typeface="Helvetica Neue"/>
              <a:cs typeface="Helvetica Neue"/>
              <a:sym typeface="Helvetica Neue"/>
            </a:endParaRPr>
          </a:p>
        </p:txBody>
      </p:sp>
      <p:sp>
        <p:nvSpPr>
          <p:cNvPr id="612" name="Google Shape;612;p45"/>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chemeClr val="lt1"/>
                </a:solidFill>
                <a:latin typeface="Helvetica Neue"/>
                <a:ea typeface="Helvetica Neue"/>
                <a:cs typeface="Helvetica Neue"/>
                <a:sym typeface="Helvetica Neue"/>
              </a:rPr>
              <a:t>METCALFE’S LAW</a:t>
            </a:r>
            <a:endParaRPr/>
          </a:p>
        </p:txBody>
      </p:sp>
      <p:pic>
        <p:nvPicPr>
          <p:cNvPr id="613" name="Google Shape;613;p45" descr="F-G-Metcalfe.jpg"/>
          <p:cNvPicPr preferRelativeResize="0"/>
          <p:nvPr/>
        </p:nvPicPr>
        <p:blipFill rotWithShape="1">
          <a:blip r:embed="rId4">
            <a:alphaModFix/>
          </a:blip>
          <a:srcRect/>
          <a:stretch/>
        </p:blipFill>
        <p:spPr>
          <a:xfrm>
            <a:off x="362739" y="749300"/>
            <a:ext cx="6965916" cy="2876550"/>
          </a:xfrm>
          <a:prstGeom prst="rect">
            <a:avLst/>
          </a:prstGeom>
          <a:noFill/>
          <a:ln>
            <a:noFill/>
          </a:ln>
        </p:spPr>
      </p:pic>
      <p:pic>
        <p:nvPicPr>
          <p:cNvPr id="614" name="Google Shape;614;p45"/>
          <p:cNvPicPr preferRelativeResize="0"/>
          <p:nvPr/>
        </p:nvPicPr>
        <p:blipFill rotWithShape="1">
          <a:blip r:embed="rId5">
            <a:alphaModFix/>
          </a:blip>
          <a:srcRect/>
          <a:stretch/>
        </p:blipFill>
        <p:spPr>
          <a:xfrm>
            <a:off x="6477000" y="2803723"/>
            <a:ext cx="2504303" cy="2438400"/>
          </a:xfrm>
          <a:prstGeom prst="rect">
            <a:avLst/>
          </a:prstGeom>
          <a:noFill/>
          <a:ln>
            <a:noFill/>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46"/>
          <p:cNvSpPr txBox="1"/>
          <p:nvPr/>
        </p:nvSpPr>
        <p:spPr>
          <a:xfrm>
            <a:off x="0" y="2185024"/>
            <a:ext cx="9144000" cy="212365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a:solidFill>
                  <a:schemeClr val="dk1"/>
                </a:solidFill>
                <a:latin typeface="Arial"/>
                <a:ea typeface="Arial"/>
                <a:cs typeface="Arial"/>
                <a:sym typeface="Arial"/>
              </a:rPr>
              <a:t>WEIGHTED AND UNWEIGHTED NETWORKS</a:t>
            </a:r>
            <a:endParaRPr/>
          </a:p>
          <a:p>
            <a:pPr marL="0" marR="0" lvl="0" indent="0" algn="ctr" rtl="0">
              <a:spcBef>
                <a:spcPts val="0"/>
              </a:spcBef>
              <a:spcAft>
                <a:spcPts val="0"/>
              </a:spcAft>
              <a:buNone/>
            </a:pPr>
            <a:endParaRPr sz="4400" b="1">
              <a:solidFill>
                <a:srgbClr val="FF0000"/>
              </a:solidFill>
              <a:latin typeface="Helvetica Neue"/>
              <a:ea typeface="Helvetica Neue"/>
              <a:cs typeface="Helvetica Neue"/>
              <a:sym typeface="Helvetica Neue"/>
            </a:endParaRPr>
          </a:p>
        </p:txBody>
      </p:sp>
      <p:sp>
        <p:nvSpPr>
          <p:cNvPr id="620" name="Google Shape;620;p46"/>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rgbClr val="FFFFFF"/>
                </a:solidFill>
                <a:latin typeface="Arial"/>
                <a:ea typeface="Arial"/>
                <a:cs typeface="Arial"/>
                <a:sym typeface="Arial"/>
              </a:rPr>
              <a:t>Section 2.6					</a:t>
            </a:r>
            <a:endParaRPr sz="1600">
              <a:solidFill>
                <a:srgbClr val="FFFFFF"/>
              </a:solidFill>
              <a:latin typeface="Arial"/>
              <a:ea typeface="Arial"/>
              <a:cs typeface="Arial"/>
              <a:sym typeface="Arial"/>
            </a:endParaRPr>
          </a:p>
          <a:p>
            <a:pPr marL="0" marR="0" lvl="0" indent="0" algn="l" rtl="0">
              <a:spcBef>
                <a:spcPts val="320"/>
              </a:spcBef>
              <a:spcAft>
                <a:spcPts val="0"/>
              </a:spcAft>
              <a:buNone/>
            </a:pPr>
            <a:endParaRPr sz="1600">
              <a:solidFill>
                <a:srgbClr val="FFFFFF"/>
              </a:solidFill>
              <a:latin typeface="Calibri"/>
              <a:ea typeface="Calibri"/>
              <a:cs typeface="Calibri"/>
              <a:sym typeface="Calibri"/>
            </a:endParaRPr>
          </a:p>
          <a:p>
            <a:pPr marL="0" marR="0" lvl="0" indent="0" algn="l" rtl="0">
              <a:spcBef>
                <a:spcPts val="320"/>
              </a:spcBef>
              <a:spcAft>
                <a:spcPts val="0"/>
              </a:spcAft>
              <a:buNone/>
            </a:pPr>
            <a:endParaRPr sz="1600" b="1">
              <a:solidFill>
                <a:srgbClr val="FFFFFF"/>
              </a:solidFill>
              <a:latin typeface="Helvetica Neue"/>
              <a:ea typeface="Helvetica Neue"/>
              <a:cs typeface="Helvetica Neue"/>
              <a:sym typeface="Helvetica Neue"/>
            </a:endParaRPr>
          </a:p>
        </p:txBody>
      </p:sp>
      <p:sp>
        <p:nvSpPr>
          <p:cNvPr id="621" name="Google Shape;621;p46"/>
          <p:cNvSpPr txBox="1"/>
          <p:nvPr/>
        </p:nvSpPr>
        <p:spPr>
          <a:xfrm flipH="1">
            <a:off x="2819400" y="152401"/>
            <a:ext cx="45719" cy="419100"/>
          </a:xfrm>
          <a:prstGeom prst="rect">
            <a:avLst/>
          </a:prstGeom>
          <a:solidFill>
            <a:schemeClr val="lt1"/>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endParaRPr sz="1600" b="1">
              <a:solidFill>
                <a:schemeClr val="lt1"/>
              </a:solidFill>
              <a:latin typeface="Helvetica Neue"/>
              <a:ea typeface="Helvetica Neue"/>
              <a:cs typeface="Helvetica Neue"/>
              <a:sym typeface="Helvetica Neue"/>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7"/>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US" sz="2000">
                <a:solidFill>
                  <a:schemeClr val="lt1"/>
                </a:solidFill>
                <a:latin typeface="Arial"/>
                <a:ea typeface="Arial"/>
                <a:cs typeface="Arial"/>
                <a:sym typeface="Arial"/>
              </a:rPr>
              <a:t>WEIGHTED AND UNWEIGHTED NETWORKS</a:t>
            </a:r>
            <a:endParaRPr/>
          </a:p>
          <a:p>
            <a:pPr marL="0" marR="0" lvl="0" indent="0" algn="l" rtl="0">
              <a:spcBef>
                <a:spcPts val="320"/>
              </a:spcBef>
              <a:spcAft>
                <a:spcPts val="0"/>
              </a:spcAft>
              <a:buNone/>
            </a:pPr>
            <a:endParaRPr sz="1600">
              <a:solidFill>
                <a:srgbClr val="FFFFFF"/>
              </a:solidFill>
              <a:latin typeface="Calibri"/>
              <a:ea typeface="Calibri"/>
              <a:cs typeface="Calibri"/>
              <a:sym typeface="Calibri"/>
            </a:endParaRPr>
          </a:p>
          <a:p>
            <a:pPr marL="0" marR="0" lvl="0" indent="0" algn="l" rtl="0">
              <a:spcBef>
                <a:spcPts val="320"/>
              </a:spcBef>
              <a:spcAft>
                <a:spcPts val="0"/>
              </a:spcAft>
              <a:buNone/>
            </a:pPr>
            <a:endParaRPr sz="1600" b="1">
              <a:solidFill>
                <a:srgbClr val="FFFFFF"/>
              </a:solidFill>
              <a:latin typeface="Helvetica Neue"/>
              <a:ea typeface="Helvetica Neue"/>
              <a:cs typeface="Helvetica Neue"/>
              <a:sym typeface="Helvetica Neue"/>
            </a:endParaRPr>
          </a:p>
        </p:txBody>
      </p:sp>
      <p:pic>
        <p:nvPicPr>
          <p:cNvPr id="627" name="Google Shape;627;p47"/>
          <p:cNvPicPr preferRelativeResize="0"/>
          <p:nvPr/>
        </p:nvPicPr>
        <p:blipFill rotWithShape="1">
          <a:blip r:embed="rId3">
            <a:alphaModFix/>
          </a:blip>
          <a:srcRect/>
          <a:stretch/>
        </p:blipFill>
        <p:spPr>
          <a:xfrm>
            <a:off x="3548741" y="2567518"/>
            <a:ext cx="1751390" cy="766233"/>
          </a:xfrm>
          <a:prstGeom prst="rect">
            <a:avLst/>
          </a:prstGeom>
          <a:noFill/>
          <a:ln>
            <a:no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48"/>
          <p:cNvSpPr txBox="1">
            <a:spLocks noGrp="1"/>
          </p:cNvSpPr>
          <p:nvPr>
            <p:ph type="body" idx="1"/>
          </p:nvPr>
        </p:nvSpPr>
        <p:spPr>
          <a:xfrm>
            <a:off x="0" y="4229100"/>
            <a:ext cx="8534400" cy="1013023"/>
          </a:xfrm>
          <a:prstGeom prst="rect">
            <a:avLst/>
          </a:prstGeom>
          <a:noFill/>
          <a:ln>
            <a:noFill/>
          </a:ln>
        </p:spPr>
        <p:txBody>
          <a:bodyPr spcFirstLastPara="1" wrap="square" lIns="91425" tIns="45700" rIns="91425" bIns="45700" anchor="t" anchorCtr="0">
            <a:normAutofit/>
          </a:bodyPr>
          <a:lstStyle/>
          <a:p>
            <a:pPr marL="636218" lvl="0" indent="-342900" algn="l" rtl="0">
              <a:spcBef>
                <a:spcPts val="0"/>
              </a:spcBef>
              <a:spcAft>
                <a:spcPts val="0"/>
              </a:spcAft>
              <a:buClr>
                <a:schemeClr val="dk1"/>
              </a:buClr>
              <a:buSzPts val="2400"/>
              <a:buNone/>
            </a:pPr>
            <a:r>
              <a:rPr lang="en-US" sz="2400">
                <a:latin typeface="Helvetica Neue"/>
                <a:ea typeface="Helvetica Neue"/>
                <a:cs typeface="Helvetica Neue"/>
                <a:sym typeface="Helvetica Neue"/>
              </a:rPr>
              <a:t>The maximum number of links a network </a:t>
            </a:r>
            <a:endParaRPr/>
          </a:p>
          <a:p>
            <a:pPr marL="636218" lvl="0" indent="-342900" algn="l" rtl="0">
              <a:spcBef>
                <a:spcPts val="480"/>
              </a:spcBef>
              <a:spcAft>
                <a:spcPts val="0"/>
              </a:spcAft>
              <a:buClr>
                <a:schemeClr val="dk1"/>
              </a:buClr>
              <a:buSzPts val="2400"/>
              <a:buNone/>
            </a:pPr>
            <a:r>
              <a:rPr lang="en-US" sz="2400">
                <a:latin typeface="Helvetica Neue"/>
                <a:ea typeface="Helvetica Neue"/>
                <a:cs typeface="Helvetica Neue"/>
                <a:sym typeface="Helvetica Neue"/>
              </a:rPr>
              <a:t>of N nodes can have is:</a:t>
            </a:r>
            <a:endParaRPr/>
          </a:p>
          <a:p>
            <a:pPr marL="636218" lvl="0" indent="-342900" algn="l" rtl="0">
              <a:spcBef>
                <a:spcPts val="640"/>
              </a:spcBef>
              <a:spcAft>
                <a:spcPts val="0"/>
              </a:spcAft>
              <a:buClr>
                <a:schemeClr val="dk1"/>
              </a:buClr>
              <a:buSzPts val="3200"/>
              <a:buNone/>
            </a:pPr>
            <a:endParaRPr/>
          </a:p>
          <a:p>
            <a:pPr marL="948745" lvl="1" indent="-285749" algn="l" rtl="0">
              <a:spcBef>
                <a:spcPts val="560"/>
              </a:spcBef>
              <a:spcAft>
                <a:spcPts val="0"/>
              </a:spcAft>
              <a:buClr>
                <a:schemeClr val="dk1"/>
              </a:buClr>
              <a:buSzPts val="2800"/>
              <a:buNone/>
            </a:pPr>
            <a:endParaRPr b="1"/>
          </a:p>
        </p:txBody>
      </p:sp>
      <p:pic>
        <p:nvPicPr>
          <p:cNvPr id="634" name="Google Shape;634;p48"/>
          <p:cNvPicPr preferRelativeResize="0"/>
          <p:nvPr/>
        </p:nvPicPr>
        <p:blipFill rotWithShape="1">
          <a:blip r:embed="rId3">
            <a:alphaModFix/>
          </a:blip>
          <a:srcRect/>
          <a:stretch/>
        </p:blipFill>
        <p:spPr>
          <a:xfrm>
            <a:off x="3845697" y="4642400"/>
            <a:ext cx="2286000" cy="599723"/>
          </a:xfrm>
          <a:prstGeom prst="rect">
            <a:avLst/>
          </a:prstGeom>
          <a:noFill/>
          <a:ln>
            <a:noFill/>
          </a:ln>
        </p:spPr>
      </p:pic>
      <p:sp>
        <p:nvSpPr>
          <p:cNvPr id="635" name="Google Shape;635;p48"/>
          <p:cNvSpPr txBox="1"/>
          <p:nvPr/>
        </p:nvSpPr>
        <p:spPr>
          <a:xfrm>
            <a:off x="6477000" y="5399900"/>
            <a:ext cx="25908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00" b="1">
                <a:solidFill>
                  <a:srgbClr val="A5A5A5"/>
                </a:solidFill>
                <a:latin typeface="Helvetica Neue"/>
                <a:ea typeface="Helvetica Neue"/>
                <a:cs typeface="Helvetica Neue"/>
                <a:sym typeface="Helvetica Neue"/>
              </a:rPr>
              <a:t>Network Science: Graph Theory </a:t>
            </a:r>
            <a:endParaRPr sz="600" i="1">
              <a:solidFill>
                <a:srgbClr val="A5A5A5"/>
              </a:solidFill>
              <a:latin typeface="Helvetica Neue"/>
              <a:ea typeface="Helvetica Neue"/>
              <a:cs typeface="Helvetica Neue"/>
              <a:sym typeface="Helvetica Neue"/>
            </a:endParaRPr>
          </a:p>
        </p:txBody>
      </p:sp>
      <p:sp>
        <p:nvSpPr>
          <p:cNvPr id="636" name="Google Shape;636;p48"/>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chemeClr val="lt1"/>
                </a:solidFill>
                <a:latin typeface="Helvetica Neue"/>
                <a:ea typeface="Helvetica Neue"/>
                <a:cs typeface="Helvetica Neue"/>
                <a:sym typeface="Helvetica Neue"/>
              </a:rPr>
              <a:t>METCALFE’S LAW</a:t>
            </a:r>
            <a:endParaRPr/>
          </a:p>
        </p:txBody>
      </p:sp>
      <p:pic>
        <p:nvPicPr>
          <p:cNvPr id="637" name="Google Shape;637;p48" descr="F-G-Metcalfe.jpg"/>
          <p:cNvPicPr preferRelativeResize="0"/>
          <p:nvPr/>
        </p:nvPicPr>
        <p:blipFill rotWithShape="1">
          <a:blip r:embed="rId4">
            <a:alphaModFix/>
          </a:blip>
          <a:srcRect/>
          <a:stretch/>
        </p:blipFill>
        <p:spPr>
          <a:xfrm>
            <a:off x="362739" y="749300"/>
            <a:ext cx="6965916" cy="2876550"/>
          </a:xfrm>
          <a:prstGeom prst="rect">
            <a:avLst/>
          </a:prstGeom>
          <a:noFill/>
          <a:ln>
            <a:noFill/>
          </a:ln>
        </p:spPr>
      </p:pic>
      <p:pic>
        <p:nvPicPr>
          <p:cNvPr id="638" name="Google Shape;638;p48"/>
          <p:cNvPicPr preferRelativeResize="0"/>
          <p:nvPr/>
        </p:nvPicPr>
        <p:blipFill rotWithShape="1">
          <a:blip r:embed="rId5">
            <a:alphaModFix/>
          </a:blip>
          <a:srcRect/>
          <a:stretch/>
        </p:blipFill>
        <p:spPr>
          <a:xfrm>
            <a:off x="6477000" y="2803723"/>
            <a:ext cx="2504303" cy="2438400"/>
          </a:xfrm>
          <a:prstGeom prst="rect">
            <a:avLst/>
          </a:prstGeom>
          <a:noFill/>
          <a:ln>
            <a:noFill/>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49"/>
          <p:cNvSpPr txBox="1"/>
          <p:nvPr/>
        </p:nvSpPr>
        <p:spPr>
          <a:xfrm>
            <a:off x="0" y="152400"/>
            <a:ext cx="9144000" cy="419100"/>
          </a:xfrm>
          <a:prstGeom prst="rect">
            <a:avLst/>
          </a:prstGeom>
          <a:solidFill>
            <a:srgbClr val="E46C0A"/>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rgbClr val="FFFFFF"/>
                </a:solidFill>
                <a:latin typeface="Arial"/>
                <a:ea typeface="Arial"/>
                <a:cs typeface="Arial"/>
                <a:sym typeface="Arial"/>
              </a:rPr>
              <a:t>Question 5					</a:t>
            </a:r>
            <a:endParaRPr sz="1600">
              <a:solidFill>
                <a:srgbClr val="FFFFFF"/>
              </a:solidFill>
              <a:latin typeface="Arial"/>
              <a:ea typeface="Arial"/>
              <a:cs typeface="Arial"/>
              <a:sym typeface="Arial"/>
            </a:endParaRPr>
          </a:p>
          <a:p>
            <a:pPr marL="0" marR="0" lvl="0" indent="0" algn="l" rtl="0">
              <a:spcBef>
                <a:spcPts val="320"/>
              </a:spcBef>
              <a:spcAft>
                <a:spcPts val="0"/>
              </a:spcAft>
              <a:buNone/>
            </a:pPr>
            <a:endParaRPr sz="1600">
              <a:solidFill>
                <a:srgbClr val="FFFFFF"/>
              </a:solidFill>
              <a:latin typeface="Calibri"/>
              <a:ea typeface="Calibri"/>
              <a:cs typeface="Calibri"/>
              <a:sym typeface="Calibri"/>
            </a:endParaRPr>
          </a:p>
          <a:p>
            <a:pPr marL="0" marR="0" lvl="0" indent="0" algn="l" rtl="0">
              <a:spcBef>
                <a:spcPts val="320"/>
              </a:spcBef>
              <a:spcAft>
                <a:spcPts val="0"/>
              </a:spcAft>
              <a:buNone/>
            </a:pPr>
            <a:endParaRPr sz="1600" b="1">
              <a:solidFill>
                <a:srgbClr val="FFFFFF"/>
              </a:solidFill>
              <a:latin typeface="Helvetica Neue"/>
              <a:ea typeface="Helvetica Neue"/>
              <a:cs typeface="Helvetica Neue"/>
              <a:sym typeface="Helvetica Neue"/>
            </a:endParaRPr>
          </a:p>
        </p:txBody>
      </p:sp>
      <p:sp>
        <p:nvSpPr>
          <p:cNvPr id="644" name="Google Shape;644;p49"/>
          <p:cNvSpPr txBox="1"/>
          <p:nvPr/>
        </p:nvSpPr>
        <p:spPr>
          <a:xfrm flipH="1">
            <a:off x="2819400" y="152401"/>
            <a:ext cx="45719" cy="419100"/>
          </a:xfrm>
          <a:prstGeom prst="rect">
            <a:avLst/>
          </a:prstGeom>
          <a:solidFill>
            <a:schemeClr val="lt1"/>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endParaRPr sz="1600" b="1">
              <a:solidFill>
                <a:schemeClr val="lt1"/>
              </a:solidFill>
              <a:latin typeface="Helvetica Neue"/>
              <a:ea typeface="Helvetica Neue"/>
              <a:cs typeface="Helvetica Neue"/>
              <a:sym typeface="Helvetica Neue"/>
            </a:endParaRPr>
          </a:p>
        </p:txBody>
      </p:sp>
      <p:sp>
        <p:nvSpPr>
          <p:cNvPr id="645" name="Google Shape;645;p49"/>
          <p:cNvSpPr txBox="1"/>
          <p:nvPr/>
        </p:nvSpPr>
        <p:spPr>
          <a:xfrm>
            <a:off x="755031" y="2435746"/>
            <a:ext cx="3254207" cy="461665"/>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Q6: Bipartite Networks</a:t>
            </a:r>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50"/>
          <p:cNvSpPr txBox="1"/>
          <p:nvPr/>
        </p:nvSpPr>
        <p:spPr>
          <a:xfrm>
            <a:off x="0" y="2185024"/>
            <a:ext cx="9144000" cy="14465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a:solidFill>
                  <a:schemeClr val="dk1"/>
                </a:solidFill>
                <a:latin typeface="Arial"/>
                <a:ea typeface="Arial"/>
                <a:cs typeface="Arial"/>
                <a:sym typeface="Arial"/>
              </a:rPr>
              <a:t>BIPARTITE NETWORKS </a:t>
            </a:r>
            <a:endParaRPr/>
          </a:p>
          <a:p>
            <a:pPr marL="0" marR="0" lvl="0" indent="0" algn="ctr" rtl="0">
              <a:spcBef>
                <a:spcPts val="0"/>
              </a:spcBef>
              <a:spcAft>
                <a:spcPts val="0"/>
              </a:spcAft>
              <a:buNone/>
            </a:pPr>
            <a:endParaRPr sz="4400" b="1">
              <a:solidFill>
                <a:srgbClr val="FF0000"/>
              </a:solidFill>
              <a:latin typeface="Helvetica Neue"/>
              <a:ea typeface="Helvetica Neue"/>
              <a:cs typeface="Helvetica Neue"/>
              <a:sym typeface="Helvetica Neue"/>
            </a:endParaRPr>
          </a:p>
        </p:txBody>
      </p:sp>
      <p:sp>
        <p:nvSpPr>
          <p:cNvPr id="651" name="Google Shape;651;p50"/>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rgbClr val="FFFFFF"/>
                </a:solidFill>
                <a:latin typeface="Arial"/>
                <a:ea typeface="Arial"/>
                <a:cs typeface="Arial"/>
                <a:sym typeface="Arial"/>
              </a:rPr>
              <a:t>Section 2.7					</a:t>
            </a:r>
            <a:endParaRPr sz="1600">
              <a:solidFill>
                <a:srgbClr val="FFFFFF"/>
              </a:solidFill>
              <a:latin typeface="Arial"/>
              <a:ea typeface="Arial"/>
              <a:cs typeface="Arial"/>
              <a:sym typeface="Arial"/>
            </a:endParaRPr>
          </a:p>
          <a:p>
            <a:pPr marL="0" marR="0" lvl="0" indent="0" algn="l" rtl="0">
              <a:spcBef>
                <a:spcPts val="320"/>
              </a:spcBef>
              <a:spcAft>
                <a:spcPts val="0"/>
              </a:spcAft>
              <a:buNone/>
            </a:pPr>
            <a:endParaRPr sz="1600">
              <a:solidFill>
                <a:srgbClr val="FFFFFF"/>
              </a:solidFill>
              <a:latin typeface="Calibri"/>
              <a:ea typeface="Calibri"/>
              <a:cs typeface="Calibri"/>
              <a:sym typeface="Calibri"/>
            </a:endParaRPr>
          </a:p>
          <a:p>
            <a:pPr marL="0" marR="0" lvl="0" indent="0" algn="l" rtl="0">
              <a:spcBef>
                <a:spcPts val="320"/>
              </a:spcBef>
              <a:spcAft>
                <a:spcPts val="0"/>
              </a:spcAft>
              <a:buNone/>
            </a:pPr>
            <a:endParaRPr sz="1600" b="1">
              <a:solidFill>
                <a:srgbClr val="FFFFFF"/>
              </a:solidFill>
              <a:latin typeface="Helvetica Neue"/>
              <a:ea typeface="Helvetica Neue"/>
              <a:cs typeface="Helvetica Neue"/>
              <a:sym typeface="Helvetica Neue"/>
            </a:endParaRPr>
          </a:p>
        </p:txBody>
      </p:sp>
      <p:sp>
        <p:nvSpPr>
          <p:cNvPr id="652" name="Google Shape;652;p50"/>
          <p:cNvSpPr txBox="1"/>
          <p:nvPr/>
        </p:nvSpPr>
        <p:spPr>
          <a:xfrm flipH="1">
            <a:off x="2819400" y="152401"/>
            <a:ext cx="45719" cy="419100"/>
          </a:xfrm>
          <a:prstGeom prst="rect">
            <a:avLst/>
          </a:prstGeom>
          <a:solidFill>
            <a:schemeClr val="lt1"/>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endParaRPr sz="1600" b="1">
              <a:solidFill>
                <a:schemeClr val="lt1"/>
              </a:solidFill>
              <a:latin typeface="Helvetica Neue"/>
              <a:ea typeface="Helvetica Neue"/>
              <a:cs typeface="Helvetica Neue"/>
              <a:sym typeface="Helvetica Neue"/>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pic>
        <p:nvPicPr>
          <p:cNvPr id="657" name="Google Shape;657;p51" descr="F-G-bipartite1-Marci.jpg"/>
          <p:cNvPicPr preferRelativeResize="0"/>
          <p:nvPr/>
        </p:nvPicPr>
        <p:blipFill rotWithShape="1">
          <a:blip r:embed="rId3">
            <a:alphaModFix/>
          </a:blip>
          <a:srcRect/>
          <a:stretch/>
        </p:blipFill>
        <p:spPr>
          <a:xfrm>
            <a:off x="152400" y="1699967"/>
            <a:ext cx="5692205" cy="3699933"/>
          </a:xfrm>
          <a:prstGeom prst="rect">
            <a:avLst/>
          </a:prstGeom>
          <a:noFill/>
          <a:ln>
            <a:noFill/>
          </a:ln>
        </p:spPr>
      </p:pic>
      <p:sp>
        <p:nvSpPr>
          <p:cNvPr id="658" name="Google Shape;658;p51"/>
          <p:cNvSpPr txBox="1"/>
          <p:nvPr/>
        </p:nvSpPr>
        <p:spPr>
          <a:xfrm>
            <a:off x="-1" y="571500"/>
            <a:ext cx="8094134" cy="1846659"/>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None/>
            </a:pPr>
            <a:r>
              <a:rPr lang="en-US" sz="2400" b="1">
                <a:solidFill>
                  <a:schemeClr val="dk1"/>
                </a:solidFill>
                <a:latin typeface="Helvetica Neue"/>
                <a:ea typeface="Helvetica Neue"/>
                <a:cs typeface="Helvetica Neue"/>
                <a:sym typeface="Helvetica Neue"/>
              </a:rPr>
              <a:t>bipartite graph</a:t>
            </a:r>
            <a:r>
              <a:rPr lang="en-US" sz="2400">
                <a:solidFill>
                  <a:schemeClr val="dk1"/>
                </a:solidFill>
                <a:latin typeface="Helvetica Neue"/>
                <a:ea typeface="Helvetica Neue"/>
                <a:cs typeface="Helvetica Neue"/>
                <a:sym typeface="Helvetica Neue"/>
              </a:rPr>
              <a:t> </a:t>
            </a:r>
            <a:r>
              <a:rPr lang="en-US" sz="1800">
                <a:solidFill>
                  <a:schemeClr val="dk1"/>
                </a:solidFill>
                <a:latin typeface="Helvetica Neue"/>
                <a:ea typeface="Helvetica Neue"/>
                <a:cs typeface="Helvetica Neue"/>
                <a:sym typeface="Helvetica Neue"/>
              </a:rPr>
              <a:t>(or </a:t>
            </a:r>
            <a:r>
              <a:rPr lang="en-US" sz="1800" b="1">
                <a:solidFill>
                  <a:schemeClr val="dk1"/>
                </a:solidFill>
                <a:latin typeface="Helvetica Neue"/>
                <a:ea typeface="Helvetica Neue"/>
                <a:cs typeface="Helvetica Neue"/>
                <a:sym typeface="Helvetica Neue"/>
              </a:rPr>
              <a:t>bigraph</a:t>
            </a:r>
            <a:r>
              <a:rPr lang="en-US" sz="1800">
                <a:solidFill>
                  <a:schemeClr val="dk1"/>
                </a:solidFill>
                <a:latin typeface="Helvetica Neue"/>
                <a:ea typeface="Helvetica Neue"/>
                <a:cs typeface="Helvetica Neue"/>
                <a:sym typeface="Helvetica Neue"/>
              </a:rPr>
              <a:t>) is a </a:t>
            </a:r>
            <a:r>
              <a:rPr lang="en-US" sz="1800" u="sng">
                <a:solidFill>
                  <a:schemeClr val="hlink"/>
                </a:solidFill>
                <a:latin typeface="Helvetica Neue"/>
                <a:ea typeface="Helvetica Neue"/>
                <a:cs typeface="Helvetica Neue"/>
                <a:sym typeface="Helvetica Neue"/>
                <a:hlinkClick r:id="rId4"/>
              </a:rPr>
              <a:t>graph</a:t>
            </a:r>
            <a:r>
              <a:rPr lang="en-US" sz="1800">
                <a:solidFill>
                  <a:schemeClr val="dk1"/>
                </a:solidFill>
                <a:latin typeface="Helvetica Neue"/>
                <a:ea typeface="Helvetica Neue"/>
                <a:cs typeface="Helvetica Neue"/>
                <a:sym typeface="Helvetica Neue"/>
              </a:rPr>
              <a:t> whose nodes can be divided into two </a:t>
            </a:r>
            <a:r>
              <a:rPr lang="en-US" sz="1800" u="sng">
                <a:solidFill>
                  <a:schemeClr val="hlink"/>
                </a:solidFill>
                <a:latin typeface="Helvetica Neue"/>
                <a:ea typeface="Helvetica Neue"/>
                <a:cs typeface="Helvetica Neue"/>
                <a:sym typeface="Helvetica Neue"/>
                <a:hlinkClick r:id="rId5"/>
              </a:rPr>
              <a:t>disjoint sets</a:t>
            </a:r>
            <a:r>
              <a:rPr lang="en-US" sz="1800">
                <a:solidFill>
                  <a:schemeClr val="dk1"/>
                </a:solidFill>
                <a:latin typeface="Helvetica Neue"/>
                <a:ea typeface="Helvetica Neue"/>
                <a:cs typeface="Helvetica Neue"/>
                <a:sym typeface="Helvetica Neue"/>
              </a:rPr>
              <a:t> </a:t>
            </a:r>
            <a:r>
              <a:rPr lang="en-US" sz="1800" i="1">
                <a:solidFill>
                  <a:schemeClr val="dk1"/>
                </a:solidFill>
                <a:latin typeface="Helvetica Neue"/>
                <a:ea typeface="Helvetica Neue"/>
                <a:cs typeface="Helvetica Neue"/>
                <a:sym typeface="Helvetica Neue"/>
              </a:rPr>
              <a:t>U</a:t>
            </a:r>
            <a:r>
              <a:rPr lang="en-US" sz="1800">
                <a:solidFill>
                  <a:schemeClr val="dk1"/>
                </a:solidFill>
                <a:latin typeface="Helvetica Neue"/>
                <a:ea typeface="Helvetica Neue"/>
                <a:cs typeface="Helvetica Neue"/>
                <a:sym typeface="Helvetica Neue"/>
              </a:rPr>
              <a:t> and </a:t>
            </a:r>
            <a:r>
              <a:rPr lang="en-US" sz="1800" i="1">
                <a:solidFill>
                  <a:schemeClr val="dk1"/>
                </a:solidFill>
                <a:latin typeface="Helvetica Neue"/>
                <a:ea typeface="Helvetica Neue"/>
                <a:cs typeface="Helvetica Neue"/>
                <a:sym typeface="Helvetica Neue"/>
              </a:rPr>
              <a:t>V</a:t>
            </a:r>
            <a:r>
              <a:rPr lang="en-US" sz="1800">
                <a:solidFill>
                  <a:schemeClr val="dk1"/>
                </a:solidFill>
                <a:latin typeface="Helvetica Neue"/>
                <a:ea typeface="Helvetica Neue"/>
                <a:cs typeface="Helvetica Neue"/>
                <a:sym typeface="Helvetica Neue"/>
              </a:rPr>
              <a:t> such that every link connects a node in </a:t>
            </a:r>
            <a:r>
              <a:rPr lang="en-US" sz="1800" i="1">
                <a:solidFill>
                  <a:schemeClr val="dk1"/>
                </a:solidFill>
                <a:latin typeface="Helvetica Neue"/>
                <a:ea typeface="Helvetica Neue"/>
                <a:cs typeface="Helvetica Neue"/>
                <a:sym typeface="Helvetica Neue"/>
              </a:rPr>
              <a:t>U</a:t>
            </a:r>
            <a:r>
              <a:rPr lang="en-US" sz="1800">
                <a:solidFill>
                  <a:schemeClr val="dk1"/>
                </a:solidFill>
                <a:latin typeface="Helvetica Neue"/>
                <a:ea typeface="Helvetica Neue"/>
                <a:cs typeface="Helvetica Neue"/>
                <a:sym typeface="Helvetica Neue"/>
              </a:rPr>
              <a:t> to one in </a:t>
            </a:r>
            <a:r>
              <a:rPr lang="en-US" sz="1800" i="1">
                <a:solidFill>
                  <a:schemeClr val="dk1"/>
                </a:solidFill>
                <a:latin typeface="Helvetica Neue"/>
                <a:ea typeface="Helvetica Neue"/>
                <a:cs typeface="Helvetica Neue"/>
                <a:sym typeface="Helvetica Neue"/>
              </a:rPr>
              <a:t>V</a:t>
            </a:r>
            <a:r>
              <a:rPr lang="en-US" sz="1800">
                <a:solidFill>
                  <a:schemeClr val="dk1"/>
                </a:solidFill>
                <a:latin typeface="Helvetica Neue"/>
                <a:ea typeface="Helvetica Neue"/>
                <a:cs typeface="Helvetica Neue"/>
                <a:sym typeface="Helvetica Neue"/>
              </a:rPr>
              <a:t>; that is, </a:t>
            </a:r>
            <a:r>
              <a:rPr lang="en-US" sz="1800" i="1">
                <a:solidFill>
                  <a:schemeClr val="dk1"/>
                </a:solidFill>
                <a:latin typeface="Helvetica Neue"/>
                <a:ea typeface="Helvetica Neue"/>
                <a:cs typeface="Helvetica Neue"/>
                <a:sym typeface="Helvetica Neue"/>
              </a:rPr>
              <a:t>U</a:t>
            </a:r>
            <a:r>
              <a:rPr lang="en-US" sz="1800">
                <a:solidFill>
                  <a:schemeClr val="dk1"/>
                </a:solidFill>
                <a:latin typeface="Helvetica Neue"/>
                <a:ea typeface="Helvetica Neue"/>
                <a:cs typeface="Helvetica Neue"/>
                <a:sym typeface="Helvetica Neue"/>
              </a:rPr>
              <a:t> and </a:t>
            </a:r>
            <a:r>
              <a:rPr lang="en-US" sz="1800" i="1">
                <a:solidFill>
                  <a:schemeClr val="dk1"/>
                </a:solidFill>
                <a:latin typeface="Helvetica Neue"/>
                <a:ea typeface="Helvetica Neue"/>
                <a:cs typeface="Helvetica Neue"/>
                <a:sym typeface="Helvetica Neue"/>
              </a:rPr>
              <a:t>V</a:t>
            </a:r>
            <a:r>
              <a:rPr lang="en-US" sz="1800">
                <a:solidFill>
                  <a:schemeClr val="dk1"/>
                </a:solidFill>
                <a:latin typeface="Helvetica Neue"/>
                <a:ea typeface="Helvetica Neue"/>
                <a:cs typeface="Helvetica Neue"/>
                <a:sym typeface="Helvetica Neue"/>
              </a:rPr>
              <a:t> are </a:t>
            </a:r>
            <a:r>
              <a:rPr lang="en-US" sz="1800" u="sng">
                <a:solidFill>
                  <a:schemeClr val="hlink"/>
                </a:solidFill>
                <a:latin typeface="Helvetica Neue"/>
                <a:ea typeface="Helvetica Neue"/>
                <a:cs typeface="Helvetica Neue"/>
                <a:sym typeface="Helvetica Neue"/>
                <a:hlinkClick r:id="rId6"/>
              </a:rPr>
              <a:t>independent sets</a:t>
            </a:r>
            <a:r>
              <a:rPr lang="en-US" sz="1800">
                <a:solidFill>
                  <a:schemeClr val="dk1"/>
                </a:solidFill>
                <a:latin typeface="Helvetica Neue"/>
                <a:ea typeface="Helvetica Neue"/>
                <a:cs typeface="Helvetica Neue"/>
                <a:sym typeface="Helvetica Neue"/>
              </a:rPr>
              <a:t>. </a:t>
            </a:r>
            <a:endParaRPr/>
          </a:p>
          <a:p>
            <a:pPr marL="457200" marR="0" lvl="0" indent="-457200" algn="l" rtl="0">
              <a:spcBef>
                <a:spcPts val="0"/>
              </a:spcBef>
              <a:spcAft>
                <a:spcPts val="0"/>
              </a:spcAft>
              <a:buNone/>
            </a:pPr>
            <a:endParaRPr sz="1800">
              <a:solidFill>
                <a:schemeClr val="dk1"/>
              </a:solidFill>
              <a:latin typeface="Calibri"/>
              <a:ea typeface="Calibri"/>
              <a:cs typeface="Calibri"/>
              <a:sym typeface="Calibri"/>
            </a:endParaRPr>
          </a:p>
          <a:p>
            <a:pPr marL="457200" marR="0" lvl="0" indent="-457200" algn="l" rtl="0">
              <a:spcBef>
                <a:spcPts val="0"/>
              </a:spcBef>
              <a:spcAft>
                <a:spcPts val="0"/>
              </a:spcAft>
              <a:buNone/>
            </a:pPr>
            <a:endParaRPr sz="1800">
              <a:solidFill>
                <a:schemeClr val="dk1"/>
              </a:solidFill>
              <a:latin typeface="Calibri"/>
              <a:ea typeface="Calibri"/>
              <a:cs typeface="Calibri"/>
              <a:sym typeface="Calibri"/>
            </a:endParaRPr>
          </a:p>
          <a:p>
            <a:pPr marL="457200" marR="0" lvl="0" indent="-457200" algn="l" rtl="0">
              <a:spcBef>
                <a:spcPts val="0"/>
              </a:spcBef>
              <a:spcAft>
                <a:spcPts val="0"/>
              </a:spcAft>
              <a:buNone/>
            </a:pPr>
            <a:endParaRPr sz="1800">
              <a:solidFill>
                <a:schemeClr val="dk1"/>
              </a:solidFill>
              <a:latin typeface="Calibri"/>
              <a:ea typeface="Calibri"/>
              <a:cs typeface="Calibri"/>
              <a:sym typeface="Calibri"/>
            </a:endParaRPr>
          </a:p>
        </p:txBody>
      </p:sp>
      <p:sp>
        <p:nvSpPr>
          <p:cNvPr id="659" name="Google Shape;659;p51"/>
          <p:cNvSpPr txBox="1"/>
          <p:nvPr/>
        </p:nvSpPr>
        <p:spPr>
          <a:xfrm>
            <a:off x="5920805" y="2418159"/>
            <a:ext cx="3223195"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Examples:</a:t>
            </a:r>
            <a:br>
              <a:rPr lang="en-US" sz="2400" b="1">
                <a:solidFill>
                  <a:schemeClr val="dk1"/>
                </a:solidFill>
                <a:latin typeface="Helvetica Neue"/>
                <a:ea typeface="Helvetica Neue"/>
                <a:cs typeface="Helvetica Neue"/>
                <a:sym typeface="Helvetica Neue"/>
              </a:rPr>
            </a:br>
            <a:endParaRPr sz="2400" b="1">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r>
              <a:rPr lang="en-US" sz="1600">
                <a:solidFill>
                  <a:schemeClr val="dk1"/>
                </a:solidFill>
                <a:latin typeface="Helvetica Neue"/>
                <a:ea typeface="Helvetica Neue"/>
                <a:cs typeface="Helvetica Neue"/>
                <a:sym typeface="Helvetica Neue"/>
              </a:rPr>
              <a:t>Hollywood actor network</a:t>
            </a:r>
            <a:endParaRPr/>
          </a:p>
          <a:p>
            <a:pPr marL="0" marR="0" lvl="0" indent="0" algn="l" rtl="0">
              <a:spcBef>
                <a:spcPts val="0"/>
              </a:spcBef>
              <a:spcAft>
                <a:spcPts val="0"/>
              </a:spcAft>
              <a:buNone/>
            </a:pPr>
            <a:r>
              <a:rPr lang="en-US" sz="1600">
                <a:solidFill>
                  <a:schemeClr val="dk1"/>
                </a:solidFill>
                <a:latin typeface="Helvetica Neue"/>
                <a:ea typeface="Helvetica Neue"/>
                <a:cs typeface="Helvetica Neue"/>
                <a:sym typeface="Helvetica Neue"/>
              </a:rPr>
              <a:t>Collaboration networks</a:t>
            </a:r>
            <a:endParaRPr/>
          </a:p>
          <a:p>
            <a:pPr marL="0" marR="0" lvl="0" indent="0" algn="l" rtl="0">
              <a:spcBef>
                <a:spcPts val="0"/>
              </a:spcBef>
              <a:spcAft>
                <a:spcPts val="0"/>
              </a:spcAft>
              <a:buNone/>
            </a:pPr>
            <a:r>
              <a:rPr lang="en-US" sz="1600">
                <a:solidFill>
                  <a:schemeClr val="dk1"/>
                </a:solidFill>
                <a:latin typeface="Helvetica Neue"/>
                <a:ea typeface="Helvetica Neue"/>
                <a:cs typeface="Helvetica Neue"/>
                <a:sym typeface="Helvetica Neue"/>
              </a:rPr>
              <a:t>Disease network (diseasome)</a:t>
            </a:r>
            <a:endParaRPr/>
          </a:p>
        </p:txBody>
      </p:sp>
      <p:sp>
        <p:nvSpPr>
          <p:cNvPr id="660" name="Google Shape;660;p51"/>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chemeClr val="lt1"/>
                </a:solidFill>
                <a:latin typeface="Helvetica Neue"/>
                <a:ea typeface="Helvetica Neue"/>
                <a:cs typeface="Helvetica Neue"/>
                <a:sym typeface="Helvetica Neue"/>
              </a:rPr>
              <a:t>BIPARTITE GRAPHS</a:t>
            </a:r>
            <a:endParaRPr/>
          </a:p>
        </p:txBody>
      </p:sp>
      <p:sp>
        <p:nvSpPr>
          <p:cNvPr id="661" name="Google Shape;661;p51"/>
          <p:cNvSpPr txBox="1"/>
          <p:nvPr/>
        </p:nvSpPr>
        <p:spPr>
          <a:xfrm>
            <a:off x="6477000" y="5399900"/>
            <a:ext cx="25908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00" b="1">
                <a:solidFill>
                  <a:srgbClr val="A5A5A5"/>
                </a:solidFill>
                <a:latin typeface="Helvetica Neue"/>
                <a:ea typeface="Helvetica Neue"/>
                <a:cs typeface="Helvetica Neue"/>
                <a:sym typeface="Helvetica Neue"/>
              </a:rPr>
              <a:t>Network Science: Graph Theory </a:t>
            </a:r>
            <a:endParaRPr sz="600" i="1">
              <a:solidFill>
                <a:srgbClr val="A5A5A5"/>
              </a:solidFill>
              <a:latin typeface="Helvetica Neue"/>
              <a:ea typeface="Helvetica Neue"/>
              <a:cs typeface="Helvetica Neue"/>
              <a:sym typeface="Helvetica Neue"/>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grpSp>
        <p:nvGrpSpPr>
          <p:cNvPr id="666" name="Google Shape;666;p52"/>
          <p:cNvGrpSpPr/>
          <p:nvPr/>
        </p:nvGrpSpPr>
        <p:grpSpPr>
          <a:xfrm>
            <a:off x="211670" y="1413929"/>
            <a:ext cx="2962275" cy="3099594"/>
            <a:chOff x="96" y="1152"/>
            <a:chExt cx="1866" cy="2343"/>
          </a:xfrm>
        </p:grpSpPr>
        <p:pic>
          <p:nvPicPr>
            <p:cNvPr id="667" name="Google Shape;667;p52"/>
            <p:cNvPicPr preferRelativeResize="0"/>
            <p:nvPr/>
          </p:nvPicPr>
          <p:blipFill rotWithShape="1">
            <a:blip r:embed="rId3">
              <a:alphaModFix/>
            </a:blip>
            <a:srcRect t="23914" r="65212" b="36472"/>
            <a:stretch/>
          </p:blipFill>
          <p:spPr>
            <a:xfrm>
              <a:off x="96" y="1152"/>
              <a:ext cx="1866" cy="1968"/>
            </a:xfrm>
            <a:prstGeom prst="rect">
              <a:avLst/>
            </a:prstGeom>
            <a:noFill/>
            <a:ln>
              <a:noFill/>
            </a:ln>
          </p:spPr>
        </p:pic>
        <p:sp>
          <p:nvSpPr>
            <p:cNvPr id="668" name="Google Shape;668;p52"/>
            <p:cNvSpPr txBox="1"/>
            <p:nvPr/>
          </p:nvSpPr>
          <p:spPr>
            <a:xfrm>
              <a:off x="432" y="3216"/>
              <a:ext cx="1237" cy="27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rgbClr val="800000"/>
                  </a:solidFill>
                  <a:latin typeface="Helvetica Neue"/>
                  <a:ea typeface="Helvetica Neue"/>
                  <a:cs typeface="Helvetica Neue"/>
                  <a:sym typeface="Helvetica Neue"/>
                </a:rPr>
                <a:t>Gene network</a:t>
              </a:r>
              <a:endParaRPr sz="1800" b="1">
                <a:solidFill>
                  <a:srgbClr val="800000"/>
                </a:solidFill>
                <a:latin typeface="Helvetica Neue"/>
                <a:ea typeface="Helvetica Neue"/>
                <a:cs typeface="Helvetica Neue"/>
                <a:sym typeface="Helvetica Neue"/>
              </a:endParaRPr>
            </a:p>
          </p:txBody>
        </p:sp>
      </p:grpSp>
      <p:grpSp>
        <p:nvGrpSpPr>
          <p:cNvPr id="669" name="Google Shape;669;p52"/>
          <p:cNvGrpSpPr/>
          <p:nvPr/>
        </p:nvGrpSpPr>
        <p:grpSpPr>
          <a:xfrm>
            <a:off x="3115033" y="815081"/>
            <a:ext cx="2979098" cy="4418519"/>
            <a:chOff x="1638" y="107"/>
            <a:chExt cx="2298" cy="4090"/>
          </a:xfrm>
        </p:grpSpPr>
        <p:pic>
          <p:nvPicPr>
            <p:cNvPr id="670" name="Google Shape;670;p52"/>
            <p:cNvPicPr preferRelativeResize="0"/>
            <p:nvPr/>
          </p:nvPicPr>
          <p:blipFill rotWithShape="1">
            <a:blip r:embed="rId3">
              <a:alphaModFix/>
            </a:blip>
            <a:srcRect l="35683" t="3622" r="32103" b="20049"/>
            <a:stretch/>
          </p:blipFill>
          <p:spPr>
            <a:xfrm>
              <a:off x="2098" y="405"/>
              <a:ext cx="1728" cy="3792"/>
            </a:xfrm>
            <a:prstGeom prst="rect">
              <a:avLst/>
            </a:prstGeom>
            <a:noFill/>
            <a:ln>
              <a:noFill/>
            </a:ln>
          </p:spPr>
        </p:pic>
        <p:sp>
          <p:nvSpPr>
            <p:cNvPr id="671" name="Google Shape;671;p52"/>
            <p:cNvSpPr txBox="1"/>
            <p:nvPr/>
          </p:nvSpPr>
          <p:spPr>
            <a:xfrm>
              <a:off x="1968" y="584"/>
              <a:ext cx="816" cy="28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0">
                  <a:solidFill>
                    <a:schemeClr val="dk1"/>
                  </a:solidFill>
                  <a:latin typeface="Helvetica Neue"/>
                  <a:ea typeface="Helvetica Neue"/>
                  <a:cs typeface="Helvetica Neue"/>
                  <a:sym typeface="Helvetica Neue"/>
                </a:rPr>
                <a:t>GENOME</a:t>
              </a:r>
              <a:endParaRPr sz="1400" b="0">
                <a:solidFill>
                  <a:schemeClr val="dk1"/>
                </a:solidFill>
                <a:latin typeface="Helvetica Neue"/>
                <a:ea typeface="Helvetica Neue"/>
                <a:cs typeface="Helvetica Neue"/>
                <a:sym typeface="Helvetica Neue"/>
              </a:endParaRPr>
            </a:p>
          </p:txBody>
        </p:sp>
        <p:sp>
          <p:nvSpPr>
            <p:cNvPr id="672" name="Google Shape;672;p52"/>
            <p:cNvSpPr txBox="1"/>
            <p:nvPr/>
          </p:nvSpPr>
          <p:spPr>
            <a:xfrm>
              <a:off x="2962" y="166"/>
              <a:ext cx="912" cy="28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chemeClr val="dk1"/>
                  </a:solidFill>
                  <a:latin typeface="Helvetica Neue"/>
                  <a:ea typeface="Helvetica Neue"/>
                  <a:cs typeface="Helvetica Neue"/>
                  <a:sym typeface="Helvetica Neue"/>
                </a:rPr>
                <a:t>PHENOME</a:t>
              </a:r>
              <a:endParaRPr/>
            </a:p>
          </p:txBody>
        </p:sp>
        <p:sp>
          <p:nvSpPr>
            <p:cNvPr id="673" name="Google Shape;673;p52"/>
            <p:cNvSpPr/>
            <p:nvPr/>
          </p:nvSpPr>
          <p:spPr>
            <a:xfrm>
              <a:off x="1920" y="117"/>
              <a:ext cx="2016" cy="4080"/>
            </a:xfrm>
            <a:prstGeom prst="roundRect">
              <a:avLst>
                <a:gd name="adj" fmla="val 16667"/>
              </a:avLst>
            </a:prstGeom>
            <a:noFill/>
            <a:ln w="28575" cap="flat" cmpd="sng">
              <a:solidFill>
                <a:srgbClr val="FFCC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74" name="Google Shape;674;p52"/>
            <p:cNvSpPr txBox="1"/>
            <p:nvPr/>
          </p:nvSpPr>
          <p:spPr>
            <a:xfrm>
              <a:off x="1638" y="107"/>
              <a:ext cx="1276" cy="313"/>
            </a:xfrm>
            <a:prstGeom prst="rect">
              <a:avLst/>
            </a:prstGeom>
            <a:solidFill>
              <a:srgbClr val="FFCC00"/>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dk1"/>
                  </a:solidFill>
                  <a:latin typeface="Helvetica Neue"/>
                  <a:ea typeface="Helvetica Neue"/>
                  <a:cs typeface="Helvetica Neue"/>
                  <a:sym typeface="Helvetica Neue"/>
                </a:rPr>
                <a:t>DISEASOME  </a:t>
              </a:r>
              <a:endParaRPr sz="1600" b="1">
                <a:solidFill>
                  <a:schemeClr val="dk1"/>
                </a:solidFill>
                <a:latin typeface="Helvetica Neue"/>
                <a:ea typeface="Helvetica Neue"/>
                <a:cs typeface="Helvetica Neue"/>
                <a:sym typeface="Helvetica Neue"/>
              </a:endParaRPr>
            </a:p>
          </p:txBody>
        </p:sp>
      </p:grpSp>
      <p:grpSp>
        <p:nvGrpSpPr>
          <p:cNvPr id="675" name="Google Shape;675;p52"/>
          <p:cNvGrpSpPr/>
          <p:nvPr/>
        </p:nvGrpSpPr>
        <p:grpSpPr>
          <a:xfrm>
            <a:off x="6324600" y="1397000"/>
            <a:ext cx="2667000" cy="3290094"/>
            <a:chOff x="3984" y="1056"/>
            <a:chExt cx="1680" cy="2487"/>
          </a:xfrm>
        </p:grpSpPr>
        <p:pic>
          <p:nvPicPr>
            <p:cNvPr id="676" name="Google Shape;676;p52"/>
            <p:cNvPicPr preferRelativeResize="0"/>
            <p:nvPr/>
          </p:nvPicPr>
          <p:blipFill rotWithShape="1">
            <a:blip r:embed="rId4">
              <a:alphaModFix/>
            </a:blip>
            <a:srcRect l="68791" t="20049" b="35506"/>
            <a:stretch/>
          </p:blipFill>
          <p:spPr>
            <a:xfrm>
              <a:off x="3984" y="1056"/>
              <a:ext cx="1680" cy="2208"/>
            </a:xfrm>
            <a:prstGeom prst="rect">
              <a:avLst/>
            </a:prstGeom>
            <a:noFill/>
            <a:ln>
              <a:noFill/>
            </a:ln>
          </p:spPr>
        </p:pic>
        <p:sp>
          <p:nvSpPr>
            <p:cNvPr id="677" name="Google Shape;677;p52"/>
            <p:cNvSpPr txBox="1"/>
            <p:nvPr/>
          </p:nvSpPr>
          <p:spPr>
            <a:xfrm>
              <a:off x="4176" y="3264"/>
              <a:ext cx="1344" cy="27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rgbClr val="800000"/>
                  </a:solidFill>
                  <a:latin typeface="Helvetica Neue"/>
                  <a:ea typeface="Helvetica Neue"/>
                  <a:cs typeface="Helvetica Neue"/>
                  <a:sym typeface="Helvetica Neue"/>
                </a:rPr>
                <a:t>Disease network</a:t>
              </a:r>
              <a:endParaRPr/>
            </a:p>
          </p:txBody>
        </p:sp>
      </p:grpSp>
      <p:sp>
        <p:nvSpPr>
          <p:cNvPr id="678" name="Google Shape;678;p52"/>
          <p:cNvSpPr txBox="1"/>
          <p:nvPr/>
        </p:nvSpPr>
        <p:spPr>
          <a:xfrm>
            <a:off x="152401" y="5233600"/>
            <a:ext cx="4164947"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i="1">
                <a:solidFill>
                  <a:schemeClr val="dk1"/>
                </a:solidFill>
                <a:latin typeface="Helvetica Neue"/>
                <a:ea typeface="Helvetica Neue"/>
                <a:cs typeface="Helvetica Neue"/>
                <a:sym typeface="Helvetica Neue"/>
              </a:rPr>
              <a:t>Goh, Cusick, Valle, Childs, Vidal &amp; Barabási, PNAS (2007)</a:t>
            </a:r>
            <a:endParaRPr/>
          </a:p>
        </p:txBody>
      </p:sp>
      <p:sp>
        <p:nvSpPr>
          <p:cNvPr id="679" name="Google Shape;679;p52"/>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chemeClr val="lt1"/>
                </a:solidFill>
                <a:latin typeface="Helvetica Neue"/>
                <a:ea typeface="Helvetica Neue"/>
                <a:cs typeface="Helvetica Neue"/>
                <a:sym typeface="Helvetica Neue"/>
              </a:rPr>
              <a:t>GENE NETWORK – DISEASE NETWORK</a:t>
            </a:r>
            <a:endParaRPr/>
          </a:p>
        </p:txBody>
      </p:sp>
      <p:sp>
        <p:nvSpPr>
          <p:cNvPr id="680" name="Google Shape;680;p52"/>
          <p:cNvSpPr txBox="1"/>
          <p:nvPr/>
        </p:nvSpPr>
        <p:spPr>
          <a:xfrm>
            <a:off x="6477000" y="5399900"/>
            <a:ext cx="25908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00" b="1">
                <a:solidFill>
                  <a:srgbClr val="A5A5A5"/>
                </a:solidFill>
                <a:latin typeface="Helvetica Neue"/>
                <a:ea typeface="Helvetica Neue"/>
                <a:cs typeface="Helvetica Neue"/>
                <a:sym typeface="Helvetica Neue"/>
              </a:rPr>
              <a:t>Network Science: Graph Theory </a:t>
            </a:r>
            <a:endParaRPr sz="600" i="1">
              <a:solidFill>
                <a:srgbClr val="A5A5A5"/>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17" descr="F-NetworkRepresentation_2.jpg"/>
          <p:cNvPicPr preferRelativeResize="0"/>
          <p:nvPr/>
        </p:nvPicPr>
        <p:blipFill rotWithShape="1">
          <a:blip r:embed="rId3">
            <a:alphaModFix/>
          </a:blip>
          <a:srcRect/>
          <a:stretch/>
        </p:blipFill>
        <p:spPr>
          <a:xfrm>
            <a:off x="33866" y="622298"/>
            <a:ext cx="9109294" cy="4406901"/>
          </a:xfrm>
          <a:prstGeom prst="rect">
            <a:avLst/>
          </a:prstGeom>
          <a:noFill/>
          <a:ln>
            <a:noFill/>
          </a:ln>
        </p:spPr>
      </p:pic>
      <p:pic>
        <p:nvPicPr>
          <p:cNvPr id="136" name="Google Shape;136;p17" descr="2_5.jpg"/>
          <p:cNvPicPr preferRelativeResize="0"/>
          <p:nvPr/>
        </p:nvPicPr>
        <p:blipFill rotWithShape="1">
          <a:blip r:embed="rId4">
            <a:alphaModFix amt="14000"/>
          </a:blip>
          <a:srcRect/>
          <a:stretch/>
        </p:blipFill>
        <p:spPr>
          <a:xfrm>
            <a:off x="0" y="571500"/>
            <a:ext cx="9144000" cy="5143500"/>
          </a:xfrm>
          <a:prstGeom prst="rect">
            <a:avLst/>
          </a:prstGeom>
          <a:noFill/>
          <a:ln>
            <a:noFill/>
          </a:ln>
        </p:spPr>
      </p:pic>
      <p:sp>
        <p:nvSpPr>
          <p:cNvPr id="137" name="Google Shape;137;p17"/>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chemeClr val="lt1"/>
                </a:solidFill>
                <a:latin typeface="Helvetica Neue"/>
                <a:ea typeface="Helvetica Neue"/>
                <a:cs typeface="Helvetica Neue"/>
                <a:sym typeface="Helvetica Neue"/>
              </a:rPr>
              <a:t>A COMMON LANGUAGE</a:t>
            </a:r>
            <a:endParaRPr/>
          </a:p>
        </p:txBody>
      </p:sp>
      <p:sp>
        <p:nvSpPr>
          <p:cNvPr id="138" name="Google Shape;138;p17"/>
          <p:cNvSpPr txBox="1"/>
          <p:nvPr/>
        </p:nvSpPr>
        <p:spPr>
          <a:xfrm>
            <a:off x="6477000" y="5399900"/>
            <a:ext cx="25908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00" b="1">
                <a:solidFill>
                  <a:srgbClr val="A5A5A5"/>
                </a:solidFill>
                <a:latin typeface="Helvetica Neue"/>
                <a:ea typeface="Helvetica Neue"/>
                <a:cs typeface="Helvetica Neue"/>
                <a:sym typeface="Helvetica Neue"/>
              </a:rPr>
              <a:t>Network Science: Graph Theory </a:t>
            </a:r>
            <a:endParaRPr sz="600" i="1">
              <a:solidFill>
                <a:srgbClr val="A5A5A5"/>
              </a:solidFill>
              <a:latin typeface="Helvetica Neue"/>
              <a:ea typeface="Helvetica Neue"/>
              <a:cs typeface="Helvetica Neue"/>
              <a:sym typeface="Helvetica Neue"/>
            </a:endParaRPr>
          </a:p>
        </p:txBody>
      </p:sp>
      <p:pic>
        <p:nvPicPr>
          <p:cNvPr id="139" name="Google Shape;139;p17" descr="2_4.png"/>
          <p:cNvPicPr preferRelativeResize="0"/>
          <p:nvPr/>
        </p:nvPicPr>
        <p:blipFill rotWithShape="1">
          <a:blip r:embed="rId5">
            <a:alphaModFix/>
          </a:blip>
          <a:srcRect/>
          <a:stretch/>
        </p:blipFill>
        <p:spPr>
          <a:xfrm>
            <a:off x="4953000" y="3527814"/>
            <a:ext cx="3429000" cy="1719263"/>
          </a:xfrm>
          <a:prstGeom prst="rect">
            <a:avLst/>
          </a:prstGeom>
          <a:noFill/>
          <a:ln>
            <a:noFill/>
          </a:ln>
        </p:spPr>
      </p:pic>
      <p:sp>
        <p:nvSpPr>
          <p:cNvPr id="140" name="Google Shape;140;p17"/>
          <p:cNvSpPr/>
          <p:nvPr/>
        </p:nvSpPr>
        <p:spPr>
          <a:xfrm>
            <a:off x="4572000" y="4610100"/>
            <a:ext cx="557843" cy="677108"/>
          </a:xfrm>
          <a:prstGeom prst="rect">
            <a:avLst/>
          </a:prstGeom>
          <a:noFill/>
          <a:ln>
            <a:noFill/>
          </a:ln>
        </p:spPr>
        <p:txBody>
          <a:bodyPr spcFirstLastPara="1" wrap="square" lIns="0" tIns="0" rIns="31725" bIns="0" anchor="t" anchorCtr="0">
            <a:noAutofit/>
          </a:bodyPr>
          <a:lstStyle/>
          <a:p>
            <a:pPr marL="31253" marR="0" lvl="0" indent="0" algn="l" rtl="0">
              <a:spcBef>
                <a:spcPts val="0"/>
              </a:spcBef>
              <a:spcAft>
                <a:spcPts val="0"/>
              </a:spcAft>
              <a:buNone/>
            </a:pPr>
            <a:r>
              <a:rPr lang="en-US" sz="2200">
                <a:solidFill>
                  <a:srgbClr val="000000"/>
                </a:solidFill>
                <a:latin typeface="Helvetica Neue"/>
                <a:ea typeface="Helvetica Neue"/>
                <a:cs typeface="Helvetica Neue"/>
                <a:sym typeface="Helvetica Neue"/>
              </a:rPr>
              <a:t>N=4</a:t>
            </a:r>
            <a:endParaRPr/>
          </a:p>
          <a:p>
            <a:pPr marL="31253" marR="0" lvl="0" indent="0" algn="l" rtl="0">
              <a:spcBef>
                <a:spcPts val="0"/>
              </a:spcBef>
              <a:spcAft>
                <a:spcPts val="0"/>
              </a:spcAft>
              <a:buNone/>
            </a:pPr>
            <a:r>
              <a:rPr lang="en-US" sz="2200">
                <a:solidFill>
                  <a:srgbClr val="000000"/>
                </a:solidFill>
                <a:latin typeface="Helvetica Neue"/>
                <a:ea typeface="Helvetica Neue"/>
                <a:cs typeface="Helvetica Neue"/>
                <a:sym typeface="Helvetica Neue"/>
              </a:rPr>
              <a:t>L=4</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53"/>
          <p:cNvSpPr txBox="1">
            <a:spLocks noGrp="1"/>
          </p:cNvSpPr>
          <p:nvPr>
            <p:ph type="ctrTitle"/>
          </p:nvPr>
        </p:nvSpPr>
        <p:spPr>
          <a:xfrm>
            <a:off x="685800" y="1775355"/>
            <a:ext cx="7772400" cy="1225021"/>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pic>
        <p:nvPicPr>
          <p:cNvPr id="686" name="Google Shape;686;p53"/>
          <p:cNvPicPr preferRelativeResize="0"/>
          <p:nvPr/>
        </p:nvPicPr>
        <p:blipFill rotWithShape="1">
          <a:blip r:embed="rId3">
            <a:alphaModFix/>
          </a:blip>
          <a:srcRect/>
          <a:stretch/>
        </p:blipFill>
        <p:spPr>
          <a:xfrm>
            <a:off x="-50805" y="532874"/>
            <a:ext cx="8077200" cy="4446323"/>
          </a:xfrm>
          <a:prstGeom prst="rect">
            <a:avLst/>
          </a:prstGeom>
          <a:noFill/>
          <a:ln>
            <a:noFill/>
          </a:ln>
        </p:spPr>
      </p:pic>
      <p:pic>
        <p:nvPicPr>
          <p:cNvPr id="687" name="Google Shape;687;p53"/>
          <p:cNvPicPr preferRelativeResize="0"/>
          <p:nvPr/>
        </p:nvPicPr>
        <p:blipFill rotWithShape="1">
          <a:blip r:embed="rId4">
            <a:alphaModFix/>
          </a:blip>
          <a:srcRect/>
          <a:stretch/>
        </p:blipFill>
        <p:spPr>
          <a:xfrm>
            <a:off x="1" y="4919928"/>
            <a:ext cx="11077575" cy="922073"/>
          </a:xfrm>
          <a:prstGeom prst="rect">
            <a:avLst/>
          </a:prstGeom>
          <a:noFill/>
          <a:ln>
            <a:noFill/>
          </a:ln>
        </p:spPr>
      </p:pic>
      <p:pic>
        <p:nvPicPr>
          <p:cNvPr id="688" name="Google Shape;688;p53"/>
          <p:cNvPicPr preferRelativeResize="0"/>
          <p:nvPr/>
        </p:nvPicPr>
        <p:blipFill rotWithShape="1">
          <a:blip r:embed="rId5">
            <a:alphaModFix/>
          </a:blip>
          <a:srcRect/>
          <a:stretch/>
        </p:blipFill>
        <p:spPr>
          <a:xfrm>
            <a:off x="7977720" y="670464"/>
            <a:ext cx="1250950" cy="2667000"/>
          </a:xfrm>
          <a:prstGeom prst="rect">
            <a:avLst/>
          </a:prstGeom>
          <a:noFill/>
          <a:ln>
            <a:noFill/>
          </a:ln>
        </p:spPr>
      </p:pic>
      <p:pic>
        <p:nvPicPr>
          <p:cNvPr id="689" name="Google Shape;689;p53"/>
          <p:cNvPicPr preferRelativeResize="0"/>
          <p:nvPr/>
        </p:nvPicPr>
        <p:blipFill rotWithShape="1">
          <a:blip r:embed="rId6">
            <a:alphaModFix/>
          </a:blip>
          <a:srcRect/>
          <a:stretch/>
        </p:blipFill>
        <p:spPr>
          <a:xfrm>
            <a:off x="8344768" y="3649132"/>
            <a:ext cx="799232" cy="2065867"/>
          </a:xfrm>
          <a:prstGeom prst="rect">
            <a:avLst/>
          </a:prstGeom>
          <a:noFill/>
          <a:ln>
            <a:noFill/>
          </a:ln>
        </p:spPr>
      </p:pic>
      <p:sp>
        <p:nvSpPr>
          <p:cNvPr id="690" name="Google Shape;690;p53"/>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chemeClr val="lt1"/>
                </a:solidFill>
                <a:latin typeface="Helvetica Neue"/>
                <a:ea typeface="Helvetica Neue"/>
                <a:cs typeface="Helvetica Neue"/>
                <a:sym typeface="Helvetica Neue"/>
              </a:rPr>
              <a:t>HUMAN DISEASE NETWORK</a:t>
            </a:r>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54"/>
          <p:cNvSpPr txBox="1"/>
          <p:nvPr/>
        </p:nvSpPr>
        <p:spPr>
          <a:xfrm>
            <a:off x="0" y="5284399"/>
            <a:ext cx="610038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i="1">
                <a:solidFill>
                  <a:schemeClr val="dk1"/>
                </a:solidFill>
                <a:latin typeface="Helvetica Neue"/>
                <a:ea typeface="Helvetica Neue"/>
                <a:cs typeface="Helvetica Neue"/>
                <a:sym typeface="Helvetica Neue"/>
              </a:rPr>
              <a:t>Y.-Y. Ahn, S. E. Ahnert, J. P. Bagrow, A.-L. Barabási  Flavor network and the principles of food pairing , Scientific Reports 196, (2011).</a:t>
            </a:r>
            <a:endParaRPr/>
          </a:p>
        </p:txBody>
      </p:sp>
      <p:sp>
        <p:nvSpPr>
          <p:cNvPr id="696" name="Google Shape;696;p54"/>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chemeClr val="lt1"/>
                </a:solidFill>
                <a:latin typeface="Helvetica Neue"/>
                <a:ea typeface="Helvetica Neue"/>
                <a:cs typeface="Helvetica Neue"/>
                <a:sym typeface="Helvetica Neue"/>
              </a:rPr>
              <a:t>Ingredient-Flavor Bipartite Network</a:t>
            </a:r>
            <a:endParaRPr/>
          </a:p>
        </p:txBody>
      </p:sp>
      <p:sp>
        <p:nvSpPr>
          <p:cNvPr id="697" name="Google Shape;697;p54"/>
          <p:cNvSpPr txBox="1"/>
          <p:nvPr/>
        </p:nvSpPr>
        <p:spPr>
          <a:xfrm>
            <a:off x="6477000" y="5399900"/>
            <a:ext cx="25908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00" b="1">
                <a:solidFill>
                  <a:srgbClr val="A5A5A5"/>
                </a:solidFill>
                <a:latin typeface="Helvetica Neue"/>
                <a:ea typeface="Helvetica Neue"/>
                <a:cs typeface="Helvetica Neue"/>
                <a:sym typeface="Helvetica Neue"/>
              </a:rPr>
              <a:t>Network Science: Graph Theory </a:t>
            </a:r>
            <a:endParaRPr sz="600" i="1">
              <a:solidFill>
                <a:srgbClr val="A5A5A5"/>
              </a:solidFill>
              <a:latin typeface="Helvetica Neue"/>
              <a:ea typeface="Helvetica Neue"/>
              <a:cs typeface="Helvetica Neue"/>
              <a:sym typeface="Helvetica Neue"/>
            </a:endParaRPr>
          </a:p>
        </p:txBody>
      </p:sp>
      <p:pic>
        <p:nvPicPr>
          <p:cNvPr id="698" name="Google Shape;698;p54" descr="F-Flavor-bipartite.pdf"/>
          <p:cNvPicPr preferRelativeResize="0"/>
          <p:nvPr/>
        </p:nvPicPr>
        <p:blipFill rotWithShape="1">
          <a:blip r:embed="rId3">
            <a:alphaModFix/>
          </a:blip>
          <a:srcRect/>
          <a:stretch/>
        </p:blipFill>
        <p:spPr>
          <a:xfrm>
            <a:off x="-16933" y="605365"/>
            <a:ext cx="9144000" cy="4673600"/>
          </a:xfrm>
          <a:prstGeom prst="rect">
            <a:avLst/>
          </a:prstGeom>
          <a:noFill/>
          <a:ln>
            <a:noFill/>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pic>
        <p:nvPicPr>
          <p:cNvPr id="703" name="Google Shape;703;p55" descr="201112-15_Nature-Flavor-fig2.jpg"/>
          <p:cNvPicPr preferRelativeResize="0"/>
          <p:nvPr/>
        </p:nvPicPr>
        <p:blipFill rotWithShape="1">
          <a:blip r:embed="rId3">
            <a:alphaModFix/>
          </a:blip>
          <a:srcRect/>
          <a:stretch/>
        </p:blipFill>
        <p:spPr>
          <a:xfrm>
            <a:off x="54204" y="16933"/>
            <a:ext cx="9055930" cy="5715000"/>
          </a:xfrm>
          <a:prstGeom prst="rect">
            <a:avLst/>
          </a:prstGeom>
          <a:noFill/>
          <a:ln>
            <a:noFill/>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56"/>
          <p:cNvSpPr txBox="1"/>
          <p:nvPr/>
        </p:nvSpPr>
        <p:spPr>
          <a:xfrm>
            <a:off x="0" y="152400"/>
            <a:ext cx="9144000" cy="419100"/>
          </a:xfrm>
          <a:prstGeom prst="rect">
            <a:avLst/>
          </a:prstGeom>
          <a:solidFill>
            <a:srgbClr val="E46C0A"/>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rgbClr val="FFFFFF"/>
                </a:solidFill>
                <a:latin typeface="Arial"/>
                <a:ea typeface="Arial"/>
                <a:cs typeface="Arial"/>
                <a:sym typeface="Arial"/>
              </a:rPr>
              <a:t>Question 6					</a:t>
            </a:r>
            <a:endParaRPr sz="1600">
              <a:solidFill>
                <a:srgbClr val="FFFFFF"/>
              </a:solidFill>
              <a:latin typeface="Arial"/>
              <a:ea typeface="Arial"/>
              <a:cs typeface="Arial"/>
              <a:sym typeface="Arial"/>
            </a:endParaRPr>
          </a:p>
          <a:p>
            <a:pPr marL="0" marR="0" lvl="0" indent="0" algn="l" rtl="0">
              <a:spcBef>
                <a:spcPts val="320"/>
              </a:spcBef>
              <a:spcAft>
                <a:spcPts val="0"/>
              </a:spcAft>
              <a:buNone/>
            </a:pPr>
            <a:endParaRPr sz="1600">
              <a:solidFill>
                <a:srgbClr val="FFFFFF"/>
              </a:solidFill>
              <a:latin typeface="Calibri"/>
              <a:ea typeface="Calibri"/>
              <a:cs typeface="Calibri"/>
              <a:sym typeface="Calibri"/>
            </a:endParaRPr>
          </a:p>
          <a:p>
            <a:pPr marL="0" marR="0" lvl="0" indent="0" algn="l" rtl="0">
              <a:spcBef>
                <a:spcPts val="320"/>
              </a:spcBef>
              <a:spcAft>
                <a:spcPts val="0"/>
              </a:spcAft>
              <a:buNone/>
            </a:pPr>
            <a:endParaRPr sz="1600" b="1">
              <a:solidFill>
                <a:srgbClr val="FFFFFF"/>
              </a:solidFill>
              <a:latin typeface="Helvetica Neue"/>
              <a:ea typeface="Helvetica Neue"/>
              <a:cs typeface="Helvetica Neue"/>
              <a:sym typeface="Helvetica Neue"/>
            </a:endParaRPr>
          </a:p>
        </p:txBody>
      </p:sp>
      <p:sp>
        <p:nvSpPr>
          <p:cNvPr id="709" name="Google Shape;709;p56"/>
          <p:cNvSpPr txBox="1"/>
          <p:nvPr/>
        </p:nvSpPr>
        <p:spPr>
          <a:xfrm flipH="1">
            <a:off x="2819400" y="152401"/>
            <a:ext cx="45719" cy="419100"/>
          </a:xfrm>
          <a:prstGeom prst="rect">
            <a:avLst/>
          </a:prstGeom>
          <a:solidFill>
            <a:schemeClr val="lt1"/>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endParaRPr sz="1600" b="1">
              <a:solidFill>
                <a:schemeClr val="lt1"/>
              </a:solidFill>
              <a:latin typeface="Helvetica Neue"/>
              <a:ea typeface="Helvetica Neue"/>
              <a:cs typeface="Helvetica Neue"/>
              <a:sym typeface="Helvetica Neue"/>
            </a:endParaRPr>
          </a:p>
        </p:txBody>
      </p:sp>
      <p:sp>
        <p:nvSpPr>
          <p:cNvPr id="710" name="Google Shape;710;p56"/>
          <p:cNvSpPr txBox="1"/>
          <p:nvPr/>
        </p:nvSpPr>
        <p:spPr>
          <a:xfrm>
            <a:off x="755031" y="2435746"/>
            <a:ext cx="1548148" cy="461665"/>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Q6: Paths</a:t>
            </a:r>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57"/>
          <p:cNvSpPr txBox="1"/>
          <p:nvPr/>
        </p:nvSpPr>
        <p:spPr>
          <a:xfrm>
            <a:off x="0" y="2185024"/>
            <a:ext cx="9144000" cy="14465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a:solidFill>
                  <a:schemeClr val="dk1"/>
                </a:solidFill>
                <a:latin typeface="Arial"/>
                <a:ea typeface="Arial"/>
                <a:cs typeface="Arial"/>
                <a:sym typeface="Arial"/>
              </a:rPr>
              <a:t>PATHOLOGY</a:t>
            </a:r>
            <a:endParaRPr/>
          </a:p>
          <a:p>
            <a:pPr marL="0" marR="0" lvl="0" indent="0" algn="ctr" rtl="0">
              <a:spcBef>
                <a:spcPts val="0"/>
              </a:spcBef>
              <a:spcAft>
                <a:spcPts val="0"/>
              </a:spcAft>
              <a:buNone/>
            </a:pPr>
            <a:endParaRPr sz="4400" b="1">
              <a:solidFill>
                <a:srgbClr val="FF0000"/>
              </a:solidFill>
              <a:latin typeface="Helvetica Neue"/>
              <a:ea typeface="Helvetica Neue"/>
              <a:cs typeface="Helvetica Neue"/>
              <a:sym typeface="Helvetica Neue"/>
            </a:endParaRPr>
          </a:p>
        </p:txBody>
      </p:sp>
      <p:sp>
        <p:nvSpPr>
          <p:cNvPr id="716" name="Google Shape;716;p57"/>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rgbClr val="FFFFFF"/>
                </a:solidFill>
                <a:latin typeface="Arial"/>
                <a:ea typeface="Arial"/>
                <a:cs typeface="Arial"/>
                <a:sym typeface="Arial"/>
              </a:rPr>
              <a:t>Section 2.8					</a:t>
            </a:r>
            <a:endParaRPr sz="1600">
              <a:solidFill>
                <a:srgbClr val="FFFFFF"/>
              </a:solidFill>
              <a:latin typeface="Arial"/>
              <a:ea typeface="Arial"/>
              <a:cs typeface="Arial"/>
              <a:sym typeface="Arial"/>
            </a:endParaRPr>
          </a:p>
          <a:p>
            <a:pPr marL="0" marR="0" lvl="0" indent="0" algn="l" rtl="0">
              <a:spcBef>
                <a:spcPts val="320"/>
              </a:spcBef>
              <a:spcAft>
                <a:spcPts val="0"/>
              </a:spcAft>
              <a:buNone/>
            </a:pPr>
            <a:endParaRPr sz="1600">
              <a:solidFill>
                <a:srgbClr val="FFFFFF"/>
              </a:solidFill>
              <a:latin typeface="Calibri"/>
              <a:ea typeface="Calibri"/>
              <a:cs typeface="Calibri"/>
              <a:sym typeface="Calibri"/>
            </a:endParaRPr>
          </a:p>
          <a:p>
            <a:pPr marL="0" marR="0" lvl="0" indent="0" algn="l" rtl="0">
              <a:spcBef>
                <a:spcPts val="320"/>
              </a:spcBef>
              <a:spcAft>
                <a:spcPts val="0"/>
              </a:spcAft>
              <a:buNone/>
            </a:pPr>
            <a:endParaRPr sz="1600" b="1">
              <a:solidFill>
                <a:srgbClr val="FFFFFF"/>
              </a:solidFill>
              <a:latin typeface="Helvetica Neue"/>
              <a:ea typeface="Helvetica Neue"/>
              <a:cs typeface="Helvetica Neue"/>
              <a:sym typeface="Helvetica Neue"/>
            </a:endParaRPr>
          </a:p>
        </p:txBody>
      </p:sp>
      <p:sp>
        <p:nvSpPr>
          <p:cNvPr id="717" name="Google Shape;717;p57"/>
          <p:cNvSpPr txBox="1"/>
          <p:nvPr/>
        </p:nvSpPr>
        <p:spPr>
          <a:xfrm flipH="1">
            <a:off x="2819400" y="152401"/>
            <a:ext cx="45719" cy="419100"/>
          </a:xfrm>
          <a:prstGeom prst="rect">
            <a:avLst/>
          </a:prstGeom>
          <a:solidFill>
            <a:schemeClr val="lt1"/>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endParaRPr sz="1600" b="1">
              <a:solidFill>
                <a:schemeClr val="lt1"/>
              </a:solidFill>
              <a:latin typeface="Helvetica Neue"/>
              <a:ea typeface="Helvetica Neue"/>
              <a:cs typeface="Helvetica Neue"/>
              <a:sym typeface="Helvetica Neue"/>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58"/>
          <p:cNvSpPr txBox="1"/>
          <p:nvPr/>
        </p:nvSpPr>
        <p:spPr>
          <a:xfrm>
            <a:off x="425450" y="4437558"/>
            <a:ext cx="6172200" cy="7386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23" name="Google Shape;723;p58"/>
          <p:cNvSpPr/>
          <p:nvPr/>
        </p:nvSpPr>
        <p:spPr>
          <a:xfrm>
            <a:off x="127005" y="810847"/>
            <a:ext cx="8267320" cy="107721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Helvetica Neue"/>
                <a:ea typeface="Helvetica Neue"/>
                <a:cs typeface="Helvetica Neue"/>
                <a:sym typeface="Helvetica Neue"/>
              </a:rPr>
              <a:t>A </a:t>
            </a:r>
            <a:r>
              <a:rPr lang="en-US" sz="1600" i="1">
                <a:solidFill>
                  <a:schemeClr val="dk1"/>
                </a:solidFill>
                <a:latin typeface="Helvetica Neue"/>
                <a:ea typeface="Helvetica Neue"/>
                <a:cs typeface="Helvetica Neue"/>
                <a:sym typeface="Helvetica Neue"/>
              </a:rPr>
              <a:t>path is </a:t>
            </a:r>
            <a:r>
              <a:rPr lang="en-US" sz="1600">
                <a:solidFill>
                  <a:schemeClr val="dk1"/>
                </a:solidFill>
                <a:latin typeface="Helvetica Neue"/>
                <a:ea typeface="Helvetica Neue"/>
                <a:cs typeface="Helvetica Neue"/>
                <a:sym typeface="Helvetica Neue"/>
              </a:rPr>
              <a:t>a sequence of nodes in which  each node is adjacent to the next one</a:t>
            </a:r>
            <a:endParaRPr/>
          </a:p>
          <a:p>
            <a:pPr marL="0" marR="0" lvl="0" indent="0" algn="l" rtl="0">
              <a:spcBef>
                <a:spcPts val="0"/>
              </a:spcBef>
              <a:spcAft>
                <a:spcPts val="0"/>
              </a:spcAft>
              <a:buNone/>
            </a:pPr>
            <a:endParaRPr sz="160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r>
              <a:rPr lang="en-US" sz="1600" i="1">
                <a:solidFill>
                  <a:schemeClr val="dk1"/>
                </a:solidFill>
                <a:latin typeface="Helvetica Neue"/>
                <a:ea typeface="Helvetica Neue"/>
                <a:cs typeface="Helvetica Neue"/>
                <a:sym typeface="Helvetica Neue"/>
              </a:rPr>
              <a:t>P</a:t>
            </a:r>
            <a:r>
              <a:rPr lang="en-US" sz="1600" i="1" baseline="-25000">
                <a:solidFill>
                  <a:schemeClr val="dk1"/>
                </a:solidFill>
                <a:latin typeface="Helvetica Neue"/>
                <a:ea typeface="Helvetica Neue"/>
                <a:cs typeface="Helvetica Neue"/>
                <a:sym typeface="Helvetica Neue"/>
              </a:rPr>
              <a:t>i0,in  </a:t>
            </a:r>
            <a:r>
              <a:rPr lang="en-US" sz="1600">
                <a:solidFill>
                  <a:schemeClr val="dk1"/>
                </a:solidFill>
                <a:latin typeface="Helvetica Neue"/>
                <a:ea typeface="Helvetica Neue"/>
                <a:cs typeface="Helvetica Neue"/>
                <a:sym typeface="Helvetica Neue"/>
              </a:rPr>
              <a:t>of length </a:t>
            </a:r>
            <a:r>
              <a:rPr lang="en-US" sz="1600" i="1">
                <a:solidFill>
                  <a:schemeClr val="dk1"/>
                </a:solidFill>
                <a:latin typeface="Helvetica Neue"/>
                <a:ea typeface="Helvetica Neue"/>
                <a:cs typeface="Helvetica Neue"/>
                <a:sym typeface="Helvetica Neue"/>
              </a:rPr>
              <a:t>n </a:t>
            </a:r>
            <a:r>
              <a:rPr lang="en-US" sz="1600">
                <a:solidFill>
                  <a:schemeClr val="dk1"/>
                </a:solidFill>
                <a:latin typeface="Helvetica Neue"/>
                <a:ea typeface="Helvetica Neue"/>
                <a:cs typeface="Helvetica Neue"/>
                <a:sym typeface="Helvetica Neue"/>
              </a:rPr>
              <a:t>between nodes i</a:t>
            </a:r>
            <a:r>
              <a:rPr lang="en-US" sz="1600" baseline="-25000">
                <a:solidFill>
                  <a:schemeClr val="dk1"/>
                </a:solidFill>
                <a:latin typeface="Helvetica Neue"/>
                <a:ea typeface="Helvetica Neue"/>
                <a:cs typeface="Helvetica Neue"/>
                <a:sym typeface="Helvetica Neue"/>
              </a:rPr>
              <a:t>0</a:t>
            </a:r>
            <a:r>
              <a:rPr lang="en-US" sz="1600">
                <a:solidFill>
                  <a:schemeClr val="dk1"/>
                </a:solidFill>
                <a:latin typeface="Helvetica Neue"/>
                <a:ea typeface="Helvetica Neue"/>
                <a:cs typeface="Helvetica Neue"/>
                <a:sym typeface="Helvetica Neue"/>
              </a:rPr>
              <a:t> and i</a:t>
            </a:r>
            <a:r>
              <a:rPr lang="en-US" sz="1600" baseline="-25000">
                <a:solidFill>
                  <a:schemeClr val="dk1"/>
                </a:solidFill>
                <a:latin typeface="Helvetica Neue"/>
                <a:ea typeface="Helvetica Neue"/>
                <a:cs typeface="Helvetica Neue"/>
                <a:sym typeface="Helvetica Neue"/>
              </a:rPr>
              <a:t>n </a:t>
            </a:r>
            <a:r>
              <a:rPr lang="en-US" sz="1600">
                <a:solidFill>
                  <a:schemeClr val="dk1"/>
                </a:solidFill>
                <a:latin typeface="Helvetica Neue"/>
                <a:ea typeface="Helvetica Neue"/>
                <a:cs typeface="Helvetica Neue"/>
                <a:sym typeface="Helvetica Neue"/>
              </a:rPr>
              <a:t>is an ordered collection of </a:t>
            </a:r>
            <a:r>
              <a:rPr lang="en-US" sz="1600" i="1">
                <a:solidFill>
                  <a:schemeClr val="dk1"/>
                </a:solidFill>
                <a:latin typeface="Helvetica Neue"/>
                <a:ea typeface="Helvetica Neue"/>
                <a:cs typeface="Helvetica Neue"/>
                <a:sym typeface="Helvetica Neue"/>
              </a:rPr>
              <a:t>n+1</a:t>
            </a:r>
            <a:r>
              <a:rPr lang="en-US" sz="1600">
                <a:solidFill>
                  <a:schemeClr val="dk1"/>
                </a:solidFill>
                <a:latin typeface="Helvetica Neue"/>
                <a:ea typeface="Helvetica Neue"/>
                <a:cs typeface="Helvetica Neue"/>
                <a:sym typeface="Helvetica Neue"/>
              </a:rPr>
              <a:t> nodes and </a:t>
            </a:r>
            <a:r>
              <a:rPr lang="en-US" sz="1600" i="1">
                <a:solidFill>
                  <a:schemeClr val="dk1"/>
                </a:solidFill>
                <a:latin typeface="Helvetica Neue"/>
                <a:ea typeface="Helvetica Neue"/>
                <a:cs typeface="Helvetica Neue"/>
                <a:sym typeface="Helvetica Neue"/>
              </a:rPr>
              <a:t>n</a:t>
            </a:r>
            <a:r>
              <a:rPr lang="en-US" sz="1600">
                <a:solidFill>
                  <a:schemeClr val="dk1"/>
                </a:solidFill>
                <a:latin typeface="Helvetica Neue"/>
                <a:ea typeface="Helvetica Neue"/>
                <a:cs typeface="Helvetica Neue"/>
                <a:sym typeface="Helvetica Neue"/>
              </a:rPr>
              <a:t> links </a:t>
            </a:r>
            <a:endParaRPr/>
          </a:p>
          <a:p>
            <a:pPr marL="0" marR="0" lvl="0" indent="0" algn="l" rtl="0">
              <a:spcBef>
                <a:spcPts val="0"/>
              </a:spcBef>
              <a:spcAft>
                <a:spcPts val="0"/>
              </a:spcAft>
              <a:buNone/>
            </a:pPr>
            <a:r>
              <a:rPr lang="en-US" sz="1600">
                <a:solidFill>
                  <a:schemeClr val="dk1"/>
                </a:solidFill>
                <a:latin typeface="Helvetica Neue"/>
                <a:ea typeface="Helvetica Neue"/>
                <a:cs typeface="Helvetica Neue"/>
                <a:sym typeface="Helvetica Neue"/>
              </a:rPr>
              <a:t> </a:t>
            </a:r>
            <a:endParaRPr/>
          </a:p>
        </p:txBody>
      </p:sp>
      <p:pic>
        <p:nvPicPr>
          <p:cNvPr id="724" name="Google Shape;724;p58"/>
          <p:cNvPicPr preferRelativeResize="0"/>
          <p:nvPr/>
        </p:nvPicPr>
        <p:blipFill rotWithShape="1">
          <a:blip r:embed="rId3">
            <a:alphaModFix/>
          </a:blip>
          <a:srcRect/>
          <a:stretch/>
        </p:blipFill>
        <p:spPr>
          <a:xfrm>
            <a:off x="425450" y="1730292"/>
            <a:ext cx="2525712" cy="338667"/>
          </a:xfrm>
          <a:prstGeom prst="rect">
            <a:avLst/>
          </a:prstGeom>
          <a:noFill/>
          <a:ln>
            <a:noFill/>
          </a:ln>
        </p:spPr>
      </p:pic>
      <p:pic>
        <p:nvPicPr>
          <p:cNvPr id="725" name="Google Shape;725;p58"/>
          <p:cNvPicPr preferRelativeResize="0"/>
          <p:nvPr/>
        </p:nvPicPr>
        <p:blipFill rotWithShape="1">
          <a:blip r:embed="rId4">
            <a:alphaModFix/>
          </a:blip>
          <a:srcRect/>
          <a:stretch/>
        </p:blipFill>
        <p:spPr>
          <a:xfrm>
            <a:off x="3409207" y="1730292"/>
            <a:ext cx="4847771" cy="338667"/>
          </a:xfrm>
          <a:prstGeom prst="rect">
            <a:avLst/>
          </a:prstGeom>
          <a:noFill/>
          <a:ln>
            <a:noFill/>
          </a:ln>
        </p:spPr>
      </p:pic>
      <p:sp>
        <p:nvSpPr>
          <p:cNvPr id="726" name="Google Shape;726;p58"/>
          <p:cNvSpPr/>
          <p:nvPr/>
        </p:nvSpPr>
        <p:spPr>
          <a:xfrm>
            <a:off x="425450" y="4514502"/>
            <a:ext cx="7313083" cy="132343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endParaRPr sz="1600" b="1">
              <a:solidFill>
                <a:schemeClr val="dk1"/>
              </a:solidFill>
              <a:latin typeface="Helvetica Neue"/>
              <a:ea typeface="Helvetica Neue"/>
              <a:cs typeface="Helvetica Neue"/>
              <a:sym typeface="Helvetica Neue"/>
            </a:endParaRPr>
          </a:p>
          <a:p>
            <a:pPr marL="0" marR="0" lvl="0" indent="-101600" algn="l" rtl="0">
              <a:spcBef>
                <a:spcPts val="0"/>
              </a:spcBef>
              <a:spcAft>
                <a:spcPts val="0"/>
              </a:spcAft>
              <a:buClr>
                <a:schemeClr val="dk1"/>
              </a:buClr>
              <a:buSzPts val="1600"/>
              <a:buFont typeface="Arial"/>
              <a:buChar char="•"/>
            </a:pPr>
            <a:r>
              <a:rPr lang="en-US" sz="1600" b="1">
                <a:solidFill>
                  <a:schemeClr val="dk1"/>
                </a:solidFill>
                <a:latin typeface="Helvetica Neue"/>
                <a:ea typeface="Helvetica Neue"/>
                <a:cs typeface="Helvetica Neue"/>
                <a:sym typeface="Helvetica Neue"/>
              </a:rPr>
              <a:t> </a:t>
            </a:r>
            <a:r>
              <a:rPr lang="en-US" sz="1600">
                <a:solidFill>
                  <a:schemeClr val="dk1"/>
                </a:solidFill>
                <a:latin typeface="Helvetica Neue"/>
                <a:ea typeface="Helvetica Neue"/>
                <a:cs typeface="Helvetica Neue"/>
                <a:sym typeface="Helvetica Neue"/>
              </a:rPr>
              <a:t>In a directed network, the path can follow only the direction of an arrow. </a:t>
            </a:r>
            <a:endParaRPr/>
          </a:p>
          <a:p>
            <a:pPr marL="0" marR="0" lvl="0" indent="0" algn="l" rtl="0">
              <a:spcBef>
                <a:spcPts val="0"/>
              </a:spcBef>
              <a:spcAft>
                <a:spcPts val="0"/>
              </a:spcAft>
              <a:buClr>
                <a:schemeClr val="dk1"/>
              </a:buClr>
              <a:buSzPts val="1600"/>
              <a:buFont typeface="Arial"/>
              <a:buNone/>
            </a:pPr>
            <a:endParaRPr sz="1600" b="1">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endParaRPr sz="1600">
              <a:solidFill>
                <a:schemeClr val="dk1"/>
              </a:solidFill>
              <a:latin typeface="Helvetica Neue"/>
              <a:ea typeface="Helvetica Neue"/>
              <a:cs typeface="Helvetica Neue"/>
              <a:sym typeface="Helvetica Neue"/>
            </a:endParaRPr>
          </a:p>
        </p:txBody>
      </p:sp>
      <p:sp>
        <p:nvSpPr>
          <p:cNvPr id="727" name="Google Shape;727;p58"/>
          <p:cNvSpPr txBox="1"/>
          <p:nvPr/>
        </p:nvSpPr>
        <p:spPr>
          <a:xfrm>
            <a:off x="6477000" y="5399900"/>
            <a:ext cx="25908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00" b="1">
                <a:solidFill>
                  <a:srgbClr val="A5A5A5"/>
                </a:solidFill>
                <a:latin typeface="Helvetica Neue"/>
                <a:ea typeface="Helvetica Neue"/>
                <a:cs typeface="Helvetica Neue"/>
                <a:sym typeface="Helvetica Neue"/>
              </a:rPr>
              <a:t>Network Science: Graph Theory </a:t>
            </a:r>
            <a:endParaRPr sz="600" i="1">
              <a:solidFill>
                <a:srgbClr val="A5A5A5"/>
              </a:solidFill>
              <a:latin typeface="Helvetica Neue"/>
              <a:ea typeface="Helvetica Neue"/>
              <a:cs typeface="Helvetica Neue"/>
              <a:sym typeface="Helvetica Neue"/>
            </a:endParaRPr>
          </a:p>
        </p:txBody>
      </p:sp>
      <p:sp>
        <p:nvSpPr>
          <p:cNvPr id="728" name="Google Shape;728;p58"/>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chemeClr val="lt1"/>
                </a:solidFill>
                <a:latin typeface="Helvetica Neue"/>
                <a:ea typeface="Helvetica Neue"/>
                <a:cs typeface="Helvetica Neue"/>
                <a:sym typeface="Helvetica Neue"/>
              </a:rPr>
              <a:t>PATHS</a:t>
            </a:r>
            <a:endParaRPr sz="2000" b="1" i="1">
              <a:solidFill>
                <a:srgbClr val="F2F2F2"/>
              </a:solidFill>
              <a:latin typeface="Helvetica Neue"/>
              <a:ea typeface="Helvetica Neue"/>
              <a:cs typeface="Helvetica Neue"/>
              <a:sym typeface="Helvetica Neue"/>
            </a:endParaRPr>
          </a:p>
        </p:txBody>
      </p:sp>
      <p:pic>
        <p:nvPicPr>
          <p:cNvPr id="729" name="Google Shape;729;p58"/>
          <p:cNvPicPr preferRelativeResize="0"/>
          <p:nvPr/>
        </p:nvPicPr>
        <p:blipFill rotWithShape="1">
          <a:blip r:embed="rId5">
            <a:alphaModFix/>
          </a:blip>
          <a:srcRect/>
          <a:stretch/>
        </p:blipFill>
        <p:spPr>
          <a:xfrm>
            <a:off x="812585" y="2068959"/>
            <a:ext cx="5785065" cy="2851013"/>
          </a:xfrm>
          <a:prstGeom prst="rect">
            <a:avLst/>
          </a:prstGeom>
          <a:noFill/>
          <a:ln>
            <a:noFill/>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59"/>
          <p:cNvSpPr txBox="1"/>
          <p:nvPr/>
        </p:nvSpPr>
        <p:spPr>
          <a:xfrm>
            <a:off x="3124200" y="918431"/>
            <a:ext cx="5791200" cy="4212435"/>
          </a:xfrm>
          <a:prstGeom prst="rect">
            <a:avLst/>
          </a:prstGeom>
          <a:noFill/>
          <a:ln>
            <a:noFill/>
          </a:ln>
        </p:spPr>
        <p:txBody>
          <a:bodyPr spcFirstLastPara="1" wrap="square" lIns="91425" tIns="45700" rIns="91425" bIns="45700" anchor="t" anchorCtr="0">
            <a:spAutoFit/>
          </a:bodyPr>
          <a:lstStyle/>
          <a:p>
            <a:pPr marL="0" marR="0" lvl="0" indent="0" algn="l" rtl="0">
              <a:lnSpc>
                <a:spcPct val="140000"/>
              </a:lnSpc>
              <a:spcBef>
                <a:spcPts val="0"/>
              </a:spcBef>
              <a:spcAft>
                <a:spcPts val="0"/>
              </a:spcAft>
              <a:buNone/>
            </a:pPr>
            <a:r>
              <a:rPr lang="en-US" sz="1600">
                <a:solidFill>
                  <a:schemeClr val="dk1"/>
                </a:solidFill>
                <a:latin typeface="Helvetica Neue"/>
                <a:ea typeface="Helvetica Neue"/>
                <a:cs typeface="Helvetica Neue"/>
                <a:sym typeface="Helvetica Neue"/>
              </a:rPr>
              <a:t>The </a:t>
            </a:r>
            <a:r>
              <a:rPr lang="en-US" sz="1600" i="1">
                <a:solidFill>
                  <a:srgbClr val="FF0000"/>
                </a:solidFill>
                <a:latin typeface="Helvetica Neue"/>
                <a:ea typeface="Helvetica Neue"/>
                <a:cs typeface="Helvetica Neue"/>
                <a:sym typeface="Helvetica Neue"/>
              </a:rPr>
              <a:t>distance (shortest path, geodesic path) </a:t>
            </a:r>
            <a:r>
              <a:rPr lang="en-US" sz="1600">
                <a:solidFill>
                  <a:schemeClr val="dk1"/>
                </a:solidFill>
                <a:latin typeface="Helvetica Neue"/>
                <a:ea typeface="Helvetica Neue"/>
                <a:cs typeface="Helvetica Neue"/>
                <a:sym typeface="Helvetica Neue"/>
              </a:rPr>
              <a:t>between two nodes is defined as the number of edges along the shortest path connecting them.</a:t>
            </a:r>
            <a:endParaRPr/>
          </a:p>
          <a:p>
            <a:pPr marL="0" marR="0" lvl="0" indent="0" algn="l" rtl="0">
              <a:lnSpc>
                <a:spcPct val="140000"/>
              </a:lnSpc>
              <a:spcBef>
                <a:spcPts val="0"/>
              </a:spcBef>
              <a:spcAft>
                <a:spcPts val="0"/>
              </a:spcAft>
              <a:buNone/>
            </a:pPr>
            <a:endParaRPr sz="1600">
              <a:solidFill>
                <a:schemeClr val="dk1"/>
              </a:solidFill>
              <a:latin typeface="Helvetica Neue"/>
              <a:ea typeface="Helvetica Neue"/>
              <a:cs typeface="Helvetica Neue"/>
              <a:sym typeface="Helvetica Neue"/>
            </a:endParaRPr>
          </a:p>
          <a:p>
            <a:pPr marL="0" marR="0" lvl="0" indent="0" algn="l" rtl="0">
              <a:lnSpc>
                <a:spcPct val="140000"/>
              </a:lnSpc>
              <a:spcBef>
                <a:spcPts val="0"/>
              </a:spcBef>
              <a:spcAft>
                <a:spcPts val="0"/>
              </a:spcAft>
              <a:buNone/>
            </a:pPr>
            <a:r>
              <a:rPr lang="en-US" sz="1600">
                <a:solidFill>
                  <a:schemeClr val="dk1"/>
                </a:solidFill>
                <a:latin typeface="Helvetica Neue"/>
                <a:ea typeface="Helvetica Neue"/>
                <a:cs typeface="Helvetica Neue"/>
                <a:sym typeface="Helvetica Neue"/>
              </a:rPr>
              <a:t>*If the two nodes are disconnected, the distance is infinity.</a:t>
            </a:r>
            <a:endParaRPr/>
          </a:p>
          <a:p>
            <a:pPr marL="0" marR="0" lvl="0" indent="0" algn="l" rtl="0">
              <a:lnSpc>
                <a:spcPct val="140000"/>
              </a:lnSpc>
              <a:spcBef>
                <a:spcPts val="0"/>
              </a:spcBef>
              <a:spcAft>
                <a:spcPts val="0"/>
              </a:spcAft>
              <a:buNone/>
            </a:pPr>
            <a:endParaRPr sz="1600">
              <a:solidFill>
                <a:schemeClr val="dk1"/>
              </a:solidFill>
              <a:latin typeface="Helvetica Neue"/>
              <a:ea typeface="Helvetica Neue"/>
              <a:cs typeface="Helvetica Neue"/>
              <a:sym typeface="Helvetica Neue"/>
            </a:endParaRPr>
          </a:p>
          <a:p>
            <a:pPr marL="0" marR="0" lvl="0" indent="0" algn="l" rtl="0">
              <a:lnSpc>
                <a:spcPct val="140000"/>
              </a:lnSpc>
              <a:spcBef>
                <a:spcPts val="0"/>
              </a:spcBef>
              <a:spcAft>
                <a:spcPts val="0"/>
              </a:spcAft>
              <a:buNone/>
            </a:pPr>
            <a:endParaRPr sz="1600">
              <a:solidFill>
                <a:schemeClr val="dk1"/>
              </a:solidFill>
              <a:latin typeface="Helvetica Neue"/>
              <a:ea typeface="Helvetica Neue"/>
              <a:cs typeface="Helvetica Neue"/>
              <a:sym typeface="Helvetica Neue"/>
            </a:endParaRPr>
          </a:p>
          <a:p>
            <a:pPr marL="0" marR="0" lvl="0" indent="0" algn="l" rtl="0">
              <a:lnSpc>
                <a:spcPct val="140000"/>
              </a:lnSpc>
              <a:spcBef>
                <a:spcPts val="0"/>
              </a:spcBef>
              <a:spcAft>
                <a:spcPts val="0"/>
              </a:spcAft>
              <a:buNone/>
            </a:pPr>
            <a:r>
              <a:rPr lang="en-US" sz="1600">
                <a:solidFill>
                  <a:schemeClr val="dk1"/>
                </a:solidFill>
                <a:latin typeface="Helvetica Neue"/>
                <a:ea typeface="Helvetica Neue"/>
                <a:cs typeface="Helvetica Neue"/>
                <a:sym typeface="Helvetica Neue"/>
              </a:rPr>
              <a:t>In </a:t>
            </a:r>
            <a:r>
              <a:rPr lang="en-US" sz="1600">
                <a:solidFill>
                  <a:srgbClr val="FF0000"/>
                </a:solidFill>
                <a:latin typeface="Helvetica Neue"/>
                <a:ea typeface="Helvetica Neue"/>
                <a:cs typeface="Helvetica Neue"/>
                <a:sym typeface="Helvetica Neue"/>
              </a:rPr>
              <a:t>directed graphs </a:t>
            </a:r>
            <a:r>
              <a:rPr lang="en-US" sz="1600">
                <a:solidFill>
                  <a:schemeClr val="dk1"/>
                </a:solidFill>
                <a:latin typeface="Helvetica Neue"/>
                <a:ea typeface="Helvetica Neue"/>
                <a:cs typeface="Helvetica Neue"/>
                <a:sym typeface="Helvetica Neue"/>
              </a:rPr>
              <a:t>each path needs to follow the direction of the arrows.</a:t>
            </a:r>
            <a:endParaRPr/>
          </a:p>
          <a:p>
            <a:pPr marL="0" marR="0" lvl="0" indent="0" algn="l" rtl="0">
              <a:lnSpc>
                <a:spcPct val="140000"/>
              </a:lnSpc>
              <a:spcBef>
                <a:spcPts val="0"/>
              </a:spcBef>
              <a:spcAft>
                <a:spcPts val="0"/>
              </a:spcAft>
              <a:buNone/>
            </a:pPr>
            <a:r>
              <a:rPr lang="en-US" sz="1600">
                <a:solidFill>
                  <a:schemeClr val="dk1"/>
                </a:solidFill>
                <a:latin typeface="Helvetica Neue"/>
                <a:ea typeface="Helvetica Neue"/>
                <a:cs typeface="Helvetica Neue"/>
                <a:sym typeface="Helvetica Neue"/>
              </a:rPr>
              <a:t>Thus in a digraph the distance from node A to B (on an AB path) is generally different from the distance from node B to A (on a BCA path).</a:t>
            </a:r>
            <a:endParaRPr/>
          </a:p>
        </p:txBody>
      </p:sp>
      <p:sp>
        <p:nvSpPr>
          <p:cNvPr id="735" name="Google Shape;735;p59"/>
          <p:cNvSpPr txBox="1"/>
          <p:nvPr/>
        </p:nvSpPr>
        <p:spPr>
          <a:xfrm>
            <a:off x="6477000" y="5399900"/>
            <a:ext cx="25908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00" b="1">
                <a:solidFill>
                  <a:srgbClr val="A5A5A5"/>
                </a:solidFill>
                <a:latin typeface="Helvetica Neue"/>
                <a:ea typeface="Helvetica Neue"/>
                <a:cs typeface="Helvetica Neue"/>
                <a:sym typeface="Helvetica Neue"/>
              </a:rPr>
              <a:t>Network Science: Graph Theory </a:t>
            </a:r>
            <a:endParaRPr sz="600" i="1">
              <a:solidFill>
                <a:srgbClr val="A5A5A5"/>
              </a:solidFill>
              <a:latin typeface="Helvetica Neue"/>
              <a:ea typeface="Helvetica Neue"/>
              <a:cs typeface="Helvetica Neue"/>
              <a:sym typeface="Helvetica Neue"/>
            </a:endParaRPr>
          </a:p>
        </p:txBody>
      </p:sp>
      <p:sp>
        <p:nvSpPr>
          <p:cNvPr id="736" name="Google Shape;736;p59"/>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chemeClr val="lt1"/>
                </a:solidFill>
                <a:latin typeface="Helvetica Neue"/>
                <a:ea typeface="Helvetica Neue"/>
                <a:cs typeface="Helvetica Neue"/>
                <a:sym typeface="Helvetica Neue"/>
              </a:rPr>
              <a:t>DISTANCE IN A GRAPH        </a:t>
            </a:r>
            <a:r>
              <a:rPr lang="en-US" sz="1600" b="1">
                <a:solidFill>
                  <a:srgbClr val="D8D8D8"/>
                </a:solidFill>
                <a:latin typeface="Helvetica Neue"/>
                <a:ea typeface="Helvetica Neue"/>
                <a:cs typeface="Helvetica Neue"/>
                <a:sym typeface="Helvetica Neue"/>
              </a:rPr>
              <a:t>Shortest Path, Geodesic Path</a:t>
            </a:r>
            <a:endParaRPr/>
          </a:p>
        </p:txBody>
      </p:sp>
      <p:sp>
        <p:nvSpPr>
          <p:cNvPr id="737" name="Google Shape;737;p59"/>
          <p:cNvSpPr txBox="1"/>
          <p:nvPr/>
        </p:nvSpPr>
        <p:spPr>
          <a:xfrm flipH="1">
            <a:off x="3154681" y="152401"/>
            <a:ext cx="45719" cy="419100"/>
          </a:xfrm>
          <a:prstGeom prst="rect">
            <a:avLst/>
          </a:prstGeom>
          <a:solidFill>
            <a:schemeClr val="lt1"/>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endParaRPr sz="1600" b="1">
              <a:solidFill>
                <a:schemeClr val="lt1"/>
              </a:solidFill>
              <a:latin typeface="Helvetica Neue"/>
              <a:ea typeface="Helvetica Neue"/>
              <a:cs typeface="Helvetica Neue"/>
              <a:sym typeface="Helvetica Neue"/>
            </a:endParaRPr>
          </a:p>
        </p:txBody>
      </p:sp>
      <p:sp>
        <p:nvSpPr>
          <p:cNvPr id="738" name="Google Shape;738;p59"/>
          <p:cNvSpPr/>
          <p:nvPr/>
        </p:nvSpPr>
        <p:spPr>
          <a:xfrm>
            <a:off x="864450" y="3877727"/>
            <a:ext cx="259675" cy="444341"/>
          </a:xfrm>
          <a:prstGeom prst="octagon">
            <a:avLst>
              <a:gd name="adj" fmla="val 29287"/>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9" name="Google Shape;739;p59"/>
          <p:cNvSpPr/>
          <p:nvPr/>
        </p:nvSpPr>
        <p:spPr>
          <a:xfrm>
            <a:off x="1173614" y="4007053"/>
            <a:ext cx="146839" cy="14683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0" name="Google Shape;740;p59"/>
          <p:cNvSpPr/>
          <p:nvPr/>
        </p:nvSpPr>
        <p:spPr>
          <a:xfrm>
            <a:off x="510848" y="4645663"/>
            <a:ext cx="146839" cy="14683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1" name="Google Shape;741;p59"/>
          <p:cNvSpPr/>
          <p:nvPr/>
        </p:nvSpPr>
        <p:spPr>
          <a:xfrm>
            <a:off x="2145414" y="3599109"/>
            <a:ext cx="146839" cy="14683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2" name="Google Shape;742;p59"/>
          <p:cNvSpPr/>
          <p:nvPr/>
        </p:nvSpPr>
        <p:spPr>
          <a:xfrm>
            <a:off x="2270749" y="4571426"/>
            <a:ext cx="146839" cy="14683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743" name="Google Shape;743;p59"/>
          <p:cNvCxnSpPr>
            <a:stCxn id="739" idx="3"/>
            <a:endCxn id="740" idx="7"/>
          </p:cNvCxnSpPr>
          <p:nvPr/>
        </p:nvCxnSpPr>
        <p:spPr>
          <a:xfrm flipH="1">
            <a:off x="636218" y="4132388"/>
            <a:ext cx="558900" cy="534900"/>
          </a:xfrm>
          <a:prstGeom prst="straightConnector1">
            <a:avLst/>
          </a:prstGeom>
          <a:noFill/>
          <a:ln w="25400" cap="flat" cmpd="sng">
            <a:solidFill>
              <a:schemeClr val="dk1"/>
            </a:solidFill>
            <a:prstDash val="solid"/>
            <a:round/>
            <a:headEnd type="none" w="sm" len="sm"/>
            <a:tailEnd type="stealth" w="med" len="med"/>
          </a:ln>
        </p:spPr>
      </p:cxnSp>
      <p:cxnSp>
        <p:nvCxnSpPr>
          <p:cNvPr id="744" name="Google Shape;744;p59"/>
          <p:cNvCxnSpPr>
            <a:stCxn id="739" idx="7"/>
            <a:endCxn id="741" idx="2"/>
          </p:cNvCxnSpPr>
          <p:nvPr/>
        </p:nvCxnSpPr>
        <p:spPr>
          <a:xfrm rot="10800000" flipH="1">
            <a:off x="1298949" y="3672457"/>
            <a:ext cx="846600" cy="356100"/>
          </a:xfrm>
          <a:prstGeom prst="straightConnector1">
            <a:avLst/>
          </a:prstGeom>
          <a:noFill/>
          <a:ln w="25400" cap="flat" cmpd="sng">
            <a:solidFill>
              <a:schemeClr val="dk1"/>
            </a:solidFill>
            <a:prstDash val="solid"/>
            <a:round/>
            <a:headEnd type="none" w="sm" len="sm"/>
            <a:tailEnd type="stealth" w="med" len="med"/>
          </a:ln>
        </p:spPr>
      </p:cxnSp>
      <p:cxnSp>
        <p:nvCxnSpPr>
          <p:cNvPr id="745" name="Google Shape;745;p59"/>
          <p:cNvCxnSpPr>
            <a:stCxn id="741" idx="4"/>
            <a:endCxn id="742" idx="0"/>
          </p:cNvCxnSpPr>
          <p:nvPr/>
        </p:nvCxnSpPr>
        <p:spPr>
          <a:xfrm>
            <a:off x="2218834" y="3745948"/>
            <a:ext cx="125400" cy="825600"/>
          </a:xfrm>
          <a:prstGeom prst="straightConnector1">
            <a:avLst/>
          </a:prstGeom>
          <a:noFill/>
          <a:ln w="25400" cap="flat" cmpd="sng">
            <a:solidFill>
              <a:schemeClr val="dk1"/>
            </a:solidFill>
            <a:prstDash val="solid"/>
            <a:round/>
            <a:headEnd type="none" w="sm" len="sm"/>
            <a:tailEnd type="stealth" w="med" len="med"/>
          </a:ln>
        </p:spPr>
      </p:cxnSp>
      <p:cxnSp>
        <p:nvCxnSpPr>
          <p:cNvPr id="746" name="Google Shape;746;p59"/>
          <p:cNvCxnSpPr>
            <a:stCxn id="742" idx="2"/>
            <a:endCxn id="739" idx="6"/>
          </p:cNvCxnSpPr>
          <p:nvPr/>
        </p:nvCxnSpPr>
        <p:spPr>
          <a:xfrm rot="10800000">
            <a:off x="1320349" y="4080546"/>
            <a:ext cx="950400" cy="564300"/>
          </a:xfrm>
          <a:prstGeom prst="straightConnector1">
            <a:avLst/>
          </a:prstGeom>
          <a:noFill/>
          <a:ln w="25400" cap="flat" cmpd="sng">
            <a:solidFill>
              <a:schemeClr val="dk1"/>
            </a:solidFill>
            <a:prstDash val="solid"/>
            <a:round/>
            <a:headEnd type="none" w="sm" len="sm"/>
            <a:tailEnd type="stealth" w="med" len="med"/>
          </a:ln>
        </p:spPr>
      </p:cxnSp>
      <p:sp>
        <p:nvSpPr>
          <p:cNvPr id="747" name="Google Shape;747;p59"/>
          <p:cNvSpPr/>
          <p:nvPr/>
        </p:nvSpPr>
        <p:spPr>
          <a:xfrm>
            <a:off x="461157" y="4784035"/>
            <a:ext cx="245816"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D</a:t>
            </a:r>
            <a:endParaRPr/>
          </a:p>
        </p:txBody>
      </p:sp>
      <p:sp>
        <p:nvSpPr>
          <p:cNvPr id="748" name="Google Shape;748;p59"/>
          <p:cNvSpPr/>
          <p:nvPr/>
        </p:nvSpPr>
        <p:spPr>
          <a:xfrm>
            <a:off x="2366478" y="4656058"/>
            <a:ext cx="245816"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C</a:t>
            </a:r>
            <a:endParaRPr/>
          </a:p>
        </p:txBody>
      </p:sp>
      <p:sp>
        <p:nvSpPr>
          <p:cNvPr id="749" name="Google Shape;749;p59"/>
          <p:cNvSpPr/>
          <p:nvPr/>
        </p:nvSpPr>
        <p:spPr>
          <a:xfrm>
            <a:off x="1132592" y="3824847"/>
            <a:ext cx="245816"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A</a:t>
            </a:r>
            <a:endParaRPr/>
          </a:p>
        </p:txBody>
      </p:sp>
      <p:sp>
        <p:nvSpPr>
          <p:cNvPr id="750" name="Google Shape;750;p59"/>
          <p:cNvSpPr/>
          <p:nvPr/>
        </p:nvSpPr>
        <p:spPr>
          <a:xfrm>
            <a:off x="2239662" y="3467705"/>
            <a:ext cx="245816"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B</a:t>
            </a:r>
            <a:endParaRPr/>
          </a:p>
        </p:txBody>
      </p:sp>
      <p:sp>
        <p:nvSpPr>
          <p:cNvPr id="751" name="Google Shape;751;p59"/>
          <p:cNvSpPr/>
          <p:nvPr/>
        </p:nvSpPr>
        <p:spPr>
          <a:xfrm>
            <a:off x="893942" y="1506260"/>
            <a:ext cx="259675" cy="444341"/>
          </a:xfrm>
          <a:prstGeom prst="octagon">
            <a:avLst>
              <a:gd name="adj" fmla="val 29287"/>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2" name="Google Shape;752;p59"/>
          <p:cNvSpPr/>
          <p:nvPr/>
        </p:nvSpPr>
        <p:spPr>
          <a:xfrm>
            <a:off x="1203106" y="1635586"/>
            <a:ext cx="146839" cy="14683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3" name="Google Shape;753;p59"/>
          <p:cNvSpPr/>
          <p:nvPr/>
        </p:nvSpPr>
        <p:spPr>
          <a:xfrm>
            <a:off x="540340" y="2274196"/>
            <a:ext cx="146839" cy="14683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4" name="Google Shape;754;p59"/>
          <p:cNvSpPr/>
          <p:nvPr/>
        </p:nvSpPr>
        <p:spPr>
          <a:xfrm>
            <a:off x="2174906" y="1227642"/>
            <a:ext cx="146839" cy="14683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5" name="Google Shape;755;p59"/>
          <p:cNvSpPr/>
          <p:nvPr/>
        </p:nvSpPr>
        <p:spPr>
          <a:xfrm>
            <a:off x="2300241" y="2199959"/>
            <a:ext cx="146839" cy="14683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6" name="Google Shape;756;p59"/>
          <p:cNvSpPr/>
          <p:nvPr/>
        </p:nvSpPr>
        <p:spPr>
          <a:xfrm>
            <a:off x="490649" y="2412568"/>
            <a:ext cx="245816"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D</a:t>
            </a:r>
            <a:endParaRPr/>
          </a:p>
        </p:txBody>
      </p:sp>
      <p:sp>
        <p:nvSpPr>
          <p:cNvPr id="757" name="Google Shape;757;p59"/>
          <p:cNvSpPr/>
          <p:nvPr/>
        </p:nvSpPr>
        <p:spPr>
          <a:xfrm>
            <a:off x="2395970" y="2284591"/>
            <a:ext cx="245816"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C</a:t>
            </a:r>
            <a:endParaRPr/>
          </a:p>
        </p:txBody>
      </p:sp>
      <p:sp>
        <p:nvSpPr>
          <p:cNvPr id="758" name="Google Shape;758;p59"/>
          <p:cNvSpPr/>
          <p:nvPr/>
        </p:nvSpPr>
        <p:spPr>
          <a:xfrm>
            <a:off x="1162084" y="1453380"/>
            <a:ext cx="245816"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A</a:t>
            </a:r>
            <a:endParaRPr/>
          </a:p>
        </p:txBody>
      </p:sp>
      <p:sp>
        <p:nvSpPr>
          <p:cNvPr id="759" name="Google Shape;759;p59"/>
          <p:cNvSpPr/>
          <p:nvPr/>
        </p:nvSpPr>
        <p:spPr>
          <a:xfrm>
            <a:off x="2269154" y="1096238"/>
            <a:ext cx="245816"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B</a:t>
            </a:r>
            <a:endParaRPr/>
          </a:p>
        </p:txBody>
      </p:sp>
      <p:cxnSp>
        <p:nvCxnSpPr>
          <p:cNvPr id="760" name="Google Shape;760;p59"/>
          <p:cNvCxnSpPr>
            <a:stCxn id="753" idx="7"/>
            <a:endCxn id="752" idx="3"/>
          </p:cNvCxnSpPr>
          <p:nvPr/>
        </p:nvCxnSpPr>
        <p:spPr>
          <a:xfrm rot="10800000" flipH="1">
            <a:off x="665675" y="1760800"/>
            <a:ext cx="558900" cy="534900"/>
          </a:xfrm>
          <a:prstGeom prst="straightConnector1">
            <a:avLst/>
          </a:prstGeom>
          <a:noFill/>
          <a:ln w="25400" cap="flat" cmpd="sng">
            <a:solidFill>
              <a:schemeClr val="dk1"/>
            </a:solidFill>
            <a:prstDash val="solid"/>
            <a:round/>
            <a:headEnd type="none" w="sm" len="sm"/>
            <a:tailEnd type="none" w="sm" len="sm"/>
          </a:ln>
        </p:spPr>
      </p:cxnSp>
      <p:cxnSp>
        <p:nvCxnSpPr>
          <p:cNvPr id="761" name="Google Shape;761;p59"/>
          <p:cNvCxnSpPr>
            <a:stCxn id="752" idx="6"/>
            <a:endCxn id="754" idx="3"/>
          </p:cNvCxnSpPr>
          <p:nvPr/>
        </p:nvCxnSpPr>
        <p:spPr>
          <a:xfrm rot="10800000" flipH="1">
            <a:off x="1349945" y="1352906"/>
            <a:ext cx="846600" cy="356100"/>
          </a:xfrm>
          <a:prstGeom prst="straightConnector1">
            <a:avLst/>
          </a:prstGeom>
          <a:noFill/>
          <a:ln w="25400" cap="flat" cmpd="sng">
            <a:solidFill>
              <a:schemeClr val="dk1"/>
            </a:solidFill>
            <a:prstDash val="solid"/>
            <a:round/>
            <a:headEnd type="none" w="sm" len="sm"/>
            <a:tailEnd type="none" w="sm" len="sm"/>
          </a:ln>
        </p:spPr>
      </p:cxnSp>
      <p:cxnSp>
        <p:nvCxnSpPr>
          <p:cNvPr id="762" name="Google Shape;762;p59"/>
          <p:cNvCxnSpPr>
            <a:stCxn id="755" idx="0"/>
            <a:endCxn id="754" idx="4"/>
          </p:cNvCxnSpPr>
          <p:nvPr/>
        </p:nvCxnSpPr>
        <p:spPr>
          <a:xfrm rot="10800000">
            <a:off x="2248261" y="1374359"/>
            <a:ext cx="125400" cy="825600"/>
          </a:xfrm>
          <a:prstGeom prst="straightConnector1">
            <a:avLst/>
          </a:prstGeom>
          <a:noFill/>
          <a:ln w="25400" cap="flat" cmpd="sng">
            <a:solidFill>
              <a:schemeClr val="dk1"/>
            </a:solidFill>
            <a:prstDash val="solid"/>
            <a:round/>
            <a:headEnd type="none" w="sm" len="sm"/>
            <a:tailEnd type="none" w="sm" len="sm"/>
          </a:ln>
        </p:spPr>
      </p:cxnSp>
      <p:cxnSp>
        <p:nvCxnSpPr>
          <p:cNvPr id="763" name="Google Shape;763;p59"/>
          <p:cNvCxnSpPr>
            <a:stCxn id="752" idx="5"/>
            <a:endCxn id="755" idx="1"/>
          </p:cNvCxnSpPr>
          <p:nvPr/>
        </p:nvCxnSpPr>
        <p:spPr>
          <a:xfrm>
            <a:off x="1328441" y="1760921"/>
            <a:ext cx="993300" cy="460500"/>
          </a:xfrm>
          <a:prstGeom prst="straightConnector1">
            <a:avLst/>
          </a:prstGeom>
          <a:noFill/>
          <a:ln w="25400" cap="flat" cmpd="sng">
            <a:solidFill>
              <a:schemeClr val="dk1"/>
            </a:solidFill>
            <a:prstDash val="solid"/>
            <a:round/>
            <a:headEnd type="none" w="sm" len="sm"/>
            <a:tailEnd type="none" w="sm" len="sm"/>
          </a:ln>
        </p:spPr>
      </p:cxn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60"/>
          <p:cNvSpPr txBox="1"/>
          <p:nvPr/>
        </p:nvSpPr>
        <p:spPr>
          <a:xfrm>
            <a:off x="165100" y="730250"/>
            <a:ext cx="8915400" cy="19389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N</a:t>
            </a:r>
            <a:r>
              <a:rPr lang="en-US" sz="2400" b="1" baseline="-25000">
                <a:solidFill>
                  <a:schemeClr val="dk1"/>
                </a:solidFill>
                <a:latin typeface="Helvetica Neue"/>
                <a:ea typeface="Helvetica Neue"/>
                <a:cs typeface="Helvetica Neue"/>
                <a:sym typeface="Helvetica Neue"/>
              </a:rPr>
              <a:t>ij</a:t>
            </a:r>
            <a:r>
              <a:rPr lang="en-US" sz="2400" b="1">
                <a:solidFill>
                  <a:schemeClr val="dk1"/>
                </a:solidFill>
                <a:latin typeface="Helvetica Neue"/>
                <a:ea typeface="Helvetica Neue"/>
                <a:cs typeface="Helvetica Neue"/>
                <a:sym typeface="Helvetica Neue"/>
              </a:rPr>
              <a:t>, number of paths between any two nodes </a:t>
            </a:r>
            <a:r>
              <a:rPr lang="en-US" sz="2400" b="1" i="1">
                <a:solidFill>
                  <a:schemeClr val="dk1"/>
                </a:solidFill>
                <a:latin typeface="Helvetica Neue"/>
                <a:ea typeface="Helvetica Neue"/>
                <a:cs typeface="Helvetica Neue"/>
                <a:sym typeface="Helvetica Neue"/>
              </a:rPr>
              <a:t>i</a:t>
            </a:r>
            <a:r>
              <a:rPr lang="en-US" sz="2400" b="1">
                <a:solidFill>
                  <a:schemeClr val="dk1"/>
                </a:solidFill>
                <a:latin typeface="Helvetica Neue"/>
                <a:ea typeface="Helvetica Neue"/>
                <a:cs typeface="Helvetica Neue"/>
                <a:sym typeface="Helvetica Neue"/>
              </a:rPr>
              <a:t> and </a:t>
            </a:r>
            <a:r>
              <a:rPr lang="en-US" sz="2400" b="1" i="1">
                <a:solidFill>
                  <a:schemeClr val="dk1"/>
                </a:solidFill>
                <a:latin typeface="Helvetica Neue"/>
                <a:ea typeface="Helvetica Neue"/>
                <a:cs typeface="Helvetica Neue"/>
                <a:sym typeface="Helvetica Neue"/>
              </a:rPr>
              <a:t>j</a:t>
            </a:r>
            <a:r>
              <a:rPr lang="en-US" sz="2400" b="1">
                <a:solidFill>
                  <a:schemeClr val="dk1"/>
                </a:solidFill>
                <a:latin typeface="Helvetica Neue"/>
                <a:ea typeface="Helvetica Neue"/>
                <a:cs typeface="Helvetica Neue"/>
                <a:sym typeface="Helvetica Neue"/>
              </a:rPr>
              <a:t>: </a:t>
            </a:r>
            <a:endParaRPr/>
          </a:p>
          <a:p>
            <a:pPr marL="0" marR="0" lvl="0" indent="0" algn="l" rtl="0">
              <a:spcBef>
                <a:spcPts val="0"/>
              </a:spcBef>
              <a:spcAft>
                <a:spcPts val="0"/>
              </a:spcAft>
              <a:buNone/>
            </a:pPr>
            <a:r>
              <a:rPr lang="en-US" sz="1600">
                <a:solidFill>
                  <a:schemeClr val="dk1"/>
                </a:solidFill>
                <a:latin typeface="Helvetica Neue"/>
                <a:ea typeface="Helvetica Neue"/>
                <a:cs typeface="Helvetica Neue"/>
                <a:sym typeface="Helvetica Neue"/>
              </a:rPr>
              <a:t> </a:t>
            </a:r>
            <a:endParaRPr/>
          </a:p>
          <a:p>
            <a:pPr marL="0" marR="0" lvl="0" indent="0" algn="l" rtl="0">
              <a:spcBef>
                <a:spcPts val="0"/>
              </a:spcBef>
              <a:spcAft>
                <a:spcPts val="0"/>
              </a:spcAft>
              <a:buNone/>
            </a:pPr>
            <a:r>
              <a:rPr lang="en-US" sz="1600" b="1" i="1" u="sng">
                <a:solidFill>
                  <a:schemeClr val="dk1"/>
                </a:solidFill>
                <a:latin typeface="Helvetica Neue"/>
                <a:ea typeface="Helvetica Neue"/>
                <a:cs typeface="Helvetica Neue"/>
                <a:sym typeface="Helvetica Neue"/>
              </a:rPr>
              <a:t>Length n=1</a:t>
            </a:r>
            <a:r>
              <a:rPr lang="en-US" sz="1600" b="1" u="sng">
                <a:solidFill>
                  <a:schemeClr val="dk1"/>
                </a:solidFill>
                <a:latin typeface="Helvetica Neue"/>
                <a:ea typeface="Helvetica Neue"/>
                <a:cs typeface="Helvetica Neue"/>
                <a:sym typeface="Helvetica Neue"/>
              </a:rPr>
              <a:t>:</a:t>
            </a:r>
            <a:r>
              <a:rPr lang="en-US" sz="1600" b="1">
                <a:solidFill>
                  <a:schemeClr val="dk1"/>
                </a:solidFill>
                <a:latin typeface="Helvetica Neue"/>
                <a:ea typeface="Helvetica Neue"/>
                <a:cs typeface="Helvetica Neue"/>
                <a:sym typeface="Helvetica Neue"/>
              </a:rPr>
              <a:t> </a:t>
            </a:r>
            <a:r>
              <a:rPr lang="en-US" sz="1600">
                <a:solidFill>
                  <a:schemeClr val="dk1"/>
                </a:solidFill>
                <a:latin typeface="Helvetica Neue"/>
                <a:ea typeface="Helvetica Neue"/>
                <a:cs typeface="Helvetica Neue"/>
                <a:sym typeface="Helvetica Neue"/>
              </a:rPr>
              <a:t>If there is a link between </a:t>
            </a:r>
            <a:r>
              <a:rPr lang="en-US" sz="1600" i="1">
                <a:solidFill>
                  <a:schemeClr val="dk1"/>
                </a:solidFill>
                <a:latin typeface="Helvetica Neue"/>
                <a:ea typeface="Helvetica Neue"/>
                <a:cs typeface="Helvetica Neue"/>
                <a:sym typeface="Helvetica Neue"/>
              </a:rPr>
              <a:t>i</a:t>
            </a:r>
            <a:r>
              <a:rPr lang="en-US" sz="1600">
                <a:solidFill>
                  <a:schemeClr val="dk1"/>
                </a:solidFill>
                <a:latin typeface="Helvetica Neue"/>
                <a:ea typeface="Helvetica Neue"/>
                <a:cs typeface="Helvetica Neue"/>
                <a:sym typeface="Helvetica Neue"/>
              </a:rPr>
              <a:t> and </a:t>
            </a:r>
            <a:r>
              <a:rPr lang="en-US" sz="1600" i="1">
                <a:solidFill>
                  <a:schemeClr val="dk1"/>
                </a:solidFill>
                <a:latin typeface="Helvetica Neue"/>
                <a:ea typeface="Helvetica Neue"/>
                <a:cs typeface="Helvetica Neue"/>
                <a:sym typeface="Helvetica Neue"/>
              </a:rPr>
              <a:t>j</a:t>
            </a:r>
            <a:r>
              <a:rPr lang="en-US" sz="1600">
                <a:solidFill>
                  <a:schemeClr val="dk1"/>
                </a:solidFill>
                <a:latin typeface="Helvetica Neue"/>
                <a:ea typeface="Helvetica Neue"/>
                <a:cs typeface="Helvetica Neue"/>
                <a:sym typeface="Helvetica Neue"/>
              </a:rPr>
              <a:t>, then A</a:t>
            </a:r>
            <a:r>
              <a:rPr lang="en-US" sz="1600" baseline="-25000">
                <a:solidFill>
                  <a:schemeClr val="dk1"/>
                </a:solidFill>
                <a:latin typeface="Helvetica Neue"/>
                <a:ea typeface="Helvetica Neue"/>
                <a:cs typeface="Helvetica Neue"/>
                <a:sym typeface="Helvetica Neue"/>
              </a:rPr>
              <a:t>ij</a:t>
            </a:r>
            <a:r>
              <a:rPr lang="en-US" sz="1600">
                <a:solidFill>
                  <a:schemeClr val="dk1"/>
                </a:solidFill>
                <a:latin typeface="Helvetica Neue"/>
                <a:ea typeface="Helvetica Neue"/>
                <a:cs typeface="Helvetica Neue"/>
                <a:sym typeface="Helvetica Neue"/>
              </a:rPr>
              <a:t>=1 and A</a:t>
            </a:r>
            <a:r>
              <a:rPr lang="en-US" sz="1600" baseline="-25000">
                <a:solidFill>
                  <a:schemeClr val="dk1"/>
                </a:solidFill>
                <a:latin typeface="Helvetica Neue"/>
                <a:ea typeface="Helvetica Neue"/>
                <a:cs typeface="Helvetica Neue"/>
                <a:sym typeface="Helvetica Neue"/>
              </a:rPr>
              <a:t>ij</a:t>
            </a:r>
            <a:r>
              <a:rPr lang="en-US" sz="1600">
                <a:solidFill>
                  <a:schemeClr val="dk1"/>
                </a:solidFill>
                <a:latin typeface="Helvetica Neue"/>
                <a:ea typeface="Helvetica Neue"/>
                <a:cs typeface="Helvetica Neue"/>
                <a:sym typeface="Helvetica Neue"/>
              </a:rPr>
              <a:t>=0 otherwise. </a:t>
            </a:r>
            <a:endParaRPr/>
          </a:p>
          <a:p>
            <a:pPr marL="0" marR="0" lvl="0" indent="0" algn="l" rtl="0">
              <a:spcBef>
                <a:spcPts val="0"/>
              </a:spcBef>
              <a:spcAft>
                <a:spcPts val="0"/>
              </a:spcAft>
              <a:buNone/>
            </a:pPr>
            <a:endParaRPr sz="160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r>
              <a:rPr lang="en-US" sz="1600" b="1" i="1" u="sng">
                <a:solidFill>
                  <a:schemeClr val="dk1"/>
                </a:solidFill>
                <a:latin typeface="Helvetica Neue"/>
                <a:ea typeface="Helvetica Neue"/>
                <a:cs typeface="Helvetica Neue"/>
                <a:sym typeface="Helvetica Neue"/>
              </a:rPr>
              <a:t>Length n=2:</a:t>
            </a:r>
            <a:r>
              <a:rPr lang="en-US" sz="1600" b="1" i="1">
                <a:solidFill>
                  <a:schemeClr val="dk1"/>
                </a:solidFill>
                <a:latin typeface="Helvetica Neue"/>
                <a:ea typeface="Helvetica Neue"/>
                <a:cs typeface="Helvetica Neue"/>
                <a:sym typeface="Helvetica Neue"/>
              </a:rPr>
              <a:t> </a:t>
            </a:r>
            <a:r>
              <a:rPr lang="en-US" sz="1600">
                <a:solidFill>
                  <a:schemeClr val="dk1"/>
                </a:solidFill>
                <a:latin typeface="Helvetica Neue"/>
                <a:ea typeface="Helvetica Neue"/>
                <a:cs typeface="Helvetica Neue"/>
                <a:sym typeface="Helvetica Neue"/>
              </a:rPr>
              <a:t>If there is a path of length two between </a:t>
            </a:r>
            <a:r>
              <a:rPr lang="en-US" sz="1600" i="1">
                <a:solidFill>
                  <a:schemeClr val="dk1"/>
                </a:solidFill>
                <a:latin typeface="Helvetica Neue"/>
                <a:ea typeface="Helvetica Neue"/>
                <a:cs typeface="Helvetica Neue"/>
                <a:sym typeface="Helvetica Neue"/>
              </a:rPr>
              <a:t>i</a:t>
            </a:r>
            <a:r>
              <a:rPr lang="en-US" sz="1600">
                <a:solidFill>
                  <a:schemeClr val="dk1"/>
                </a:solidFill>
                <a:latin typeface="Helvetica Neue"/>
                <a:ea typeface="Helvetica Neue"/>
                <a:cs typeface="Helvetica Neue"/>
                <a:sym typeface="Helvetica Neue"/>
              </a:rPr>
              <a:t> and </a:t>
            </a:r>
            <a:r>
              <a:rPr lang="en-US" sz="1600" i="1">
                <a:solidFill>
                  <a:schemeClr val="dk1"/>
                </a:solidFill>
                <a:latin typeface="Helvetica Neue"/>
                <a:ea typeface="Helvetica Neue"/>
                <a:cs typeface="Helvetica Neue"/>
                <a:sym typeface="Helvetica Neue"/>
              </a:rPr>
              <a:t>j</a:t>
            </a:r>
            <a:r>
              <a:rPr lang="en-US" sz="1600">
                <a:solidFill>
                  <a:schemeClr val="dk1"/>
                </a:solidFill>
                <a:latin typeface="Helvetica Neue"/>
                <a:ea typeface="Helvetica Neue"/>
                <a:cs typeface="Helvetica Neue"/>
                <a:sym typeface="Helvetica Neue"/>
              </a:rPr>
              <a:t>, then A</a:t>
            </a:r>
            <a:r>
              <a:rPr lang="en-US" sz="1600" baseline="-25000">
                <a:solidFill>
                  <a:schemeClr val="dk1"/>
                </a:solidFill>
                <a:latin typeface="Helvetica Neue"/>
                <a:ea typeface="Helvetica Neue"/>
                <a:cs typeface="Helvetica Neue"/>
                <a:sym typeface="Helvetica Neue"/>
              </a:rPr>
              <a:t>ik</a:t>
            </a:r>
            <a:r>
              <a:rPr lang="en-US" sz="1600">
                <a:solidFill>
                  <a:schemeClr val="dk1"/>
                </a:solidFill>
                <a:latin typeface="Helvetica Neue"/>
                <a:ea typeface="Helvetica Neue"/>
                <a:cs typeface="Helvetica Neue"/>
                <a:sym typeface="Helvetica Neue"/>
              </a:rPr>
              <a:t>A</a:t>
            </a:r>
            <a:r>
              <a:rPr lang="en-US" sz="1600" baseline="-25000">
                <a:solidFill>
                  <a:schemeClr val="dk1"/>
                </a:solidFill>
                <a:latin typeface="Helvetica Neue"/>
                <a:ea typeface="Helvetica Neue"/>
                <a:cs typeface="Helvetica Neue"/>
                <a:sym typeface="Helvetica Neue"/>
              </a:rPr>
              <a:t>kj</a:t>
            </a:r>
            <a:r>
              <a:rPr lang="en-US" sz="1600">
                <a:solidFill>
                  <a:schemeClr val="dk1"/>
                </a:solidFill>
                <a:latin typeface="Helvetica Neue"/>
                <a:ea typeface="Helvetica Neue"/>
                <a:cs typeface="Helvetica Neue"/>
                <a:sym typeface="Helvetica Neue"/>
              </a:rPr>
              <a:t>=1, and A</a:t>
            </a:r>
            <a:r>
              <a:rPr lang="en-US" sz="1600" baseline="-25000">
                <a:solidFill>
                  <a:schemeClr val="dk1"/>
                </a:solidFill>
                <a:latin typeface="Helvetica Neue"/>
                <a:ea typeface="Helvetica Neue"/>
                <a:cs typeface="Helvetica Neue"/>
                <a:sym typeface="Helvetica Neue"/>
              </a:rPr>
              <a:t>ik</a:t>
            </a:r>
            <a:r>
              <a:rPr lang="en-US" sz="1600">
                <a:solidFill>
                  <a:schemeClr val="dk1"/>
                </a:solidFill>
                <a:latin typeface="Helvetica Neue"/>
                <a:ea typeface="Helvetica Neue"/>
                <a:cs typeface="Helvetica Neue"/>
                <a:sym typeface="Helvetica Neue"/>
              </a:rPr>
              <a:t>A</a:t>
            </a:r>
            <a:r>
              <a:rPr lang="en-US" sz="1600" baseline="-25000">
                <a:solidFill>
                  <a:schemeClr val="dk1"/>
                </a:solidFill>
                <a:latin typeface="Helvetica Neue"/>
                <a:ea typeface="Helvetica Neue"/>
                <a:cs typeface="Helvetica Neue"/>
                <a:sym typeface="Helvetica Neue"/>
              </a:rPr>
              <a:t>kj</a:t>
            </a:r>
            <a:r>
              <a:rPr lang="en-US" sz="1600">
                <a:solidFill>
                  <a:schemeClr val="dk1"/>
                </a:solidFill>
                <a:latin typeface="Helvetica Neue"/>
                <a:ea typeface="Helvetica Neue"/>
                <a:cs typeface="Helvetica Neue"/>
                <a:sym typeface="Helvetica Neue"/>
              </a:rPr>
              <a:t>=0 otherwise.</a:t>
            </a:r>
            <a:endParaRPr/>
          </a:p>
          <a:p>
            <a:pPr marL="0" marR="0" lvl="0" indent="0" algn="l" rtl="0">
              <a:spcBef>
                <a:spcPts val="0"/>
              </a:spcBef>
              <a:spcAft>
                <a:spcPts val="0"/>
              </a:spcAft>
              <a:buNone/>
            </a:pPr>
            <a:r>
              <a:rPr lang="en-US" sz="1600">
                <a:solidFill>
                  <a:schemeClr val="dk1"/>
                </a:solidFill>
                <a:latin typeface="Helvetica Neue"/>
                <a:ea typeface="Helvetica Neue"/>
                <a:cs typeface="Helvetica Neue"/>
                <a:sym typeface="Helvetica Neue"/>
              </a:rPr>
              <a:t>The number of paths of length 2:</a:t>
            </a:r>
            <a:endParaRPr/>
          </a:p>
        </p:txBody>
      </p:sp>
      <p:pic>
        <p:nvPicPr>
          <p:cNvPr id="769" name="Google Shape;769;p60"/>
          <p:cNvPicPr preferRelativeResize="0"/>
          <p:nvPr/>
        </p:nvPicPr>
        <p:blipFill rotWithShape="1">
          <a:blip r:embed="rId3">
            <a:alphaModFix/>
          </a:blip>
          <a:srcRect/>
          <a:stretch/>
        </p:blipFill>
        <p:spPr>
          <a:xfrm>
            <a:off x="457201" y="2550700"/>
            <a:ext cx="2088003" cy="510001"/>
          </a:xfrm>
          <a:prstGeom prst="rect">
            <a:avLst/>
          </a:prstGeom>
          <a:noFill/>
          <a:ln>
            <a:noFill/>
          </a:ln>
        </p:spPr>
      </p:pic>
      <p:sp>
        <p:nvSpPr>
          <p:cNvPr id="770" name="Google Shape;770;p60"/>
          <p:cNvSpPr/>
          <p:nvPr/>
        </p:nvSpPr>
        <p:spPr>
          <a:xfrm>
            <a:off x="209550" y="3371850"/>
            <a:ext cx="7708900" cy="8309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1" u="sng">
                <a:solidFill>
                  <a:schemeClr val="dk1"/>
                </a:solidFill>
                <a:latin typeface="Helvetica Neue"/>
                <a:ea typeface="Helvetica Neue"/>
                <a:cs typeface="Helvetica Neue"/>
                <a:sym typeface="Helvetica Neue"/>
              </a:rPr>
              <a:t>Length n:</a:t>
            </a:r>
            <a:r>
              <a:rPr lang="en-US" sz="1600" i="1" u="sng">
                <a:solidFill>
                  <a:schemeClr val="dk1"/>
                </a:solidFill>
                <a:latin typeface="Helvetica Neue"/>
                <a:ea typeface="Helvetica Neue"/>
                <a:cs typeface="Helvetica Neue"/>
                <a:sym typeface="Helvetica Neue"/>
              </a:rPr>
              <a:t> </a:t>
            </a:r>
            <a:r>
              <a:rPr lang="en-US" sz="1600">
                <a:solidFill>
                  <a:schemeClr val="dk1"/>
                </a:solidFill>
                <a:latin typeface="Helvetica Neue"/>
                <a:ea typeface="Helvetica Neue"/>
                <a:cs typeface="Helvetica Neue"/>
                <a:sym typeface="Helvetica Neue"/>
              </a:rPr>
              <a:t>In general, if there is a path of length </a:t>
            </a:r>
            <a:r>
              <a:rPr lang="en-US" sz="1600" i="1">
                <a:solidFill>
                  <a:schemeClr val="dk1"/>
                </a:solidFill>
                <a:latin typeface="Helvetica Neue"/>
                <a:ea typeface="Helvetica Neue"/>
                <a:cs typeface="Helvetica Neue"/>
                <a:sym typeface="Helvetica Neue"/>
              </a:rPr>
              <a:t>n</a:t>
            </a:r>
            <a:r>
              <a:rPr lang="en-US" sz="1600">
                <a:solidFill>
                  <a:schemeClr val="dk1"/>
                </a:solidFill>
                <a:latin typeface="Helvetica Neue"/>
                <a:ea typeface="Helvetica Neue"/>
                <a:cs typeface="Helvetica Neue"/>
                <a:sym typeface="Helvetica Neue"/>
              </a:rPr>
              <a:t> between </a:t>
            </a:r>
            <a:r>
              <a:rPr lang="en-US" sz="1600" i="1">
                <a:solidFill>
                  <a:schemeClr val="dk1"/>
                </a:solidFill>
                <a:latin typeface="Helvetica Neue"/>
                <a:ea typeface="Helvetica Neue"/>
                <a:cs typeface="Helvetica Neue"/>
                <a:sym typeface="Helvetica Neue"/>
              </a:rPr>
              <a:t>i</a:t>
            </a:r>
            <a:r>
              <a:rPr lang="en-US" sz="1600">
                <a:solidFill>
                  <a:schemeClr val="dk1"/>
                </a:solidFill>
                <a:latin typeface="Helvetica Neue"/>
                <a:ea typeface="Helvetica Neue"/>
                <a:cs typeface="Helvetica Neue"/>
                <a:sym typeface="Helvetica Neue"/>
              </a:rPr>
              <a:t> and </a:t>
            </a:r>
            <a:r>
              <a:rPr lang="en-US" sz="1600" i="1">
                <a:solidFill>
                  <a:schemeClr val="dk1"/>
                </a:solidFill>
                <a:latin typeface="Helvetica Neue"/>
                <a:ea typeface="Helvetica Neue"/>
                <a:cs typeface="Helvetica Neue"/>
                <a:sym typeface="Helvetica Neue"/>
              </a:rPr>
              <a:t>j</a:t>
            </a:r>
            <a:r>
              <a:rPr lang="en-US" sz="1600">
                <a:solidFill>
                  <a:schemeClr val="dk1"/>
                </a:solidFill>
                <a:latin typeface="Helvetica Neue"/>
                <a:ea typeface="Helvetica Neue"/>
                <a:cs typeface="Helvetica Neue"/>
                <a:sym typeface="Helvetica Neue"/>
              </a:rPr>
              <a:t>, then A</a:t>
            </a:r>
            <a:r>
              <a:rPr lang="en-US" sz="1600" baseline="-25000">
                <a:solidFill>
                  <a:schemeClr val="dk1"/>
                </a:solidFill>
                <a:latin typeface="Helvetica Neue"/>
                <a:ea typeface="Helvetica Neue"/>
                <a:cs typeface="Helvetica Neue"/>
                <a:sym typeface="Helvetica Neue"/>
              </a:rPr>
              <a:t>ik</a:t>
            </a:r>
            <a:r>
              <a:rPr lang="en-US" sz="1600">
                <a:solidFill>
                  <a:schemeClr val="dk1"/>
                </a:solidFill>
                <a:latin typeface="Helvetica Neue"/>
                <a:ea typeface="Helvetica Neue"/>
                <a:cs typeface="Helvetica Neue"/>
                <a:sym typeface="Helvetica Neue"/>
              </a:rPr>
              <a:t>…A</a:t>
            </a:r>
            <a:r>
              <a:rPr lang="en-US" sz="1600" baseline="-25000">
                <a:solidFill>
                  <a:schemeClr val="dk1"/>
                </a:solidFill>
                <a:latin typeface="Helvetica Neue"/>
                <a:ea typeface="Helvetica Neue"/>
                <a:cs typeface="Helvetica Neue"/>
                <a:sym typeface="Helvetica Neue"/>
              </a:rPr>
              <a:t>lj</a:t>
            </a:r>
            <a:r>
              <a:rPr lang="en-US" sz="1600">
                <a:solidFill>
                  <a:schemeClr val="dk1"/>
                </a:solidFill>
                <a:latin typeface="Helvetica Neue"/>
                <a:ea typeface="Helvetica Neue"/>
                <a:cs typeface="Helvetica Neue"/>
                <a:sym typeface="Helvetica Neue"/>
              </a:rPr>
              <a:t>=1 and A</a:t>
            </a:r>
            <a:r>
              <a:rPr lang="en-US" sz="1600" baseline="-25000">
                <a:solidFill>
                  <a:schemeClr val="dk1"/>
                </a:solidFill>
                <a:latin typeface="Helvetica Neue"/>
                <a:ea typeface="Helvetica Neue"/>
                <a:cs typeface="Helvetica Neue"/>
                <a:sym typeface="Helvetica Neue"/>
              </a:rPr>
              <a:t>ik</a:t>
            </a:r>
            <a:r>
              <a:rPr lang="en-US" sz="1600">
                <a:solidFill>
                  <a:schemeClr val="dk1"/>
                </a:solidFill>
                <a:latin typeface="Helvetica Neue"/>
                <a:ea typeface="Helvetica Neue"/>
                <a:cs typeface="Helvetica Neue"/>
                <a:sym typeface="Helvetica Neue"/>
              </a:rPr>
              <a:t>…A</a:t>
            </a:r>
            <a:r>
              <a:rPr lang="en-US" sz="1600" baseline="-25000">
                <a:solidFill>
                  <a:schemeClr val="dk1"/>
                </a:solidFill>
                <a:latin typeface="Helvetica Neue"/>
                <a:ea typeface="Helvetica Neue"/>
                <a:cs typeface="Helvetica Neue"/>
                <a:sym typeface="Helvetica Neue"/>
              </a:rPr>
              <a:t>lj</a:t>
            </a:r>
            <a:r>
              <a:rPr lang="en-US" sz="1600">
                <a:solidFill>
                  <a:schemeClr val="dk1"/>
                </a:solidFill>
                <a:latin typeface="Helvetica Neue"/>
                <a:ea typeface="Helvetica Neue"/>
                <a:cs typeface="Helvetica Neue"/>
                <a:sym typeface="Helvetica Neue"/>
              </a:rPr>
              <a:t>=0 otherwise.</a:t>
            </a:r>
            <a:endParaRPr/>
          </a:p>
          <a:p>
            <a:pPr marL="0" marR="0" lvl="0" indent="0" algn="l" rtl="0">
              <a:spcBef>
                <a:spcPts val="0"/>
              </a:spcBef>
              <a:spcAft>
                <a:spcPts val="0"/>
              </a:spcAft>
              <a:buNone/>
            </a:pPr>
            <a:r>
              <a:rPr lang="en-US" sz="1600">
                <a:solidFill>
                  <a:schemeClr val="dk1"/>
                </a:solidFill>
                <a:latin typeface="Helvetica Neue"/>
                <a:ea typeface="Helvetica Neue"/>
                <a:cs typeface="Helvetica Neue"/>
                <a:sym typeface="Helvetica Neue"/>
              </a:rPr>
              <a:t>The number of paths of length </a:t>
            </a:r>
            <a:r>
              <a:rPr lang="en-US" sz="1600" i="1">
                <a:solidFill>
                  <a:schemeClr val="dk1"/>
                </a:solidFill>
                <a:latin typeface="Helvetica Neue"/>
                <a:ea typeface="Helvetica Neue"/>
                <a:cs typeface="Helvetica Neue"/>
                <a:sym typeface="Helvetica Neue"/>
              </a:rPr>
              <a:t>n</a:t>
            </a:r>
            <a:r>
              <a:rPr lang="en-US" sz="1600">
                <a:solidFill>
                  <a:schemeClr val="dk1"/>
                </a:solidFill>
                <a:latin typeface="Helvetica Neue"/>
                <a:ea typeface="Helvetica Neue"/>
                <a:cs typeface="Helvetica Neue"/>
                <a:sym typeface="Helvetica Neue"/>
              </a:rPr>
              <a:t> between </a:t>
            </a:r>
            <a:r>
              <a:rPr lang="en-US" sz="1600" i="1">
                <a:solidFill>
                  <a:schemeClr val="dk1"/>
                </a:solidFill>
                <a:latin typeface="Helvetica Neue"/>
                <a:ea typeface="Helvetica Neue"/>
                <a:cs typeface="Helvetica Neue"/>
                <a:sym typeface="Helvetica Neue"/>
              </a:rPr>
              <a:t>i</a:t>
            </a:r>
            <a:r>
              <a:rPr lang="en-US" sz="1600">
                <a:solidFill>
                  <a:schemeClr val="dk1"/>
                </a:solidFill>
                <a:latin typeface="Helvetica Neue"/>
                <a:ea typeface="Helvetica Neue"/>
                <a:cs typeface="Helvetica Neue"/>
                <a:sym typeface="Helvetica Neue"/>
              </a:rPr>
              <a:t> and </a:t>
            </a:r>
            <a:r>
              <a:rPr lang="en-US" sz="1600" i="1">
                <a:solidFill>
                  <a:schemeClr val="dk1"/>
                </a:solidFill>
                <a:latin typeface="Helvetica Neue"/>
                <a:ea typeface="Helvetica Neue"/>
                <a:cs typeface="Helvetica Neue"/>
                <a:sym typeface="Helvetica Neue"/>
              </a:rPr>
              <a:t>j</a:t>
            </a:r>
            <a:r>
              <a:rPr lang="en-US" sz="1600">
                <a:solidFill>
                  <a:schemeClr val="dk1"/>
                </a:solidFill>
                <a:latin typeface="Helvetica Neue"/>
                <a:ea typeface="Helvetica Neue"/>
                <a:cs typeface="Helvetica Neue"/>
                <a:sym typeface="Helvetica Neue"/>
              </a:rPr>
              <a:t> is</a:t>
            </a:r>
            <a:r>
              <a:rPr lang="en-US" sz="1600" b="1" baseline="30000">
                <a:solidFill>
                  <a:schemeClr val="dk1"/>
                </a:solidFill>
                <a:latin typeface="Helvetica Neue"/>
                <a:ea typeface="Helvetica Neue"/>
                <a:cs typeface="Helvetica Neue"/>
                <a:sym typeface="Helvetica Neue"/>
              </a:rPr>
              <a:t>*</a:t>
            </a:r>
            <a:r>
              <a:rPr lang="en-US" sz="1600">
                <a:solidFill>
                  <a:schemeClr val="dk1"/>
                </a:solidFill>
                <a:latin typeface="Helvetica Neue"/>
                <a:ea typeface="Helvetica Neue"/>
                <a:cs typeface="Helvetica Neue"/>
                <a:sym typeface="Helvetica Neue"/>
              </a:rPr>
              <a:t> </a:t>
            </a:r>
            <a:endParaRPr/>
          </a:p>
        </p:txBody>
      </p:sp>
      <p:pic>
        <p:nvPicPr>
          <p:cNvPr id="771" name="Google Shape;771;p60"/>
          <p:cNvPicPr preferRelativeResize="0"/>
          <p:nvPr/>
        </p:nvPicPr>
        <p:blipFill rotWithShape="1">
          <a:blip r:embed="rId4">
            <a:alphaModFix/>
          </a:blip>
          <a:srcRect/>
          <a:stretch/>
        </p:blipFill>
        <p:spPr>
          <a:xfrm>
            <a:off x="501650" y="4342606"/>
            <a:ext cx="1371600" cy="344714"/>
          </a:xfrm>
          <a:prstGeom prst="rect">
            <a:avLst/>
          </a:prstGeom>
          <a:noFill/>
          <a:ln>
            <a:noFill/>
          </a:ln>
        </p:spPr>
      </p:pic>
      <p:sp>
        <p:nvSpPr>
          <p:cNvPr id="772" name="Google Shape;772;p60"/>
          <p:cNvSpPr txBox="1"/>
          <p:nvPr/>
        </p:nvSpPr>
        <p:spPr>
          <a:xfrm>
            <a:off x="209550" y="4965700"/>
            <a:ext cx="8915400" cy="8463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baseline="30000">
                <a:solidFill>
                  <a:schemeClr val="dk1"/>
                </a:solidFill>
                <a:latin typeface="Helvetica Neue"/>
                <a:ea typeface="Helvetica Neue"/>
                <a:cs typeface="Helvetica Neue"/>
                <a:sym typeface="Helvetica Neue"/>
              </a:rPr>
              <a:t>*</a:t>
            </a:r>
            <a:r>
              <a:rPr lang="en-US" sz="1200" i="1">
                <a:solidFill>
                  <a:schemeClr val="dk1"/>
                </a:solidFill>
                <a:latin typeface="Helvetica Neue"/>
                <a:ea typeface="Helvetica Neue"/>
                <a:cs typeface="Helvetica Neue"/>
                <a:sym typeface="Helvetica Neue"/>
              </a:rPr>
              <a:t>holds for both directed and undirected networks.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3" name="Google Shape;773;p60"/>
          <p:cNvSpPr txBox="1"/>
          <p:nvPr/>
        </p:nvSpPr>
        <p:spPr>
          <a:xfrm>
            <a:off x="6477000" y="5399900"/>
            <a:ext cx="25908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00" b="1">
                <a:solidFill>
                  <a:srgbClr val="A5A5A5"/>
                </a:solidFill>
                <a:latin typeface="Helvetica Neue"/>
                <a:ea typeface="Helvetica Neue"/>
                <a:cs typeface="Helvetica Neue"/>
                <a:sym typeface="Helvetica Neue"/>
              </a:rPr>
              <a:t>Network Science: Graph Theory </a:t>
            </a:r>
            <a:endParaRPr sz="600" i="1">
              <a:solidFill>
                <a:srgbClr val="A5A5A5"/>
              </a:solidFill>
              <a:latin typeface="Helvetica Neue"/>
              <a:ea typeface="Helvetica Neue"/>
              <a:cs typeface="Helvetica Neue"/>
              <a:sym typeface="Helvetica Neue"/>
            </a:endParaRPr>
          </a:p>
        </p:txBody>
      </p:sp>
      <p:sp>
        <p:nvSpPr>
          <p:cNvPr id="774" name="Google Shape;774;p60"/>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chemeClr val="lt1"/>
                </a:solidFill>
                <a:latin typeface="Helvetica Neue"/>
                <a:ea typeface="Helvetica Neue"/>
                <a:cs typeface="Helvetica Neue"/>
                <a:sym typeface="Helvetica Neue"/>
              </a:rPr>
              <a:t>NUMBER OF PATHS BETWEEN TWO NODES        </a:t>
            </a:r>
            <a:r>
              <a:rPr lang="en-US" sz="1600" b="1">
                <a:solidFill>
                  <a:srgbClr val="D8D8D8"/>
                </a:solidFill>
                <a:latin typeface="Helvetica Neue"/>
                <a:ea typeface="Helvetica Neue"/>
                <a:cs typeface="Helvetica Neue"/>
                <a:sym typeface="Helvetica Neue"/>
              </a:rPr>
              <a:t>Adjacency Matrix</a:t>
            </a:r>
            <a:endParaRPr/>
          </a:p>
        </p:txBody>
      </p:sp>
      <p:sp>
        <p:nvSpPr>
          <p:cNvPr id="775" name="Google Shape;775;p60"/>
          <p:cNvSpPr txBox="1"/>
          <p:nvPr/>
        </p:nvSpPr>
        <p:spPr>
          <a:xfrm flipH="1">
            <a:off x="5745481" y="152401"/>
            <a:ext cx="45719" cy="419100"/>
          </a:xfrm>
          <a:prstGeom prst="rect">
            <a:avLst/>
          </a:prstGeom>
          <a:solidFill>
            <a:schemeClr val="lt1"/>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endParaRPr sz="1600" b="1">
              <a:solidFill>
                <a:schemeClr val="lt1"/>
              </a:solidFill>
              <a:latin typeface="Helvetica Neue"/>
              <a:ea typeface="Helvetica Neue"/>
              <a:cs typeface="Helvetica Neue"/>
              <a:sym typeface="Helvetica Neue"/>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61"/>
          <p:cNvSpPr txBox="1"/>
          <p:nvPr/>
        </p:nvSpPr>
        <p:spPr>
          <a:xfrm>
            <a:off x="152400" y="762000"/>
            <a:ext cx="8077200" cy="1126462"/>
          </a:xfrm>
          <a:prstGeom prst="rect">
            <a:avLst/>
          </a:prstGeom>
          <a:noFill/>
          <a:ln>
            <a:noFill/>
          </a:ln>
        </p:spPr>
        <p:txBody>
          <a:bodyPr spcFirstLastPara="1" wrap="square" lIns="91425" tIns="45700" rIns="91425" bIns="45700" anchor="t" anchorCtr="0">
            <a:spAutoFit/>
          </a:bodyPr>
          <a:lstStyle/>
          <a:p>
            <a:pPr marL="0" marR="0" lvl="0" indent="0" algn="l" rtl="0">
              <a:lnSpc>
                <a:spcPct val="160000"/>
              </a:lnSpc>
              <a:spcBef>
                <a:spcPts val="0"/>
              </a:spcBef>
              <a:spcAft>
                <a:spcPts val="0"/>
              </a:spcAft>
              <a:buNone/>
            </a:pPr>
            <a:r>
              <a:rPr lang="en-US" sz="1600" b="1">
                <a:solidFill>
                  <a:schemeClr val="dk1"/>
                </a:solidFill>
                <a:latin typeface="Helvetica Neue"/>
                <a:ea typeface="Helvetica Neue"/>
                <a:cs typeface="Helvetica Neue"/>
                <a:sym typeface="Helvetica Neue"/>
              </a:rPr>
              <a:t>Distance between node 0 and node 4:</a:t>
            </a:r>
            <a:endParaRPr/>
          </a:p>
          <a:p>
            <a:pPr marL="0" marR="0" lvl="0" indent="0" algn="l" rtl="0">
              <a:lnSpc>
                <a:spcPct val="160000"/>
              </a:lnSpc>
              <a:spcBef>
                <a:spcPts val="0"/>
              </a:spcBef>
              <a:spcAft>
                <a:spcPts val="0"/>
              </a:spcAft>
              <a:buNone/>
            </a:pPr>
            <a:endParaRPr sz="1600" b="1">
              <a:solidFill>
                <a:schemeClr val="dk1"/>
              </a:solidFill>
              <a:latin typeface="Helvetica Neue"/>
              <a:ea typeface="Helvetica Neue"/>
              <a:cs typeface="Helvetica Neue"/>
              <a:sym typeface="Helvetica Neue"/>
            </a:endParaRPr>
          </a:p>
          <a:p>
            <a:pPr marL="0" marR="0" lvl="0" indent="-101600" algn="l" rtl="0">
              <a:spcBef>
                <a:spcPts val="0"/>
              </a:spcBef>
              <a:spcAft>
                <a:spcPts val="0"/>
              </a:spcAft>
              <a:buClr>
                <a:schemeClr val="dk1"/>
              </a:buClr>
              <a:buSzPts val="1600"/>
              <a:buFont typeface="Helvetica Neue"/>
              <a:buAutoNum type="arabicPeriod"/>
            </a:pPr>
            <a:r>
              <a:rPr lang="en-US" sz="1600">
                <a:solidFill>
                  <a:schemeClr val="dk1"/>
                </a:solidFill>
                <a:latin typeface="Helvetica Neue"/>
                <a:ea typeface="Helvetica Neue"/>
                <a:cs typeface="Helvetica Neue"/>
                <a:sym typeface="Helvetica Neue"/>
              </a:rPr>
              <a:t>Start at 0.</a:t>
            </a:r>
            <a:endParaRPr/>
          </a:p>
        </p:txBody>
      </p:sp>
      <p:sp>
        <p:nvSpPr>
          <p:cNvPr id="781" name="Google Shape;781;p61"/>
          <p:cNvSpPr txBox="1"/>
          <p:nvPr/>
        </p:nvSpPr>
        <p:spPr>
          <a:xfrm>
            <a:off x="6477000" y="5399900"/>
            <a:ext cx="25908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00" b="1">
                <a:solidFill>
                  <a:srgbClr val="A5A5A5"/>
                </a:solidFill>
                <a:latin typeface="Helvetica Neue"/>
                <a:ea typeface="Helvetica Neue"/>
                <a:cs typeface="Helvetica Neue"/>
                <a:sym typeface="Helvetica Neue"/>
              </a:rPr>
              <a:t>Network Science: Graph Theory </a:t>
            </a:r>
            <a:endParaRPr sz="600" i="1">
              <a:solidFill>
                <a:srgbClr val="A5A5A5"/>
              </a:solidFill>
              <a:latin typeface="Helvetica Neue"/>
              <a:ea typeface="Helvetica Neue"/>
              <a:cs typeface="Helvetica Neue"/>
              <a:sym typeface="Helvetica Neue"/>
            </a:endParaRPr>
          </a:p>
        </p:txBody>
      </p:sp>
      <p:sp>
        <p:nvSpPr>
          <p:cNvPr id="782" name="Google Shape;782;p61"/>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chemeClr val="lt1"/>
                </a:solidFill>
                <a:latin typeface="Helvetica Neue"/>
                <a:ea typeface="Helvetica Neue"/>
                <a:cs typeface="Helvetica Neue"/>
                <a:sym typeface="Helvetica Neue"/>
              </a:rPr>
              <a:t>FINDING DISTANCES: BREADTH FIRST SEARCH</a:t>
            </a:r>
            <a:endParaRPr sz="2000" b="1" i="1">
              <a:solidFill>
                <a:srgbClr val="F2F2F2"/>
              </a:solidFill>
              <a:latin typeface="Helvetica Neue"/>
              <a:ea typeface="Helvetica Neue"/>
              <a:cs typeface="Helvetica Neue"/>
              <a:sym typeface="Helvetica Neue"/>
            </a:endParaRPr>
          </a:p>
        </p:txBody>
      </p:sp>
      <p:grpSp>
        <p:nvGrpSpPr>
          <p:cNvPr id="783" name="Google Shape;783;p61"/>
          <p:cNvGrpSpPr/>
          <p:nvPr/>
        </p:nvGrpSpPr>
        <p:grpSpPr>
          <a:xfrm>
            <a:off x="1088480" y="2384694"/>
            <a:ext cx="7979320" cy="3246038"/>
            <a:chOff x="1088480" y="2384694"/>
            <a:chExt cx="7979320" cy="3246038"/>
          </a:xfrm>
        </p:grpSpPr>
        <p:sp>
          <p:nvSpPr>
            <p:cNvPr id="784" name="Google Shape;784;p61"/>
            <p:cNvSpPr txBox="1"/>
            <p:nvPr/>
          </p:nvSpPr>
          <p:spPr>
            <a:xfrm>
              <a:off x="6477000" y="5399900"/>
              <a:ext cx="2590800" cy="230832"/>
            </a:xfrm>
            <a:prstGeom prst="rect">
              <a:avLst/>
            </a:prstGeom>
            <a:noFill/>
            <a:ln>
              <a:noFill/>
            </a:ln>
            <a:effectLst>
              <a:outerShdw blurRad="50800" dist="38100" dir="2700000" algn="tl" rotWithShape="0">
                <a:srgbClr val="000000">
                  <a:alpha val="42745"/>
                </a:srgbClr>
              </a:outerShdw>
            </a:effectLst>
          </p:spPr>
          <p:txBody>
            <a:bodyPr spcFirstLastPara="1" wrap="square" lIns="91425" tIns="45700" rIns="91425" bIns="45700" anchor="t" anchorCtr="0">
              <a:spAutoFit/>
            </a:bodyPr>
            <a:lstStyle/>
            <a:p>
              <a:pPr marL="0" marR="0" lvl="0" indent="0" algn="r" rtl="0">
                <a:spcBef>
                  <a:spcPts val="0"/>
                </a:spcBef>
                <a:spcAft>
                  <a:spcPts val="0"/>
                </a:spcAft>
                <a:buNone/>
              </a:pPr>
              <a:r>
                <a:rPr lang="en-US" sz="900" b="1">
                  <a:solidFill>
                    <a:srgbClr val="A5A5A5"/>
                  </a:solidFill>
                  <a:latin typeface="Helvetica Neue"/>
                  <a:ea typeface="Helvetica Neue"/>
                  <a:cs typeface="Helvetica Neue"/>
                  <a:sym typeface="Helvetica Neue"/>
                </a:rPr>
                <a:t>Network Science: Graph Theory </a:t>
              </a:r>
              <a:endParaRPr sz="600" i="1">
                <a:solidFill>
                  <a:srgbClr val="A5A5A5"/>
                </a:solidFill>
                <a:latin typeface="Helvetica Neue"/>
                <a:ea typeface="Helvetica Neue"/>
                <a:cs typeface="Helvetica Neue"/>
                <a:sym typeface="Helvetica Neue"/>
              </a:endParaRPr>
            </a:p>
          </p:txBody>
        </p:sp>
        <p:sp>
          <p:nvSpPr>
            <p:cNvPr id="785" name="Google Shape;785;p61"/>
            <p:cNvSpPr/>
            <p:nvPr/>
          </p:nvSpPr>
          <p:spPr>
            <a:xfrm>
              <a:off x="4193780" y="2968957"/>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6" name="Google Shape;786;p61"/>
            <p:cNvSpPr/>
            <p:nvPr/>
          </p:nvSpPr>
          <p:spPr>
            <a:xfrm>
              <a:off x="4186484" y="2980267"/>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1</a:t>
              </a:r>
              <a:endParaRPr/>
            </a:p>
          </p:txBody>
        </p:sp>
        <p:sp>
          <p:nvSpPr>
            <p:cNvPr id="787" name="Google Shape;787;p61"/>
            <p:cNvSpPr/>
            <p:nvPr/>
          </p:nvSpPr>
          <p:spPr>
            <a:xfrm>
              <a:off x="4879580" y="2968957"/>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8" name="Google Shape;788;p61"/>
            <p:cNvSpPr/>
            <p:nvPr/>
          </p:nvSpPr>
          <p:spPr>
            <a:xfrm>
              <a:off x="4872284" y="2980267"/>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1</a:t>
              </a:r>
              <a:endParaRPr/>
            </a:p>
          </p:txBody>
        </p:sp>
        <p:sp>
          <p:nvSpPr>
            <p:cNvPr id="789" name="Google Shape;789;p61"/>
            <p:cNvSpPr/>
            <p:nvPr/>
          </p:nvSpPr>
          <p:spPr>
            <a:xfrm>
              <a:off x="3465647" y="2968957"/>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0" name="Google Shape;790;p61"/>
            <p:cNvSpPr/>
            <p:nvPr/>
          </p:nvSpPr>
          <p:spPr>
            <a:xfrm>
              <a:off x="3458351" y="2980267"/>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1</a:t>
              </a:r>
              <a:endParaRPr/>
            </a:p>
          </p:txBody>
        </p:sp>
        <p:sp>
          <p:nvSpPr>
            <p:cNvPr id="791" name="Google Shape;791;p61"/>
            <p:cNvSpPr/>
            <p:nvPr/>
          </p:nvSpPr>
          <p:spPr>
            <a:xfrm>
              <a:off x="4201076" y="3630957"/>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2" name="Google Shape;792;p61"/>
            <p:cNvSpPr/>
            <p:nvPr/>
          </p:nvSpPr>
          <p:spPr>
            <a:xfrm>
              <a:off x="4193780" y="3642267"/>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1</a:t>
              </a:r>
              <a:endParaRPr/>
            </a:p>
          </p:txBody>
        </p:sp>
        <p:cxnSp>
          <p:nvCxnSpPr>
            <p:cNvPr id="793" name="Google Shape;793;p61"/>
            <p:cNvCxnSpPr>
              <a:stCxn id="790" idx="3"/>
              <a:endCxn id="786" idx="1"/>
            </p:cNvCxnSpPr>
            <p:nvPr/>
          </p:nvCxnSpPr>
          <p:spPr>
            <a:xfrm>
              <a:off x="3704167" y="3072600"/>
              <a:ext cx="482400" cy="0"/>
            </a:xfrm>
            <a:prstGeom prst="straightConnector1">
              <a:avLst/>
            </a:prstGeom>
            <a:noFill/>
            <a:ln w="25400" cap="flat" cmpd="sng">
              <a:solidFill>
                <a:schemeClr val="dk1"/>
              </a:solidFill>
              <a:prstDash val="solid"/>
              <a:round/>
              <a:headEnd type="none" w="sm" len="sm"/>
              <a:tailEnd type="none" w="sm" len="sm"/>
            </a:ln>
          </p:spPr>
        </p:cxnSp>
        <p:cxnSp>
          <p:nvCxnSpPr>
            <p:cNvPr id="794" name="Google Shape;794;p61"/>
            <p:cNvCxnSpPr>
              <a:stCxn id="785" idx="6"/>
              <a:endCxn id="787" idx="2"/>
            </p:cNvCxnSpPr>
            <p:nvPr/>
          </p:nvCxnSpPr>
          <p:spPr>
            <a:xfrm>
              <a:off x="4419600" y="3081867"/>
              <a:ext cx="459900" cy="0"/>
            </a:xfrm>
            <a:prstGeom prst="straightConnector1">
              <a:avLst/>
            </a:prstGeom>
            <a:noFill/>
            <a:ln w="25400" cap="flat" cmpd="sng">
              <a:solidFill>
                <a:schemeClr val="dk1"/>
              </a:solidFill>
              <a:prstDash val="solid"/>
              <a:round/>
              <a:headEnd type="none" w="sm" len="sm"/>
              <a:tailEnd type="none" w="sm" len="sm"/>
            </a:ln>
          </p:spPr>
        </p:cxnSp>
        <p:cxnSp>
          <p:nvCxnSpPr>
            <p:cNvPr id="795" name="Google Shape;795;p61"/>
            <p:cNvCxnSpPr>
              <a:stCxn id="785" idx="4"/>
              <a:endCxn id="792" idx="0"/>
            </p:cNvCxnSpPr>
            <p:nvPr/>
          </p:nvCxnSpPr>
          <p:spPr>
            <a:xfrm>
              <a:off x="4306690" y="3194777"/>
              <a:ext cx="9900" cy="447600"/>
            </a:xfrm>
            <a:prstGeom prst="straightConnector1">
              <a:avLst/>
            </a:prstGeom>
            <a:noFill/>
            <a:ln w="25400" cap="flat" cmpd="sng">
              <a:solidFill>
                <a:schemeClr val="dk1"/>
              </a:solidFill>
              <a:prstDash val="solid"/>
              <a:round/>
              <a:headEnd type="none" w="sm" len="sm"/>
              <a:tailEnd type="none" w="sm" len="sm"/>
            </a:ln>
          </p:spPr>
        </p:cxnSp>
        <p:sp>
          <p:nvSpPr>
            <p:cNvPr id="796" name="Google Shape;796;p61"/>
            <p:cNvSpPr/>
            <p:nvPr/>
          </p:nvSpPr>
          <p:spPr>
            <a:xfrm>
              <a:off x="5777047" y="2743137"/>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7" name="Google Shape;797;p61"/>
            <p:cNvSpPr/>
            <p:nvPr/>
          </p:nvSpPr>
          <p:spPr>
            <a:xfrm>
              <a:off x="5769751" y="2754447"/>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2</a:t>
              </a:r>
              <a:endParaRPr/>
            </a:p>
          </p:txBody>
        </p:sp>
        <p:sp>
          <p:nvSpPr>
            <p:cNvPr id="798" name="Google Shape;798;p61"/>
            <p:cNvSpPr/>
            <p:nvPr/>
          </p:nvSpPr>
          <p:spPr>
            <a:xfrm>
              <a:off x="5784343" y="3335867"/>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9" name="Google Shape;799;p61"/>
            <p:cNvSpPr/>
            <p:nvPr/>
          </p:nvSpPr>
          <p:spPr>
            <a:xfrm>
              <a:off x="5777047" y="3347177"/>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2</a:t>
              </a:r>
              <a:endParaRPr/>
            </a:p>
          </p:txBody>
        </p:sp>
        <p:sp>
          <p:nvSpPr>
            <p:cNvPr id="800" name="Google Shape;800;p61"/>
            <p:cNvSpPr/>
            <p:nvPr/>
          </p:nvSpPr>
          <p:spPr>
            <a:xfrm>
              <a:off x="4446892" y="4316763"/>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1" name="Google Shape;801;p61"/>
            <p:cNvSpPr/>
            <p:nvPr/>
          </p:nvSpPr>
          <p:spPr>
            <a:xfrm>
              <a:off x="4439596" y="4328073"/>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2</a:t>
              </a:r>
              <a:endParaRPr/>
            </a:p>
          </p:txBody>
        </p:sp>
        <p:sp>
          <p:nvSpPr>
            <p:cNvPr id="802" name="Google Shape;802;p61"/>
            <p:cNvSpPr/>
            <p:nvPr/>
          </p:nvSpPr>
          <p:spPr>
            <a:xfrm>
              <a:off x="3947964" y="4316763"/>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3" name="Google Shape;803;p61"/>
            <p:cNvSpPr/>
            <p:nvPr/>
          </p:nvSpPr>
          <p:spPr>
            <a:xfrm>
              <a:off x="3940668" y="4328073"/>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2</a:t>
              </a:r>
              <a:endParaRPr/>
            </a:p>
          </p:txBody>
        </p:sp>
        <p:sp>
          <p:nvSpPr>
            <p:cNvPr id="804" name="Google Shape;804;p61"/>
            <p:cNvSpPr/>
            <p:nvPr/>
          </p:nvSpPr>
          <p:spPr>
            <a:xfrm>
              <a:off x="2635913" y="2968957"/>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5" name="Google Shape;805;p61"/>
            <p:cNvSpPr/>
            <p:nvPr/>
          </p:nvSpPr>
          <p:spPr>
            <a:xfrm>
              <a:off x="2628617" y="2980267"/>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2</a:t>
              </a:r>
              <a:endParaRPr/>
            </a:p>
          </p:txBody>
        </p:sp>
        <p:cxnSp>
          <p:nvCxnSpPr>
            <p:cNvPr id="806" name="Google Shape;806;p61"/>
            <p:cNvCxnSpPr>
              <a:endCxn id="790" idx="1"/>
            </p:cNvCxnSpPr>
            <p:nvPr/>
          </p:nvCxnSpPr>
          <p:spPr>
            <a:xfrm rot="10800000" flipH="1">
              <a:off x="2874551" y="3072600"/>
              <a:ext cx="583800" cy="1500"/>
            </a:xfrm>
            <a:prstGeom prst="straightConnector1">
              <a:avLst/>
            </a:prstGeom>
            <a:noFill/>
            <a:ln w="25400" cap="flat" cmpd="sng">
              <a:solidFill>
                <a:schemeClr val="dk1"/>
              </a:solidFill>
              <a:prstDash val="solid"/>
              <a:round/>
              <a:headEnd type="none" w="sm" len="sm"/>
              <a:tailEnd type="none" w="sm" len="sm"/>
            </a:ln>
          </p:spPr>
        </p:cxnSp>
        <p:cxnSp>
          <p:nvCxnSpPr>
            <p:cNvPr id="807" name="Google Shape;807;p61"/>
            <p:cNvCxnSpPr>
              <a:stCxn id="791" idx="3"/>
              <a:endCxn id="803" idx="0"/>
            </p:cNvCxnSpPr>
            <p:nvPr/>
          </p:nvCxnSpPr>
          <p:spPr>
            <a:xfrm flipH="1">
              <a:off x="4063447" y="3823706"/>
              <a:ext cx="170700" cy="504300"/>
            </a:xfrm>
            <a:prstGeom prst="straightConnector1">
              <a:avLst/>
            </a:prstGeom>
            <a:noFill/>
            <a:ln w="25400" cap="flat" cmpd="sng">
              <a:solidFill>
                <a:schemeClr val="dk1"/>
              </a:solidFill>
              <a:prstDash val="solid"/>
              <a:round/>
              <a:headEnd type="none" w="sm" len="sm"/>
              <a:tailEnd type="none" w="sm" len="sm"/>
            </a:ln>
          </p:spPr>
        </p:cxnSp>
        <p:cxnSp>
          <p:nvCxnSpPr>
            <p:cNvPr id="808" name="Google Shape;808;p61"/>
            <p:cNvCxnSpPr>
              <a:stCxn id="791" idx="5"/>
              <a:endCxn id="800" idx="0"/>
            </p:cNvCxnSpPr>
            <p:nvPr/>
          </p:nvCxnSpPr>
          <p:spPr>
            <a:xfrm>
              <a:off x="4393825" y="3823706"/>
              <a:ext cx="165900" cy="493200"/>
            </a:xfrm>
            <a:prstGeom prst="straightConnector1">
              <a:avLst/>
            </a:prstGeom>
            <a:noFill/>
            <a:ln w="25400" cap="flat" cmpd="sng">
              <a:solidFill>
                <a:schemeClr val="dk1"/>
              </a:solidFill>
              <a:prstDash val="solid"/>
              <a:round/>
              <a:headEnd type="none" w="sm" len="sm"/>
              <a:tailEnd type="none" w="sm" len="sm"/>
            </a:ln>
          </p:spPr>
        </p:cxnSp>
        <p:cxnSp>
          <p:nvCxnSpPr>
            <p:cNvPr id="809" name="Google Shape;809;p61"/>
            <p:cNvCxnSpPr>
              <a:stCxn id="798" idx="2"/>
              <a:endCxn id="788" idx="3"/>
            </p:cNvCxnSpPr>
            <p:nvPr/>
          </p:nvCxnSpPr>
          <p:spPr>
            <a:xfrm rot="10800000">
              <a:off x="5118043" y="3072577"/>
              <a:ext cx="666300" cy="376200"/>
            </a:xfrm>
            <a:prstGeom prst="straightConnector1">
              <a:avLst/>
            </a:prstGeom>
            <a:noFill/>
            <a:ln w="25400" cap="flat" cmpd="sng">
              <a:solidFill>
                <a:schemeClr val="dk1"/>
              </a:solidFill>
              <a:prstDash val="solid"/>
              <a:round/>
              <a:headEnd type="none" w="sm" len="sm"/>
              <a:tailEnd type="none" w="sm" len="sm"/>
            </a:ln>
          </p:spPr>
        </p:cxnSp>
        <p:cxnSp>
          <p:nvCxnSpPr>
            <p:cNvPr id="810" name="Google Shape;810;p61"/>
            <p:cNvCxnSpPr>
              <a:stCxn id="796" idx="2"/>
            </p:cNvCxnSpPr>
            <p:nvPr/>
          </p:nvCxnSpPr>
          <p:spPr>
            <a:xfrm flipH="1">
              <a:off x="5118247" y="2856047"/>
              <a:ext cx="658800" cy="225900"/>
            </a:xfrm>
            <a:prstGeom prst="straightConnector1">
              <a:avLst/>
            </a:prstGeom>
            <a:noFill/>
            <a:ln w="25400" cap="flat" cmpd="sng">
              <a:solidFill>
                <a:schemeClr val="dk1"/>
              </a:solidFill>
              <a:prstDash val="solid"/>
              <a:round/>
              <a:headEnd type="none" w="sm" len="sm"/>
              <a:tailEnd type="none" w="sm" len="sm"/>
            </a:ln>
          </p:spPr>
        </p:cxnSp>
        <p:sp>
          <p:nvSpPr>
            <p:cNvPr id="811" name="Google Shape;811;p61"/>
            <p:cNvSpPr/>
            <p:nvPr/>
          </p:nvSpPr>
          <p:spPr>
            <a:xfrm>
              <a:off x="6492763" y="2384694"/>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2" name="Google Shape;812;p61"/>
            <p:cNvSpPr/>
            <p:nvPr/>
          </p:nvSpPr>
          <p:spPr>
            <a:xfrm>
              <a:off x="6485467" y="2396004"/>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3</a:t>
              </a:r>
              <a:endParaRPr/>
            </a:p>
          </p:txBody>
        </p:sp>
        <p:sp>
          <p:nvSpPr>
            <p:cNvPr id="813" name="Google Shape;813;p61"/>
            <p:cNvSpPr/>
            <p:nvPr/>
          </p:nvSpPr>
          <p:spPr>
            <a:xfrm>
              <a:off x="6500059" y="2935089"/>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4" name="Google Shape;814;p61"/>
            <p:cNvSpPr/>
            <p:nvPr/>
          </p:nvSpPr>
          <p:spPr>
            <a:xfrm>
              <a:off x="6492763" y="2946399"/>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3</a:t>
              </a:r>
              <a:endParaRPr/>
            </a:p>
          </p:txBody>
        </p:sp>
        <p:sp>
          <p:nvSpPr>
            <p:cNvPr id="815" name="Google Shape;815;p61"/>
            <p:cNvSpPr/>
            <p:nvPr/>
          </p:nvSpPr>
          <p:spPr>
            <a:xfrm>
              <a:off x="6500059" y="3486665"/>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6" name="Google Shape;816;p61"/>
            <p:cNvSpPr/>
            <p:nvPr/>
          </p:nvSpPr>
          <p:spPr>
            <a:xfrm>
              <a:off x="6492763" y="3497975"/>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3</a:t>
              </a:r>
              <a:endParaRPr/>
            </a:p>
          </p:txBody>
        </p:sp>
        <p:sp>
          <p:nvSpPr>
            <p:cNvPr id="817" name="Google Shape;817;p61"/>
            <p:cNvSpPr/>
            <p:nvPr/>
          </p:nvSpPr>
          <p:spPr>
            <a:xfrm>
              <a:off x="5999960" y="4037060"/>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8" name="Google Shape;818;p61"/>
            <p:cNvSpPr/>
            <p:nvPr/>
          </p:nvSpPr>
          <p:spPr>
            <a:xfrm>
              <a:off x="5992664" y="4048370"/>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3</a:t>
              </a:r>
              <a:endParaRPr/>
            </a:p>
          </p:txBody>
        </p:sp>
        <p:sp>
          <p:nvSpPr>
            <p:cNvPr id="819" name="Google Shape;819;p61"/>
            <p:cNvSpPr/>
            <p:nvPr/>
          </p:nvSpPr>
          <p:spPr>
            <a:xfrm>
              <a:off x="2024329" y="2473800"/>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0" name="Google Shape;820;p61"/>
            <p:cNvSpPr/>
            <p:nvPr/>
          </p:nvSpPr>
          <p:spPr>
            <a:xfrm>
              <a:off x="2017033" y="2485110"/>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3</a:t>
              </a:r>
              <a:endParaRPr/>
            </a:p>
          </p:txBody>
        </p:sp>
        <p:sp>
          <p:nvSpPr>
            <p:cNvPr id="821" name="Google Shape;821;p61"/>
            <p:cNvSpPr/>
            <p:nvPr/>
          </p:nvSpPr>
          <p:spPr>
            <a:xfrm>
              <a:off x="1836984" y="2969745"/>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2" name="Google Shape;822;p61"/>
            <p:cNvSpPr/>
            <p:nvPr/>
          </p:nvSpPr>
          <p:spPr>
            <a:xfrm>
              <a:off x="1829688" y="2981055"/>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3</a:t>
              </a:r>
              <a:endParaRPr/>
            </a:p>
          </p:txBody>
        </p:sp>
        <p:sp>
          <p:nvSpPr>
            <p:cNvPr id="823" name="Google Shape;823;p61"/>
            <p:cNvSpPr/>
            <p:nvPr/>
          </p:nvSpPr>
          <p:spPr>
            <a:xfrm>
              <a:off x="2037029" y="3510011"/>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4" name="Google Shape;824;p61"/>
            <p:cNvSpPr/>
            <p:nvPr/>
          </p:nvSpPr>
          <p:spPr>
            <a:xfrm>
              <a:off x="2029733" y="3521321"/>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3</a:t>
              </a:r>
              <a:endParaRPr/>
            </a:p>
          </p:txBody>
        </p:sp>
        <p:sp>
          <p:nvSpPr>
            <p:cNvPr id="825" name="Google Shape;825;p61"/>
            <p:cNvSpPr/>
            <p:nvPr/>
          </p:nvSpPr>
          <p:spPr>
            <a:xfrm>
              <a:off x="3947964" y="4892491"/>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6" name="Google Shape;826;p61"/>
            <p:cNvSpPr/>
            <p:nvPr/>
          </p:nvSpPr>
          <p:spPr>
            <a:xfrm>
              <a:off x="3940668" y="4903801"/>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3</a:t>
              </a:r>
              <a:endParaRPr/>
            </a:p>
          </p:txBody>
        </p:sp>
        <p:cxnSp>
          <p:nvCxnSpPr>
            <p:cNvPr id="827" name="Google Shape;827;p61"/>
            <p:cNvCxnSpPr>
              <a:stCxn id="819" idx="5"/>
              <a:endCxn id="804" idx="1"/>
            </p:cNvCxnSpPr>
            <p:nvPr/>
          </p:nvCxnSpPr>
          <p:spPr>
            <a:xfrm>
              <a:off x="2217078" y="2666549"/>
              <a:ext cx="451800" cy="335400"/>
            </a:xfrm>
            <a:prstGeom prst="straightConnector1">
              <a:avLst/>
            </a:prstGeom>
            <a:noFill/>
            <a:ln w="25400" cap="flat" cmpd="sng">
              <a:solidFill>
                <a:schemeClr val="dk1"/>
              </a:solidFill>
              <a:prstDash val="solid"/>
              <a:round/>
              <a:headEnd type="none" w="sm" len="sm"/>
              <a:tailEnd type="none" w="sm" len="sm"/>
            </a:ln>
          </p:spPr>
        </p:cxnSp>
        <p:cxnSp>
          <p:nvCxnSpPr>
            <p:cNvPr id="828" name="Google Shape;828;p61"/>
            <p:cNvCxnSpPr>
              <a:stCxn id="804" idx="3"/>
              <a:endCxn id="823" idx="7"/>
            </p:cNvCxnSpPr>
            <p:nvPr/>
          </p:nvCxnSpPr>
          <p:spPr>
            <a:xfrm flipH="1">
              <a:off x="2229784" y="3161706"/>
              <a:ext cx="439200" cy="381300"/>
            </a:xfrm>
            <a:prstGeom prst="straightConnector1">
              <a:avLst/>
            </a:prstGeom>
            <a:noFill/>
            <a:ln w="25400" cap="flat" cmpd="sng">
              <a:solidFill>
                <a:schemeClr val="dk1"/>
              </a:solidFill>
              <a:prstDash val="solid"/>
              <a:round/>
              <a:headEnd type="none" w="sm" len="sm"/>
              <a:tailEnd type="none" w="sm" len="sm"/>
            </a:ln>
          </p:spPr>
        </p:cxnSp>
        <p:cxnSp>
          <p:nvCxnSpPr>
            <p:cNvPr id="829" name="Google Shape;829;p61"/>
            <p:cNvCxnSpPr>
              <a:stCxn id="821" idx="6"/>
              <a:endCxn id="804" idx="2"/>
            </p:cNvCxnSpPr>
            <p:nvPr/>
          </p:nvCxnSpPr>
          <p:spPr>
            <a:xfrm rot="10800000" flipH="1">
              <a:off x="2062804" y="3081755"/>
              <a:ext cx="573000" cy="900"/>
            </a:xfrm>
            <a:prstGeom prst="straightConnector1">
              <a:avLst/>
            </a:prstGeom>
            <a:noFill/>
            <a:ln w="25400" cap="flat" cmpd="sng">
              <a:solidFill>
                <a:schemeClr val="dk1"/>
              </a:solidFill>
              <a:prstDash val="solid"/>
              <a:round/>
              <a:headEnd type="none" w="sm" len="sm"/>
              <a:tailEnd type="none" w="sm" len="sm"/>
            </a:ln>
          </p:spPr>
        </p:cxnSp>
        <p:cxnSp>
          <p:nvCxnSpPr>
            <p:cNvPr id="830" name="Google Shape;830;p61"/>
            <p:cNvCxnSpPr>
              <a:stCxn id="796" idx="6"/>
              <a:endCxn id="813" idx="2"/>
            </p:cNvCxnSpPr>
            <p:nvPr/>
          </p:nvCxnSpPr>
          <p:spPr>
            <a:xfrm>
              <a:off x="6002867" y="2856047"/>
              <a:ext cx="497100" cy="192000"/>
            </a:xfrm>
            <a:prstGeom prst="straightConnector1">
              <a:avLst/>
            </a:prstGeom>
            <a:noFill/>
            <a:ln w="25400" cap="flat" cmpd="sng">
              <a:solidFill>
                <a:schemeClr val="dk1"/>
              </a:solidFill>
              <a:prstDash val="solid"/>
              <a:round/>
              <a:headEnd type="none" w="sm" len="sm"/>
              <a:tailEnd type="none" w="sm" len="sm"/>
            </a:ln>
          </p:spPr>
        </p:cxnSp>
        <p:cxnSp>
          <p:nvCxnSpPr>
            <p:cNvPr id="831" name="Google Shape;831;p61"/>
            <p:cNvCxnSpPr>
              <a:stCxn id="796" idx="6"/>
              <a:endCxn id="811" idx="3"/>
            </p:cNvCxnSpPr>
            <p:nvPr/>
          </p:nvCxnSpPr>
          <p:spPr>
            <a:xfrm rot="10800000" flipH="1">
              <a:off x="6002867" y="2577347"/>
              <a:ext cx="522900" cy="278700"/>
            </a:xfrm>
            <a:prstGeom prst="straightConnector1">
              <a:avLst/>
            </a:prstGeom>
            <a:noFill/>
            <a:ln w="25400" cap="flat" cmpd="sng">
              <a:solidFill>
                <a:schemeClr val="dk1"/>
              </a:solidFill>
              <a:prstDash val="solid"/>
              <a:round/>
              <a:headEnd type="none" w="sm" len="sm"/>
              <a:tailEnd type="none" w="sm" len="sm"/>
            </a:ln>
          </p:spPr>
        </p:cxnSp>
        <p:cxnSp>
          <p:nvCxnSpPr>
            <p:cNvPr id="832" name="Google Shape;832;p61"/>
            <p:cNvCxnSpPr>
              <a:stCxn id="798" idx="6"/>
              <a:endCxn id="815" idx="2"/>
            </p:cNvCxnSpPr>
            <p:nvPr/>
          </p:nvCxnSpPr>
          <p:spPr>
            <a:xfrm>
              <a:off x="6010163" y="3448777"/>
              <a:ext cx="489900" cy="150900"/>
            </a:xfrm>
            <a:prstGeom prst="straightConnector1">
              <a:avLst/>
            </a:prstGeom>
            <a:noFill/>
            <a:ln w="25400" cap="flat" cmpd="sng">
              <a:solidFill>
                <a:schemeClr val="dk1"/>
              </a:solidFill>
              <a:prstDash val="solid"/>
              <a:round/>
              <a:headEnd type="none" w="sm" len="sm"/>
              <a:tailEnd type="none" w="sm" len="sm"/>
            </a:ln>
          </p:spPr>
        </p:cxnSp>
        <p:cxnSp>
          <p:nvCxnSpPr>
            <p:cNvPr id="833" name="Google Shape;833;p61"/>
            <p:cNvCxnSpPr>
              <a:stCxn id="798" idx="4"/>
              <a:endCxn id="818" idx="0"/>
            </p:cNvCxnSpPr>
            <p:nvPr/>
          </p:nvCxnSpPr>
          <p:spPr>
            <a:xfrm>
              <a:off x="5897253" y="3561687"/>
              <a:ext cx="218400" cy="486600"/>
            </a:xfrm>
            <a:prstGeom prst="straightConnector1">
              <a:avLst/>
            </a:prstGeom>
            <a:noFill/>
            <a:ln w="25400" cap="flat" cmpd="sng">
              <a:solidFill>
                <a:schemeClr val="dk1"/>
              </a:solidFill>
              <a:prstDash val="solid"/>
              <a:round/>
              <a:headEnd type="none" w="sm" len="sm"/>
              <a:tailEnd type="none" w="sm" len="sm"/>
            </a:ln>
          </p:spPr>
        </p:cxnSp>
        <p:cxnSp>
          <p:nvCxnSpPr>
            <p:cNvPr id="834" name="Google Shape;834;p61"/>
            <p:cNvCxnSpPr>
              <a:stCxn id="802" idx="4"/>
              <a:endCxn id="826" idx="0"/>
            </p:cNvCxnSpPr>
            <p:nvPr/>
          </p:nvCxnSpPr>
          <p:spPr>
            <a:xfrm>
              <a:off x="4060874" y="4542583"/>
              <a:ext cx="2700" cy="361200"/>
            </a:xfrm>
            <a:prstGeom prst="straightConnector1">
              <a:avLst/>
            </a:prstGeom>
            <a:noFill/>
            <a:ln w="25400" cap="flat" cmpd="sng">
              <a:solidFill>
                <a:schemeClr val="dk1"/>
              </a:solidFill>
              <a:prstDash val="solid"/>
              <a:round/>
              <a:headEnd type="none" w="sm" len="sm"/>
              <a:tailEnd type="none" w="sm" len="sm"/>
            </a:ln>
          </p:spPr>
        </p:cxnSp>
        <p:sp>
          <p:nvSpPr>
            <p:cNvPr id="835" name="Google Shape;835;p61"/>
            <p:cNvSpPr/>
            <p:nvPr/>
          </p:nvSpPr>
          <p:spPr>
            <a:xfrm>
              <a:off x="2282845" y="4159237"/>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36" name="Google Shape;836;p61"/>
            <p:cNvSpPr/>
            <p:nvPr/>
          </p:nvSpPr>
          <p:spPr>
            <a:xfrm>
              <a:off x="2275549" y="4170547"/>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4</a:t>
              </a:r>
              <a:endParaRPr/>
            </a:p>
          </p:txBody>
        </p:sp>
        <p:sp>
          <p:nvSpPr>
            <p:cNvPr id="837" name="Google Shape;837;p61"/>
            <p:cNvSpPr/>
            <p:nvPr/>
          </p:nvSpPr>
          <p:spPr>
            <a:xfrm>
              <a:off x="1591168" y="4055593"/>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38" name="Google Shape;838;p61"/>
            <p:cNvSpPr/>
            <p:nvPr/>
          </p:nvSpPr>
          <p:spPr>
            <a:xfrm>
              <a:off x="1583872" y="4066903"/>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4</a:t>
              </a:r>
              <a:endParaRPr/>
            </a:p>
          </p:txBody>
        </p:sp>
        <p:sp>
          <p:nvSpPr>
            <p:cNvPr id="839" name="Google Shape;839;p61"/>
            <p:cNvSpPr/>
            <p:nvPr/>
          </p:nvSpPr>
          <p:spPr>
            <a:xfrm>
              <a:off x="1334296" y="3570078"/>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40" name="Google Shape;840;p61"/>
            <p:cNvSpPr/>
            <p:nvPr/>
          </p:nvSpPr>
          <p:spPr>
            <a:xfrm>
              <a:off x="1327000" y="3581388"/>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4</a:t>
              </a:r>
              <a:endParaRPr/>
            </a:p>
          </p:txBody>
        </p:sp>
        <p:sp>
          <p:nvSpPr>
            <p:cNvPr id="841" name="Google Shape;841;p61"/>
            <p:cNvSpPr/>
            <p:nvPr/>
          </p:nvSpPr>
          <p:spPr>
            <a:xfrm>
              <a:off x="1095776" y="2905245"/>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42" name="Google Shape;842;p61"/>
            <p:cNvSpPr/>
            <p:nvPr/>
          </p:nvSpPr>
          <p:spPr>
            <a:xfrm>
              <a:off x="1088480" y="2916555"/>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4</a:t>
              </a:r>
              <a:endParaRPr/>
            </a:p>
          </p:txBody>
        </p:sp>
        <p:sp>
          <p:nvSpPr>
            <p:cNvPr id="843" name="Google Shape;843;p61"/>
            <p:cNvSpPr/>
            <p:nvPr/>
          </p:nvSpPr>
          <p:spPr>
            <a:xfrm>
              <a:off x="7129011" y="3597884"/>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44" name="Google Shape;844;p61"/>
            <p:cNvSpPr/>
            <p:nvPr/>
          </p:nvSpPr>
          <p:spPr>
            <a:xfrm>
              <a:off x="7121715" y="3609194"/>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4</a:t>
              </a:r>
              <a:endParaRPr/>
            </a:p>
          </p:txBody>
        </p:sp>
        <p:sp>
          <p:nvSpPr>
            <p:cNvPr id="845" name="Google Shape;845;p61"/>
            <p:cNvSpPr/>
            <p:nvPr/>
          </p:nvSpPr>
          <p:spPr>
            <a:xfrm>
              <a:off x="6745875" y="4113563"/>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46" name="Google Shape;846;p61"/>
            <p:cNvSpPr/>
            <p:nvPr/>
          </p:nvSpPr>
          <p:spPr>
            <a:xfrm>
              <a:off x="6738579" y="4124873"/>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4</a:t>
              </a:r>
              <a:endParaRPr/>
            </a:p>
          </p:txBody>
        </p:sp>
        <p:sp>
          <p:nvSpPr>
            <p:cNvPr id="847" name="Google Shape;847;p61"/>
            <p:cNvSpPr/>
            <p:nvPr/>
          </p:nvSpPr>
          <p:spPr>
            <a:xfrm>
              <a:off x="7257323" y="2981055"/>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48" name="Google Shape;848;p61"/>
            <p:cNvSpPr/>
            <p:nvPr/>
          </p:nvSpPr>
          <p:spPr>
            <a:xfrm>
              <a:off x="7250027" y="2992365"/>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4</a:t>
              </a:r>
              <a:endParaRPr/>
            </a:p>
          </p:txBody>
        </p:sp>
        <p:sp>
          <p:nvSpPr>
            <p:cNvPr id="849" name="Google Shape;849;p61"/>
            <p:cNvSpPr/>
            <p:nvPr/>
          </p:nvSpPr>
          <p:spPr>
            <a:xfrm>
              <a:off x="7264619" y="2384694"/>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50" name="Google Shape;850;p61"/>
            <p:cNvSpPr/>
            <p:nvPr/>
          </p:nvSpPr>
          <p:spPr>
            <a:xfrm>
              <a:off x="7257323" y="2396004"/>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4</a:t>
              </a:r>
              <a:endParaRPr/>
            </a:p>
          </p:txBody>
        </p:sp>
        <p:cxnSp>
          <p:nvCxnSpPr>
            <p:cNvPr id="851" name="Google Shape;851;p61"/>
            <p:cNvCxnSpPr>
              <a:stCxn id="823" idx="3"/>
              <a:endCxn id="837" idx="7"/>
            </p:cNvCxnSpPr>
            <p:nvPr/>
          </p:nvCxnSpPr>
          <p:spPr>
            <a:xfrm flipH="1">
              <a:off x="1783900" y="3702760"/>
              <a:ext cx="286200" cy="385800"/>
            </a:xfrm>
            <a:prstGeom prst="straightConnector1">
              <a:avLst/>
            </a:prstGeom>
            <a:noFill/>
            <a:ln w="25400" cap="flat" cmpd="sng">
              <a:solidFill>
                <a:schemeClr val="dk1"/>
              </a:solidFill>
              <a:prstDash val="solid"/>
              <a:round/>
              <a:headEnd type="none" w="sm" len="sm"/>
              <a:tailEnd type="none" w="sm" len="sm"/>
            </a:ln>
          </p:spPr>
        </p:cxnSp>
        <p:cxnSp>
          <p:nvCxnSpPr>
            <p:cNvPr id="852" name="Google Shape;852;p61"/>
            <p:cNvCxnSpPr>
              <a:stCxn id="823" idx="5"/>
              <a:endCxn id="835" idx="0"/>
            </p:cNvCxnSpPr>
            <p:nvPr/>
          </p:nvCxnSpPr>
          <p:spPr>
            <a:xfrm>
              <a:off x="2229778" y="3702760"/>
              <a:ext cx="165900" cy="456600"/>
            </a:xfrm>
            <a:prstGeom prst="straightConnector1">
              <a:avLst/>
            </a:prstGeom>
            <a:noFill/>
            <a:ln w="25400" cap="flat" cmpd="sng">
              <a:solidFill>
                <a:schemeClr val="dk1"/>
              </a:solidFill>
              <a:prstDash val="solid"/>
              <a:round/>
              <a:headEnd type="none" w="sm" len="sm"/>
              <a:tailEnd type="none" w="sm" len="sm"/>
            </a:ln>
          </p:spPr>
        </p:cxnSp>
        <p:cxnSp>
          <p:nvCxnSpPr>
            <p:cNvPr id="853" name="Google Shape;853;p61"/>
            <p:cNvCxnSpPr>
              <a:stCxn id="839" idx="6"/>
              <a:endCxn id="823" idx="2"/>
            </p:cNvCxnSpPr>
            <p:nvPr/>
          </p:nvCxnSpPr>
          <p:spPr>
            <a:xfrm rot="10800000" flipH="1">
              <a:off x="1560116" y="3622988"/>
              <a:ext cx="477000" cy="60000"/>
            </a:xfrm>
            <a:prstGeom prst="straightConnector1">
              <a:avLst/>
            </a:prstGeom>
            <a:noFill/>
            <a:ln w="25400" cap="flat" cmpd="sng">
              <a:solidFill>
                <a:schemeClr val="dk1"/>
              </a:solidFill>
              <a:prstDash val="solid"/>
              <a:round/>
              <a:headEnd type="none" w="sm" len="sm"/>
              <a:tailEnd type="none" w="sm" len="sm"/>
            </a:ln>
          </p:spPr>
        </p:cxnSp>
        <p:cxnSp>
          <p:nvCxnSpPr>
            <p:cNvPr id="854" name="Google Shape;854;p61"/>
            <p:cNvCxnSpPr>
              <a:stCxn id="841" idx="6"/>
              <a:endCxn id="822" idx="1"/>
            </p:cNvCxnSpPr>
            <p:nvPr/>
          </p:nvCxnSpPr>
          <p:spPr>
            <a:xfrm>
              <a:off x="1321596" y="3018155"/>
              <a:ext cx="508200" cy="55200"/>
            </a:xfrm>
            <a:prstGeom prst="straightConnector1">
              <a:avLst/>
            </a:prstGeom>
            <a:noFill/>
            <a:ln w="25400" cap="flat" cmpd="sng">
              <a:solidFill>
                <a:schemeClr val="dk1"/>
              </a:solidFill>
              <a:prstDash val="solid"/>
              <a:round/>
              <a:headEnd type="none" w="sm" len="sm"/>
              <a:tailEnd type="none" w="sm" len="sm"/>
            </a:ln>
          </p:spPr>
        </p:cxnSp>
        <p:cxnSp>
          <p:nvCxnSpPr>
            <p:cNvPr id="855" name="Google Shape;855;p61"/>
            <p:cNvCxnSpPr>
              <a:stCxn id="815" idx="6"/>
              <a:endCxn id="844" idx="1"/>
            </p:cNvCxnSpPr>
            <p:nvPr/>
          </p:nvCxnSpPr>
          <p:spPr>
            <a:xfrm>
              <a:off x="6725879" y="3599575"/>
              <a:ext cx="395700" cy="102000"/>
            </a:xfrm>
            <a:prstGeom prst="straightConnector1">
              <a:avLst/>
            </a:prstGeom>
            <a:noFill/>
            <a:ln w="25400" cap="flat" cmpd="sng">
              <a:solidFill>
                <a:schemeClr val="dk1"/>
              </a:solidFill>
              <a:prstDash val="solid"/>
              <a:round/>
              <a:headEnd type="none" w="sm" len="sm"/>
              <a:tailEnd type="none" w="sm" len="sm"/>
            </a:ln>
          </p:spPr>
        </p:cxnSp>
        <p:cxnSp>
          <p:nvCxnSpPr>
            <p:cNvPr id="856" name="Google Shape;856;p61"/>
            <p:cNvCxnSpPr>
              <a:stCxn id="815" idx="4"/>
              <a:endCxn id="846" idx="0"/>
            </p:cNvCxnSpPr>
            <p:nvPr/>
          </p:nvCxnSpPr>
          <p:spPr>
            <a:xfrm>
              <a:off x="6612969" y="3712485"/>
              <a:ext cx="248400" cy="412500"/>
            </a:xfrm>
            <a:prstGeom prst="straightConnector1">
              <a:avLst/>
            </a:prstGeom>
            <a:noFill/>
            <a:ln w="25400" cap="flat" cmpd="sng">
              <a:solidFill>
                <a:schemeClr val="dk1"/>
              </a:solidFill>
              <a:prstDash val="solid"/>
              <a:round/>
              <a:headEnd type="none" w="sm" len="sm"/>
              <a:tailEnd type="none" w="sm" len="sm"/>
            </a:ln>
          </p:spPr>
        </p:cxnSp>
        <p:cxnSp>
          <p:nvCxnSpPr>
            <p:cNvPr id="857" name="Google Shape;857;p61"/>
            <p:cNvCxnSpPr>
              <a:stCxn id="847" idx="2"/>
              <a:endCxn id="813" idx="6"/>
            </p:cNvCxnSpPr>
            <p:nvPr/>
          </p:nvCxnSpPr>
          <p:spPr>
            <a:xfrm rot="10800000">
              <a:off x="6726023" y="3048065"/>
              <a:ext cx="531300" cy="45900"/>
            </a:xfrm>
            <a:prstGeom prst="straightConnector1">
              <a:avLst/>
            </a:prstGeom>
            <a:noFill/>
            <a:ln w="25400" cap="flat" cmpd="sng">
              <a:solidFill>
                <a:schemeClr val="dk1"/>
              </a:solidFill>
              <a:prstDash val="solid"/>
              <a:round/>
              <a:headEnd type="none" w="sm" len="sm"/>
              <a:tailEnd type="none" w="sm" len="sm"/>
            </a:ln>
          </p:spPr>
        </p:cxnSp>
        <p:cxnSp>
          <p:nvCxnSpPr>
            <p:cNvPr id="858" name="Google Shape;858;p61"/>
            <p:cNvCxnSpPr>
              <a:stCxn id="849" idx="2"/>
              <a:endCxn id="811" idx="6"/>
            </p:cNvCxnSpPr>
            <p:nvPr/>
          </p:nvCxnSpPr>
          <p:spPr>
            <a:xfrm rot="10800000">
              <a:off x="6718619" y="2497604"/>
              <a:ext cx="546000" cy="0"/>
            </a:xfrm>
            <a:prstGeom prst="straightConnector1">
              <a:avLst/>
            </a:prstGeom>
            <a:noFill/>
            <a:ln w="25400" cap="flat" cmpd="sng">
              <a:solidFill>
                <a:schemeClr val="dk1"/>
              </a:solidFill>
              <a:prstDash val="solid"/>
              <a:round/>
              <a:headEnd type="none" w="sm" len="sm"/>
              <a:tailEnd type="none" w="sm" len="sm"/>
            </a:ln>
          </p:spPr>
        </p:cxnSp>
      </p:grpSp>
      <p:sp>
        <p:nvSpPr>
          <p:cNvPr id="859" name="Google Shape;859;p61"/>
          <p:cNvSpPr/>
          <p:nvPr/>
        </p:nvSpPr>
        <p:spPr>
          <a:xfrm>
            <a:off x="901700" y="2134682"/>
            <a:ext cx="7620000" cy="3265217"/>
          </a:xfrm>
          <a:prstGeom prst="rect">
            <a:avLst/>
          </a:prstGeom>
          <a:solidFill>
            <a:srgbClr val="BFBFBF">
              <a:alpha val="50980"/>
            </a:srgbClr>
          </a:solidFill>
          <a:ln w="9525" cap="flat" cmpd="sng">
            <a:solidFill>
              <a:srgbClr val="A5A5A5">
                <a:alpha val="47843"/>
              </a:srgbClr>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0" name="Google Shape;860;p61"/>
          <p:cNvSpPr txBox="1"/>
          <p:nvPr/>
        </p:nvSpPr>
        <p:spPr>
          <a:xfrm>
            <a:off x="6477000" y="5399900"/>
            <a:ext cx="25908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00" b="1">
                <a:solidFill>
                  <a:srgbClr val="A5A5A5"/>
                </a:solidFill>
                <a:latin typeface="Helvetica Neue"/>
                <a:ea typeface="Helvetica Neue"/>
                <a:cs typeface="Helvetica Neue"/>
                <a:sym typeface="Helvetica Neue"/>
              </a:rPr>
              <a:t>Network Science: Graph Theory </a:t>
            </a:r>
            <a:endParaRPr sz="600" i="1">
              <a:solidFill>
                <a:srgbClr val="A5A5A5"/>
              </a:solidFill>
              <a:latin typeface="Helvetica Neue"/>
              <a:ea typeface="Helvetica Neue"/>
              <a:cs typeface="Helvetica Neue"/>
              <a:sym typeface="Helvetica Neue"/>
            </a:endParaRPr>
          </a:p>
        </p:txBody>
      </p:sp>
      <p:sp>
        <p:nvSpPr>
          <p:cNvPr id="861" name="Google Shape;861;p61"/>
          <p:cNvSpPr/>
          <p:nvPr/>
        </p:nvSpPr>
        <p:spPr>
          <a:xfrm>
            <a:off x="10323145" y="-225820"/>
            <a:ext cx="225820" cy="225820"/>
          </a:xfrm>
          <a:prstGeom prst="ellipse">
            <a:avLst/>
          </a:prstGeom>
          <a:solidFill>
            <a:schemeClr val="lt1"/>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2" name="Google Shape;862;p61"/>
          <p:cNvSpPr/>
          <p:nvPr/>
        </p:nvSpPr>
        <p:spPr>
          <a:xfrm>
            <a:off x="10094623" y="2497604"/>
            <a:ext cx="245816"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1</a:t>
            </a:r>
            <a:endParaRPr/>
          </a:p>
        </p:txBody>
      </p:sp>
      <p:sp>
        <p:nvSpPr>
          <p:cNvPr id="863" name="Google Shape;863;p61"/>
          <p:cNvSpPr/>
          <p:nvPr/>
        </p:nvSpPr>
        <p:spPr>
          <a:xfrm>
            <a:off x="10896035" y="1246862"/>
            <a:ext cx="225820" cy="225820"/>
          </a:xfrm>
          <a:prstGeom prst="ellipse">
            <a:avLst/>
          </a:prstGeom>
          <a:solidFill>
            <a:schemeClr val="lt1"/>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4" name="Google Shape;864;p61"/>
          <p:cNvSpPr/>
          <p:nvPr/>
        </p:nvSpPr>
        <p:spPr>
          <a:xfrm>
            <a:off x="10888739" y="1258172"/>
            <a:ext cx="245816"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1</a:t>
            </a:r>
            <a:endParaRPr/>
          </a:p>
        </p:txBody>
      </p:sp>
      <p:sp>
        <p:nvSpPr>
          <p:cNvPr id="865" name="Google Shape;865;p61"/>
          <p:cNvSpPr/>
          <p:nvPr/>
        </p:nvSpPr>
        <p:spPr>
          <a:xfrm>
            <a:off x="9482102" y="1246862"/>
            <a:ext cx="225820" cy="225820"/>
          </a:xfrm>
          <a:prstGeom prst="ellipse">
            <a:avLst/>
          </a:prstGeom>
          <a:solidFill>
            <a:schemeClr val="lt1"/>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6" name="Google Shape;866;p61"/>
          <p:cNvSpPr/>
          <p:nvPr/>
        </p:nvSpPr>
        <p:spPr>
          <a:xfrm>
            <a:off x="9474806" y="1258172"/>
            <a:ext cx="245816"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1</a:t>
            </a:r>
            <a:endParaRPr/>
          </a:p>
        </p:txBody>
      </p:sp>
      <p:sp>
        <p:nvSpPr>
          <p:cNvPr id="867" name="Google Shape;867;p61"/>
          <p:cNvSpPr/>
          <p:nvPr/>
        </p:nvSpPr>
        <p:spPr>
          <a:xfrm>
            <a:off x="10217531" y="1908862"/>
            <a:ext cx="225820" cy="225820"/>
          </a:xfrm>
          <a:prstGeom prst="ellipse">
            <a:avLst/>
          </a:prstGeom>
          <a:solidFill>
            <a:schemeClr val="lt1"/>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8" name="Google Shape;868;p61"/>
          <p:cNvSpPr/>
          <p:nvPr/>
        </p:nvSpPr>
        <p:spPr>
          <a:xfrm>
            <a:off x="10210235" y="1920172"/>
            <a:ext cx="245816"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1</a:t>
            </a:r>
            <a:endParaRPr/>
          </a:p>
        </p:txBody>
      </p:sp>
      <p:cxnSp>
        <p:nvCxnSpPr>
          <p:cNvPr id="869" name="Google Shape;869;p61"/>
          <p:cNvCxnSpPr>
            <a:stCxn id="866" idx="3"/>
            <a:endCxn id="862" idx="1"/>
          </p:cNvCxnSpPr>
          <p:nvPr/>
        </p:nvCxnSpPr>
        <p:spPr>
          <a:xfrm>
            <a:off x="9720622" y="1350505"/>
            <a:ext cx="374100" cy="1239300"/>
          </a:xfrm>
          <a:prstGeom prst="straightConnector1">
            <a:avLst/>
          </a:prstGeom>
          <a:noFill/>
          <a:ln w="25400" cap="flat" cmpd="sng">
            <a:solidFill>
              <a:schemeClr val="dk1"/>
            </a:solidFill>
            <a:prstDash val="solid"/>
            <a:round/>
            <a:headEnd type="none" w="sm" len="sm"/>
            <a:tailEnd type="none" w="sm" len="sm"/>
          </a:ln>
        </p:spPr>
      </p:cxnSp>
      <p:cxnSp>
        <p:nvCxnSpPr>
          <p:cNvPr id="870" name="Google Shape;870;p61"/>
          <p:cNvCxnSpPr>
            <a:stCxn id="861" idx="6"/>
            <a:endCxn id="863" idx="2"/>
          </p:cNvCxnSpPr>
          <p:nvPr/>
        </p:nvCxnSpPr>
        <p:spPr>
          <a:xfrm>
            <a:off x="10548965" y="-112910"/>
            <a:ext cx="347100" cy="1472700"/>
          </a:xfrm>
          <a:prstGeom prst="straightConnector1">
            <a:avLst/>
          </a:prstGeom>
          <a:noFill/>
          <a:ln w="25400" cap="flat" cmpd="sng">
            <a:solidFill>
              <a:schemeClr val="dk1"/>
            </a:solidFill>
            <a:prstDash val="solid"/>
            <a:round/>
            <a:headEnd type="none" w="sm" len="sm"/>
            <a:tailEnd type="none" w="sm" len="sm"/>
          </a:ln>
        </p:spPr>
      </p:cxnSp>
      <p:cxnSp>
        <p:nvCxnSpPr>
          <p:cNvPr id="871" name="Google Shape;871;p61"/>
          <p:cNvCxnSpPr/>
          <p:nvPr/>
        </p:nvCxnSpPr>
        <p:spPr>
          <a:xfrm rot="-5400000" flipH="1">
            <a:off x="10237305" y="3135301"/>
            <a:ext cx="447490" cy="9998"/>
          </a:xfrm>
          <a:prstGeom prst="straightConnector1">
            <a:avLst/>
          </a:prstGeom>
          <a:noFill/>
          <a:ln w="25400" cap="flat" cmpd="sng">
            <a:solidFill>
              <a:schemeClr val="dk1"/>
            </a:solidFill>
            <a:prstDash val="solid"/>
            <a:round/>
            <a:headEnd type="none" w="sm" len="sm"/>
            <a:tailEnd type="none" w="sm" len="sm"/>
          </a:ln>
        </p:spPr>
      </p:cxnSp>
      <p:sp>
        <p:nvSpPr>
          <p:cNvPr id="872" name="Google Shape;872;p61"/>
          <p:cNvSpPr/>
          <p:nvPr/>
        </p:nvSpPr>
        <p:spPr>
          <a:xfrm>
            <a:off x="4181080" y="2970545"/>
            <a:ext cx="225820" cy="225820"/>
          </a:xfrm>
          <a:prstGeom prst="ellipse">
            <a:avLst/>
          </a:prstGeom>
          <a:solidFill>
            <a:schemeClr val="lt1"/>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3" name="Google Shape;873;p61"/>
          <p:cNvSpPr/>
          <p:nvPr/>
        </p:nvSpPr>
        <p:spPr>
          <a:xfrm>
            <a:off x="4173784" y="2981855"/>
            <a:ext cx="245816"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0</a:t>
            </a:r>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grpSp>
        <p:nvGrpSpPr>
          <p:cNvPr id="878" name="Google Shape;878;p62"/>
          <p:cNvGrpSpPr/>
          <p:nvPr/>
        </p:nvGrpSpPr>
        <p:grpSpPr>
          <a:xfrm>
            <a:off x="1088480" y="2384694"/>
            <a:ext cx="7979320" cy="3246038"/>
            <a:chOff x="1088480" y="2384694"/>
            <a:chExt cx="7979320" cy="3246038"/>
          </a:xfrm>
        </p:grpSpPr>
        <p:sp>
          <p:nvSpPr>
            <p:cNvPr id="879" name="Google Shape;879;p62"/>
            <p:cNvSpPr txBox="1"/>
            <p:nvPr/>
          </p:nvSpPr>
          <p:spPr>
            <a:xfrm>
              <a:off x="6477000" y="5399900"/>
              <a:ext cx="2590800" cy="230832"/>
            </a:xfrm>
            <a:prstGeom prst="rect">
              <a:avLst/>
            </a:prstGeom>
            <a:noFill/>
            <a:ln>
              <a:noFill/>
            </a:ln>
            <a:effectLst>
              <a:outerShdw blurRad="50800" dist="38100" dir="2700000" algn="tl" rotWithShape="0">
                <a:srgbClr val="000000">
                  <a:alpha val="42745"/>
                </a:srgbClr>
              </a:outerShdw>
            </a:effectLst>
          </p:spPr>
          <p:txBody>
            <a:bodyPr spcFirstLastPara="1" wrap="square" lIns="91425" tIns="45700" rIns="91425" bIns="45700" anchor="t" anchorCtr="0">
              <a:spAutoFit/>
            </a:bodyPr>
            <a:lstStyle/>
            <a:p>
              <a:pPr marL="0" marR="0" lvl="0" indent="0" algn="r" rtl="0">
                <a:spcBef>
                  <a:spcPts val="0"/>
                </a:spcBef>
                <a:spcAft>
                  <a:spcPts val="0"/>
                </a:spcAft>
                <a:buNone/>
              </a:pPr>
              <a:r>
                <a:rPr lang="en-US" sz="900" b="1">
                  <a:solidFill>
                    <a:srgbClr val="A5A5A5"/>
                  </a:solidFill>
                  <a:latin typeface="Helvetica Neue"/>
                  <a:ea typeface="Helvetica Neue"/>
                  <a:cs typeface="Helvetica Neue"/>
                  <a:sym typeface="Helvetica Neue"/>
                </a:rPr>
                <a:t>Network Science: Graph Theory </a:t>
              </a:r>
              <a:endParaRPr sz="600" i="1">
                <a:solidFill>
                  <a:srgbClr val="A5A5A5"/>
                </a:solidFill>
                <a:latin typeface="Helvetica Neue"/>
                <a:ea typeface="Helvetica Neue"/>
                <a:cs typeface="Helvetica Neue"/>
                <a:sym typeface="Helvetica Neue"/>
              </a:endParaRPr>
            </a:p>
          </p:txBody>
        </p:sp>
        <p:sp>
          <p:nvSpPr>
            <p:cNvPr id="880" name="Google Shape;880;p62"/>
            <p:cNvSpPr/>
            <p:nvPr/>
          </p:nvSpPr>
          <p:spPr>
            <a:xfrm>
              <a:off x="4193780" y="2968957"/>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1" name="Google Shape;881;p62"/>
            <p:cNvSpPr/>
            <p:nvPr/>
          </p:nvSpPr>
          <p:spPr>
            <a:xfrm>
              <a:off x="4186484" y="2980267"/>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1</a:t>
              </a:r>
              <a:endParaRPr/>
            </a:p>
          </p:txBody>
        </p:sp>
        <p:sp>
          <p:nvSpPr>
            <p:cNvPr id="882" name="Google Shape;882;p62"/>
            <p:cNvSpPr/>
            <p:nvPr/>
          </p:nvSpPr>
          <p:spPr>
            <a:xfrm>
              <a:off x="4879580" y="2968957"/>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3" name="Google Shape;883;p62"/>
            <p:cNvSpPr/>
            <p:nvPr/>
          </p:nvSpPr>
          <p:spPr>
            <a:xfrm>
              <a:off x="4872284" y="2980267"/>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1</a:t>
              </a:r>
              <a:endParaRPr/>
            </a:p>
          </p:txBody>
        </p:sp>
        <p:sp>
          <p:nvSpPr>
            <p:cNvPr id="884" name="Google Shape;884;p62"/>
            <p:cNvSpPr/>
            <p:nvPr/>
          </p:nvSpPr>
          <p:spPr>
            <a:xfrm>
              <a:off x="3465647" y="2968957"/>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5" name="Google Shape;885;p62"/>
            <p:cNvSpPr/>
            <p:nvPr/>
          </p:nvSpPr>
          <p:spPr>
            <a:xfrm>
              <a:off x="3458351" y="2980267"/>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1</a:t>
              </a:r>
              <a:endParaRPr/>
            </a:p>
          </p:txBody>
        </p:sp>
        <p:sp>
          <p:nvSpPr>
            <p:cNvPr id="886" name="Google Shape;886;p62"/>
            <p:cNvSpPr/>
            <p:nvPr/>
          </p:nvSpPr>
          <p:spPr>
            <a:xfrm>
              <a:off x="4201076" y="3630957"/>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7" name="Google Shape;887;p62"/>
            <p:cNvSpPr/>
            <p:nvPr/>
          </p:nvSpPr>
          <p:spPr>
            <a:xfrm>
              <a:off x="4193780" y="3642267"/>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1</a:t>
              </a:r>
              <a:endParaRPr/>
            </a:p>
          </p:txBody>
        </p:sp>
        <p:cxnSp>
          <p:nvCxnSpPr>
            <p:cNvPr id="888" name="Google Shape;888;p62"/>
            <p:cNvCxnSpPr>
              <a:stCxn id="885" idx="3"/>
              <a:endCxn id="881" idx="1"/>
            </p:cNvCxnSpPr>
            <p:nvPr/>
          </p:nvCxnSpPr>
          <p:spPr>
            <a:xfrm>
              <a:off x="3704167" y="3072600"/>
              <a:ext cx="482400" cy="0"/>
            </a:xfrm>
            <a:prstGeom prst="straightConnector1">
              <a:avLst/>
            </a:prstGeom>
            <a:noFill/>
            <a:ln w="25400" cap="flat" cmpd="sng">
              <a:solidFill>
                <a:schemeClr val="dk1"/>
              </a:solidFill>
              <a:prstDash val="solid"/>
              <a:round/>
              <a:headEnd type="none" w="sm" len="sm"/>
              <a:tailEnd type="none" w="sm" len="sm"/>
            </a:ln>
          </p:spPr>
        </p:cxnSp>
        <p:cxnSp>
          <p:nvCxnSpPr>
            <p:cNvPr id="889" name="Google Shape;889;p62"/>
            <p:cNvCxnSpPr>
              <a:stCxn id="880" idx="6"/>
              <a:endCxn id="882" idx="2"/>
            </p:cNvCxnSpPr>
            <p:nvPr/>
          </p:nvCxnSpPr>
          <p:spPr>
            <a:xfrm>
              <a:off x="4419600" y="3081867"/>
              <a:ext cx="459900" cy="0"/>
            </a:xfrm>
            <a:prstGeom prst="straightConnector1">
              <a:avLst/>
            </a:prstGeom>
            <a:noFill/>
            <a:ln w="25400" cap="flat" cmpd="sng">
              <a:solidFill>
                <a:schemeClr val="dk1"/>
              </a:solidFill>
              <a:prstDash val="solid"/>
              <a:round/>
              <a:headEnd type="none" w="sm" len="sm"/>
              <a:tailEnd type="none" w="sm" len="sm"/>
            </a:ln>
          </p:spPr>
        </p:cxnSp>
        <p:cxnSp>
          <p:nvCxnSpPr>
            <p:cNvPr id="890" name="Google Shape;890;p62"/>
            <p:cNvCxnSpPr>
              <a:stCxn id="880" idx="4"/>
              <a:endCxn id="887" idx="0"/>
            </p:cNvCxnSpPr>
            <p:nvPr/>
          </p:nvCxnSpPr>
          <p:spPr>
            <a:xfrm>
              <a:off x="4306690" y="3194777"/>
              <a:ext cx="9900" cy="447600"/>
            </a:xfrm>
            <a:prstGeom prst="straightConnector1">
              <a:avLst/>
            </a:prstGeom>
            <a:noFill/>
            <a:ln w="25400" cap="flat" cmpd="sng">
              <a:solidFill>
                <a:schemeClr val="dk1"/>
              </a:solidFill>
              <a:prstDash val="solid"/>
              <a:round/>
              <a:headEnd type="none" w="sm" len="sm"/>
              <a:tailEnd type="none" w="sm" len="sm"/>
            </a:ln>
          </p:spPr>
        </p:cxnSp>
        <p:sp>
          <p:nvSpPr>
            <p:cNvPr id="891" name="Google Shape;891;p62"/>
            <p:cNvSpPr/>
            <p:nvPr/>
          </p:nvSpPr>
          <p:spPr>
            <a:xfrm>
              <a:off x="5777047" y="2743137"/>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2" name="Google Shape;892;p62"/>
            <p:cNvSpPr/>
            <p:nvPr/>
          </p:nvSpPr>
          <p:spPr>
            <a:xfrm>
              <a:off x="5769751" y="2754447"/>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2</a:t>
              </a:r>
              <a:endParaRPr/>
            </a:p>
          </p:txBody>
        </p:sp>
        <p:sp>
          <p:nvSpPr>
            <p:cNvPr id="893" name="Google Shape;893;p62"/>
            <p:cNvSpPr/>
            <p:nvPr/>
          </p:nvSpPr>
          <p:spPr>
            <a:xfrm>
              <a:off x="5784343" y="3335867"/>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4" name="Google Shape;894;p62"/>
            <p:cNvSpPr/>
            <p:nvPr/>
          </p:nvSpPr>
          <p:spPr>
            <a:xfrm>
              <a:off x="5777047" y="3347177"/>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2</a:t>
              </a:r>
              <a:endParaRPr/>
            </a:p>
          </p:txBody>
        </p:sp>
        <p:sp>
          <p:nvSpPr>
            <p:cNvPr id="895" name="Google Shape;895;p62"/>
            <p:cNvSpPr/>
            <p:nvPr/>
          </p:nvSpPr>
          <p:spPr>
            <a:xfrm>
              <a:off x="4446892" y="4316763"/>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6" name="Google Shape;896;p62"/>
            <p:cNvSpPr/>
            <p:nvPr/>
          </p:nvSpPr>
          <p:spPr>
            <a:xfrm>
              <a:off x="4439596" y="4328073"/>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2</a:t>
              </a:r>
              <a:endParaRPr/>
            </a:p>
          </p:txBody>
        </p:sp>
        <p:sp>
          <p:nvSpPr>
            <p:cNvPr id="897" name="Google Shape;897;p62"/>
            <p:cNvSpPr/>
            <p:nvPr/>
          </p:nvSpPr>
          <p:spPr>
            <a:xfrm>
              <a:off x="3947964" y="4316763"/>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8" name="Google Shape;898;p62"/>
            <p:cNvSpPr/>
            <p:nvPr/>
          </p:nvSpPr>
          <p:spPr>
            <a:xfrm>
              <a:off x="3940668" y="4328073"/>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2</a:t>
              </a:r>
              <a:endParaRPr/>
            </a:p>
          </p:txBody>
        </p:sp>
        <p:sp>
          <p:nvSpPr>
            <p:cNvPr id="899" name="Google Shape;899;p62"/>
            <p:cNvSpPr/>
            <p:nvPr/>
          </p:nvSpPr>
          <p:spPr>
            <a:xfrm>
              <a:off x="2635913" y="2968957"/>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00" name="Google Shape;900;p62"/>
            <p:cNvSpPr/>
            <p:nvPr/>
          </p:nvSpPr>
          <p:spPr>
            <a:xfrm>
              <a:off x="2628617" y="2980267"/>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2</a:t>
              </a:r>
              <a:endParaRPr/>
            </a:p>
          </p:txBody>
        </p:sp>
        <p:cxnSp>
          <p:nvCxnSpPr>
            <p:cNvPr id="901" name="Google Shape;901;p62"/>
            <p:cNvCxnSpPr>
              <a:endCxn id="885" idx="1"/>
            </p:cNvCxnSpPr>
            <p:nvPr/>
          </p:nvCxnSpPr>
          <p:spPr>
            <a:xfrm rot="10800000" flipH="1">
              <a:off x="2874551" y="3072600"/>
              <a:ext cx="583800" cy="1500"/>
            </a:xfrm>
            <a:prstGeom prst="straightConnector1">
              <a:avLst/>
            </a:prstGeom>
            <a:noFill/>
            <a:ln w="25400" cap="flat" cmpd="sng">
              <a:solidFill>
                <a:schemeClr val="dk1"/>
              </a:solidFill>
              <a:prstDash val="solid"/>
              <a:round/>
              <a:headEnd type="none" w="sm" len="sm"/>
              <a:tailEnd type="none" w="sm" len="sm"/>
            </a:ln>
          </p:spPr>
        </p:cxnSp>
        <p:cxnSp>
          <p:nvCxnSpPr>
            <p:cNvPr id="902" name="Google Shape;902;p62"/>
            <p:cNvCxnSpPr>
              <a:stCxn id="886" idx="3"/>
              <a:endCxn id="898" idx="0"/>
            </p:cNvCxnSpPr>
            <p:nvPr/>
          </p:nvCxnSpPr>
          <p:spPr>
            <a:xfrm flipH="1">
              <a:off x="4063447" y="3823706"/>
              <a:ext cx="170700" cy="504300"/>
            </a:xfrm>
            <a:prstGeom prst="straightConnector1">
              <a:avLst/>
            </a:prstGeom>
            <a:noFill/>
            <a:ln w="25400" cap="flat" cmpd="sng">
              <a:solidFill>
                <a:schemeClr val="dk1"/>
              </a:solidFill>
              <a:prstDash val="solid"/>
              <a:round/>
              <a:headEnd type="none" w="sm" len="sm"/>
              <a:tailEnd type="none" w="sm" len="sm"/>
            </a:ln>
          </p:spPr>
        </p:cxnSp>
        <p:cxnSp>
          <p:nvCxnSpPr>
            <p:cNvPr id="903" name="Google Shape;903;p62"/>
            <p:cNvCxnSpPr>
              <a:stCxn id="886" idx="5"/>
              <a:endCxn id="895" idx="0"/>
            </p:cNvCxnSpPr>
            <p:nvPr/>
          </p:nvCxnSpPr>
          <p:spPr>
            <a:xfrm>
              <a:off x="4393825" y="3823706"/>
              <a:ext cx="165900" cy="493200"/>
            </a:xfrm>
            <a:prstGeom prst="straightConnector1">
              <a:avLst/>
            </a:prstGeom>
            <a:noFill/>
            <a:ln w="25400" cap="flat" cmpd="sng">
              <a:solidFill>
                <a:schemeClr val="dk1"/>
              </a:solidFill>
              <a:prstDash val="solid"/>
              <a:round/>
              <a:headEnd type="none" w="sm" len="sm"/>
              <a:tailEnd type="none" w="sm" len="sm"/>
            </a:ln>
          </p:spPr>
        </p:cxnSp>
        <p:cxnSp>
          <p:nvCxnSpPr>
            <p:cNvPr id="904" name="Google Shape;904;p62"/>
            <p:cNvCxnSpPr>
              <a:stCxn id="893" idx="2"/>
              <a:endCxn id="883" idx="3"/>
            </p:cNvCxnSpPr>
            <p:nvPr/>
          </p:nvCxnSpPr>
          <p:spPr>
            <a:xfrm rot="10800000">
              <a:off x="5118043" y="3072577"/>
              <a:ext cx="666300" cy="376200"/>
            </a:xfrm>
            <a:prstGeom prst="straightConnector1">
              <a:avLst/>
            </a:prstGeom>
            <a:noFill/>
            <a:ln w="25400" cap="flat" cmpd="sng">
              <a:solidFill>
                <a:schemeClr val="dk1"/>
              </a:solidFill>
              <a:prstDash val="solid"/>
              <a:round/>
              <a:headEnd type="none" w="sm" len="sm"/>
              <a:tailEnd type="none" w="sm" len="sm"/>
            </a:ln>
          </p:spPr>
        </p:cxnSp>
        <p:cxnSp>
          <p:nvCxnSpPr>
            <p:cNvPr id="905" name="Google Shape;905;p62"/>
            <p:cNvCxnSpPr>
              <a:stCxn id="891" idx="2"/>
            </p:cNvCxnSpPr>
            <p:nvPr/>
          </p:nvCxnSpPr>
          <p:spPr>
            <a:xfrm flipH="1">
              <a:off x="5118247" y="2856047"/>
              <a:ext cx="658800" cy="225900"/>
            </a:xfrm>
            <a:prstGeom prst="straightConnector1">
              <a:avLst/>
            </a:prstGeom>
            <a:noFill/>
            <a:ln w="25400" cap="flat" cmpd="sng">
              <a:solidFill>
                <a:schemeClr val="dk1"/>
              </a:solidFill>
              <a:prstDash val="solid"/>
              <a:round/>
              <a:headEnd type="none" w="sm" len="sm"/>
              <a:tailEnd type="none" w="sm" len="sm"/>
            </a:ln>
          </p:spPr>
        </p:cxnSp>
        <p:sp>
          <p:nvSpPr>
            <p:cNvPr id="906" name="Google Shape;906;p62"/>
            <p:cNvSpPr/>
            <p:nvPr/>
          </p:nvSpPr>
          <p:spPr>
            <a:xfrm>
              <a:off x="6492763" y="2384694"/>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07" name="Google Shape;907;p62"/>
            <p:cNvSpPr/>
            <p:nvPr/>
          </p:nvSpPr>
          <p:spPr>
            <a:xfrm>
              <a:off x="6485467" y="2396004"/>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3</a:t>
              </a:r>
              <a:endParaRPr/>
            </a:p>
          </p:txBody>
        </p:sp>
        <p:sp>
          <p:nvSpPr>
            <p:cNvPr id="908" name="Google Shape;908;p62"/>
            <p:cNvSpPr/>
            <p:nvPr/>
          </p:nvSpPr>
          <p:spPr>
            <a:xfrm>
              <a:off x="6500059" y="2935089"/>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09" name="Google Shape;909;p62"/>
            <p:cNvSpPr/>
            <p:nvPr/>
          </p:nvSpPr>
          <p:spPr>
            <a:xfrm>
              <a:off x="6492763" y="2946399"/>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3</a:t>
              </a:r>
              <a:endParaRPr/>
            </a:p>
          </p:txBody>
        </p:sp>
        <p:sp>
          <p:nvSpPr>
            <p:cNvPr id="910" name="Google Shape;910;p62"/>
            <p:cNvSpPr/>
            <p:nvPr/>
          </p:nvSpPr>
          <p:spPr>
            <a:xfrm>
              <a:off x="6500059" y="3486665"/>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1" name="Google Shape;911;p62"/>
            <p:cNvSpPr/>
            <p:nvPr/>
          </p:nvSpPr>
          <p:spPr>
            <a:xfrm>
              <a:off x="6492763" y="3497975"/>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3</a:t>
              </a:r>
              <a:endParaRPr/>
            </a:p>
          </p:txBody>
        </p:sp>
        <p:sp>
          <p:nvSpPr>
            <p:cNvPr id="912" name="Google Shape;912;p62"/>
            <p:cNvSpPr/>
            <p:nvPr/>
          </p:nvSpPr>
          <p:spPr>
            <a:xfrm>
              <a:off x="5999960" y="4037060"/>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3" name="Google Shape;913;p62"/>
            <p:cNvSpPr/>
            <p:nvPr/>
          </p:nvSpPr>
          <p:spPr>
            <a:xfrm>
              <a:off x="5992664" y="4048370"/>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3</a:t>
              </a:r>
              <a:endParaRPr/>
            </a:p>
          </p:txBody>
        </p:sp>
        <p:sp>
          <p:nvSpPr>
            <p:cNvPr id="914" name="Google Shape;914;p62"/>
            <p:cNvSpPr/>
            <p:nvPr/>
          </p:nvSpPr>
          <p:spPr>
            <a:xfrm>
              <a:off x="2024329" y="2473800"/>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5" name="Google Shape;915;p62"/>
            <p:cNvSpPr/>
            <p:nvPr/>
          </p:nvSpPr>
          <p:spPr>
            <a:xfrm>
              <a:off x="2017033" y="2485110"/>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3</a:t>
              </a:r>
              <a:endParaRPr/>
            </a:p>
          </p:txBody>
        </p:sp>
        <p:sp>
          <p:nvSpPr>
            <p:cNvPr id="916" name="Google Shape;916;p62"/>
            <p:cNvSpPr/>
            <p:nvPr/>
          </p:nvSpPr>
          <p:spPr>
            <a:xfrm>
              <a:off x="1836984" y="2969745"/>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7" name="Google Shape;917;p62"/>
            <p:cNvSpPr/>
            <p:nvPr/>
          </p:nvSpPr>
          <p:spPr>
            <a:xfrm>
              <a:off x="1829688" y="2981055"/>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3</a:t>
              </a:r>
              <a:endParaRPr/>
            </a:p>
          </p:txBody>
        </p:sp>
        <p:sp>
          <p:nvSpPr>
            <p:cNvPr id="918" name="Google Shape;918;p62"/>
            <p:cNvSpPr/>
            <p:nvPr/>
          </p:nvSpPr>
          <p:spPr>
            <a:xfrm>
              <a:off x="2037029" y="3510011"/>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9" name="Google Shape;919;p62"/>
            <p:cNvSpPr/>
            <p:nvPr/>
          </p:nvSpPr>
          <p:spPr>
            <a:xfrm>
              <a:off x="2029733" y="3521321"/>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3</a:t>
              </a:r>
              <a:endParaRPr/>
            </a:p>
          </p:txBody>
        </p:sp>
        <p:sp>
          <p:nvSpPr>
            <p:cNvPr id="920" name="Google Shape;920;p62"/>
            <p:cNvSpPr/>
            <p:nvPr/>
          </p:nvSpPr>
          <p:spPr>
            <a:xfrm>
              <a:off x="3947964" y="4892491"/>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21" name="Google Shape;921;p62"/>
            <p:cNvSpPr/>
            <p:nvPr/>
          </p:nvSpPr>
          <p:spPr>
            <a:xfrm>
              <a:off x="3940668" y="4903801"/>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3</a:t>
              </a:r>
              <a:endParaRPr/>
            </a:p>
          </p:txBody>
        </p:sp>
        <p:cxnSp>
          <p:nvCxnSpPr>
            <p:cNvPr id="922" name="Google Shape;922;p62"/>
            <p:cNvCxnSpPr>
              <a:stCxn id="914" idx="5"/>
              <a:endCxn id="899" idx="1"/>
            </p:cNvCxnSpPr>
            <p:nvPr/>
          </p:nvCxnSpPr>
          <p:spPr>
            <a:xfrm>
              <a:off x="2217078" y="2666549"/>
              <a:ext cx="451800" cy="335400"/>
            </a:xfrm>
            <a:prstGeom prst="straightConnector1">
              <a:avLst/>
            </a:prstGeom>
            <a:noFill/>
            <a:ln w="25400" cap="flat" cmpd="sng">
              <a:solidFill>
                <a:schemeClr val="dk1"/>
              </a:solidFill>
              <a:prstDash val="solid"/>
              <a:round/>
              <a:headEnd type="none" w="sm" len="sm"/>
              <a:tailEnd type="none" w="sm" len="sm"/>
            </a:ln>
          </p:spPr>
        </p:cxnSp>
        <p:cxnSp>
          <p:nvCxnSpPr>
            <p:cNvPr id="923" name="Google Shape;923;p62"/>
            <p:cNvCxnSpPr>
              <a:stCxn id="899" idx="3"/>
              <a:endCxn id="918" idx="7"/>
            </p:cNvCxnSpPr>
            <p:nvPr/>
          </p:nvCxnSpPr>
          <p:spPr>
            <a:xfrm flipH="1">
              <a:off x="2229784" y="3161706"/>
              <a:ext cx="439200" cy="381300"/>
            </a:xfrm>
            <a:prstGeom prst="straightConnector1">
              <a:avLst/>
            </a:prstGeom>
            <a:noFill/>
            <a:ln w="25400" cap="flat" cmpd="sng">
              <a:solidFill>
                <a:schemeClr val="dk1"/>
              </a:solidFill>
              <a:prstDash val="solid"/>
              <a:round/>
              <a:headEnd type="none" w="sm" len="sm"/>
              <a:tailEnd type="none" w="sm" len="sm"/>
            </a:ln>
          </p:spPr>
        </p:cxnSp>
        <p:cxnSp>
          <p:nvCxnSpPr>
            <p:cNvPr id="924" name="Google Shape;924;p62"/>
            <p:cNvCxnSpPr>
              <a:stCxn id="916" idx="6"/>
              <a:endCxn id="899" idx="2"/>
            </p:cNvCxnSpPr>
            <p:nvPr/>
          </p:nvCxnSpPr>
          <p:spPr>
            <a:xfrm rot="10800000" flipH="1">
              <a:off x="2062804" y="3081755"/>
              <a:ext cx="573000" cy="900"/>
            </a:xfrm>
            <a:prstGeom prst="straightConnector1">
              <a:avLst/>
            </a:prstGeom>
            <a:noFill/>
            <a:ln w="25400" cap="flat" cmpd="sng">
              <a:solidFill>
                <a:schemeClr val="dk1"/>
              </a:solidFill>
              <a:prstDash val="solid"/>
              <a:round/>
              <a:headEnd type="none" w="sm" len="sm"/>
              <a:tailEnd type="none" w="sm" len="sm"/>
            </a:ln>
          </p:spPr>
        </p:cxnSp>
        <p:cxnSp>
          <p:nvCxnSpPr>
            <p:cNvPr id="925" name="Google Shape;925;p62"/>
            <p:cNvCxnSpPr>
              <a:stCxn id="891" idx="6"/>
              <a:endCxn id="908" idx="2"/>
            </p:cNvCxnSpPr>
            <p:nvPr/>
          </p:nvCxnSpPr>
          <p:spPr>
            <a:xfrm>
              <a:off x="6002867" y="2856047"/>
              <a:ext cx="497100" cy="192000"/>
            </a:xfrm>
            <a:prstGeom prst="straightConnector1">
              <a:avLst/>
            </a:prstGeom>
            <a:noFill/>
            <a:ln w="25400" cap="flat" cmpd="sng">
              <a:solidFill>
                <a:schemeClr val="dk1"/>
              </a:solidFill>
              <a:prstDash val="solid"/>
              <a:round/>
              <a:headEnd type="none" w="sm" len="sm"/>
              <a:tailEnd type="none" w="sm" len="sm"/>
            </a:ln>
          </p:spPr>
        </p:cxnSp>
        <p:cxnSp>
          <p:nvCxnSpPr>
            <p:cNvPr id="926" name="Google Shape;926;p62"/>
            <p:cNvCxnSpPr>
              <a:stCxn id="891" idx="6"/>
              <a:endCxn id="906" idx="3"/>
            </p:cNvCxnSpPr>
            <p:nvPr/>
          </p:nvCxnSpPr>
          <p:spPr>
            <a:xfrm rot="10800000" flipH="1">
              <a:off x="6002867" y="2577347"/>
              <a:ext cx="522900" cy="278700"/>
            </a:xfrm>
            <a:prstGeom prst="straightConnector1">
              <a:avLst/>
            </a:prstGeom>
            <a:noFill/>
            <a:ln w="25400" cap="flat" cmpd="sng">
              <a:solidFill>
                <a:schemeClr val="dk1"/>
              </a:solidFill>
              <a:prstDash val="solid"/>
              <a:round/>
              <a:headEnd type="none" w="sm" len="sm"/>
              <a:tailEnd type="none" w="sm" len="sm"/>
            </a:ln>
          </p:spPr>
        </p:cxnSp>
        <p:cxnSp>
          <p:nvCxnSpPr>
            <p:cNvPr id="927" name="Google Shape;927;p62"/>
            <p:cNvCxnSpPr>
              <a:stCxn id="893" idx="6"/>
              <a:endCxn id="910" idx="2"/>
            </p:cNvCxnSpPr>
            <p:nvPr/>
          </p:nvCxnSpPr>
          <p:spPr>
            <a:xfrm>
              <a:off x="6010163" y="3448777"/>
              <a:ext cx="489900" cy="150900"/>
            </a:xfrm>
            <a:prstGeom prst="straightConnector1">
              <a:avLst/>
            </a:prstGeom>
            <a:noFill/>
            <a:ln w="25400" cap="flat" cmpd="sng">
              <a:solidFill>
                <a:schemeClr val="dk1"/>
              </a:solidFill>
              <a:prstDash val="solid"/>
              <a:round/>
              <a:headEnd type="none" w="sm" len="sm"/>
              <a:tailEnd type="none" w="sm" len="sm"/>
            </a:ln>
          </p:spPr>
        </p:cxnSp>
        <p:cxnSp>
          <p:nvCxnSpPr>
            <p:cNvPr id="928" name="Google Shape;928;p62"/>
            <p:cNvCxnSpPr>
              <a:stCxn id="893" idx="4"/>
              <a:endCxn id="913" idx="0"/>
            </p:cNvCxnSpPr>
            <p:nvPr/>
          </p:nvCxnSpPr>
          <p:spPr>
            <a:xfrm>
              <a:off x="5897253" y="3561687"/>
              <a:ext cx="218400" cy="486600"/>
            </a:xfrm>
            <a:prstGeom prst="straightConnector1">
              <a:avLst/>
            </a:prstGeom>
            <a:noFill/>
            <a:ln w="25400" cap="flat" cmpd="sng">
              <a:solidFill>
                <a:schemeClr val="dk1"/>
              </a:solidFill>
              <a:prstDash val="solid"/>
              <a:round/>
              <a:headEnd type="none" w="sm" len="sm"/>
              <a:tailEnd type="none" w="sm" len="sm"/>
            </a:ln>
          </p:spPr>
        </p:cxnSp>
        <p:cxnSp>
          <p:nvCxnSpPr>
            <p:cNvPr id="929" name="Google Shape;929;p62"/>
            <p:cNvCxnSpPr>
              <a:stCxn id="897" idx="4"/>
              <a:endCxn id="921" idx="0"/>
            </p:cNvCxnSpPr>
            <p:nvPr/>
          </p:nvCxnSpPr>
          <p:spPr>
            <a:xfrm>
              <a:off x="4060874" y="4542583"/>
              <a:ext cx="2700" cy="361200"/>
            </a:xfrm>
            <a:prstGeom prst="straightConnector1">
              <a:avLst/>
            </a:prstGeom>
            <a:noFill/>
            <a:ln w="25400" cap="flat" cmpd="sng">
              <a:solidFill>
                <a:schemeClr val="dk1"/>
              </a:solidFill>
              <a:prstDash val="solid"/>
              <a:round/>
              <a:headEnd type="none" w="sm" len="sm"/>
              <a:tailEnd type="none" w="sm" len="sm"/>
            </a:ln>
          </p:spPr>
        </p:cxnSp>
        <p:sp>
          <p:nvSpPr>
            <p:cNvPr id="930" name="Google Shape;930;p62"/>
            <p:cNvSpPr/>
            <p:nvPr/>
          </p:nvSpPr>
          <p:spPr>
            <a:xfrm>
              <a:off x="2282845" y="4159237"/>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31" name="Google Shape;931;p62"/>
            <p:cNvSpPr/>
            <p:nvPr/>
          </p:nvSpPr>
          <p:spPr>
            <a:xfrm>
              <a:off x="2275549" y="4170547"/>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4</a:t>
              </a:r>
              <a:endParaRPr/>
            </a:p>
          </p:txBody>
        </p:sp>
        <p:sp>
          <p:nvSpPr>
            <p:cNvPr id="932" name="Google Shape;932;p62"/>
            <p:cNvSpPr/>
            <p:nvPr/>
          </p:nvSpPr>
          <p:spPr>
            <a:xfrm>
              <a:off x="1591168" y="4055593"/>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33" name="Google Shape;933;p62"/>
            <p:cNvSpPr/>
            <p:nvPr/>
          </p:nvSpPr>
          <p:spPr>
            <a:xfrm>
              <a:off x="1583872" y="4066903"/>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4</a:t>
              </a:r>
              <a:endParaRPr/>
            </a:p>
          </p:txBody>
        </p:sp>
        <p:sp>
          <p:nvSpPr>
            <p:cNvPr id="934" name="Google Shape;934;p62"/>
            <p:cNvSpPr/>
            <p:nvPr/>
          </p:nvSpPr>
          <p:spPr>
            <a:xfrm>
              <a:off x="1334296" y="3570078"/>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35" name="Google Shape;935;p62"/>
            <p:cNvSpPr/>
            <p:nvPr/>
          </p:nvSpPr>
          <p:spPr>
            <a:xfrm>
              <a:off x="1327000" y="3581388"/>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4</a:t>
              </a:r>
              <a:endParaRPr/>
            </a:p>
          </p:txBody>
        </p:sp>
        <p:sp>
          <p:nvSpPr>
            <p:cNvPr id="936" name="Google Shape;936;p62"/>
            <p:cNvSpPr/>
            <p:nvPr/>
          </p:nvSpPr>
          <p:spPr>
            <a:xfrm>
              <a:off x="1095776" y="2905245"/>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37" name="Google Shape;937;p62"/>
            <p:cNvSpPr/>
            <p:nvPr/>
          </p:nvSpPr>
          <p:spPr>
            <a:xfrm>
              <a:off x="1088480" y="2916555"/>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4</a:t>
              </a:r>
              <a:endParaRPr/>
            </a:p>
          </p:txBody>
        </p:sp>
        <p:sp>
          <p:nvSpPr>
            <p:cNvPr id="938" name="Google Shape;938;p62"/>
            <p:cNvSpPr/>
            <p:nvPr/>
          </p:nvSpPr>
          <p:spPr>
            <a:xfrm>
              <a:off x="7129011" y="3597884"/>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39" name="Google Shape;939;p62"/>
            <p:cNvSpPr/>
            <p:nvPr/>
          </p:nvSpPr>
          <p:spPr>
            <a:xfrm>
              <a:off x="7121715" y="3609194"/>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4</a:t>
              </a:r>
              <a:endParaRPr/>
            </a:p>
          </p:txBody>
        </p:sp>
        <p:sp>
          <p:nvSpPr>
            <p:cNvPr id="940" name="Google Shape;940;p62"/>
            <p:cNvSpPr/>
            <p:nvPr/>
          </p:nvSpPr>
          <p:spPr>
            <a:xfrm>
              <a:off x="6745875" y="4113563"/>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1" name="Google Shape;941;p62"/>
            <p:cNvSpPr/>
            <p:nvPr/>
          </p:nvSpPr>
          <p:spPr>
            <a:xfrm>
              <a:off x="6738579" y="4124873"/>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4</a:t>
              </a:r>
              <a:endParaRPr/>
            </a:p>
          </p:txBody>
        </p:sp>
        <p:sp>
          <p:nvSpPr>
            <p:cNvPr id="942" name="Google Shape;942;p62"/>
            <p:cNvSpPr/>
            <p:nvPr/>
          </p:nvSpPr>
          <p:spPr>
            <a:xfrm>
              <a:off x="7257323" y="2981055"/>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3" name="Google Shape;943;p62"/>
            <p:cNvSpPr/>
            <p:nvPr/>
          </p:nvSpPr>
          <p:spPr>
            <a:xfrm>
              <a:off x="7250027" y="2992365"/>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4</a:t>
              </a:r>
              <a:endParaRPr/>
            </a:p>
          </p:txBody>
        </p:sp>
        <p:sp>
          <p:nvSpPr>
            <p:cNvPr id="944" name="Google Shape;944;p62"/>
            <p:cNvSpPr/>
            <p:nvPr/>
          </p:nvSpPr>
          <p:spPr>
            <a:xfrm>
              <a:off x="7264619" y="2384694"/>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5" name="Google Shape;945;p62"/>
            <p:cNvSpPr/>
            <p:nvPr/>
          </p:nvSpPr>
          <p:spPr>
            <a:xfrm>
              <a:off x="7257323" y="2396004"/>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4</a:t>
              </a:r>
              <a:endParaRPr/>
            </a:p>
          </p:txBody>
        </p:sp>
        <p:cxnSp>
          <p:nvCxnSpPr>
            <p:cNvPr id="946" name="Google Shape;946;p62"/>
            <p:cNvCxnSpPr>
              <a:stCxn id="918" idx="3"/>
              <a:endCxn id="932" idx="7"/>
            </p:cNvCxnSpPr>
            <p:nvPr/>
          </p:nvCxnSpPr>
          <p:spPr>
            <a:xfrm flipH="1">
              <a:off x="1783900" y="3702760"/>
              <a:ext cx="286200" cy="385800"/>
            </a:xfrm>
            <a:prstGeom prst="straightConnector1">
              <a:avLst/>
            </a:prstGeom>
            <a:noFill/>
            <a:ln w="25400" cap="flat" cmpd="sng">
              <a:solidFill>
                <a:schemeClr val="dk1"/>
              </a:solidFill>
              <a:prstDash val="solid"/>
              <a:round/>
              <a:headEnd type="none" w="sm" len="sm"/>
              <a:tailEnd type="none" w="sm" len="sm"/>
            </a:ln>
          </p:spPr>
        </p:cxnSp>
        <p:cxnSp>
          <p:nvCxnSpPr>
            <p:cNvPr id="947" name="Google Shape;947;p62"/>
            <p:cNvCxnSpPr>
              <a:stCxn id="918" idx="5"/>
              <a:endCxn id="930" idx="0"/>
            </p:cNvCxnSpPr>
            <p:nvPr/>
          </p:nvCxnSpPr>
          <p:spPr>
            <a:xfrm>
              <a:off x="2229778" y="3702760"/>
              <a:ext cx="165900" cy="456600"/>
            </a:xfrm>
            <a:prstGeom prst="straightConnector1">
              <a:avLst/>
            </a:prstGeom>
            <a:noFill/>
            <a:ln w="25400" cap="flat" cmpd="sng">
              <a:solidFill>
                <a:schemeClr val="dk1"/>
              </a:solidFill>
              <a:prstDash val="solid"/>
              <a:round/>
              <a:headEnd type="none" w="sm" len="sm"/>
              <a:tailEnd type="none" w="sm" len="sm"/>
            </a:ln>
          </p:spPr>
        </p:cxnSp>
        <p:cxnSp>
          <p:nvCxnSpPr>
            <p:cNvPr id="948" name="Google Shape;948;p62"/>
            <p:cNvCxnSpPr>
              <a:stCxn id="934" idx="6"/>
              <a:endCxn id="918" idx="2"/>
            </p:cNvCxnSpPr>
            <p:nvPr/>
          </p:nvCxnSpPr>
          <p:spPr>
            <a:xfrm rot="10800000" flipH="1">
              <a:off x="1560116" y="3622988"/>
              <a:ext cx="477000" cy="60000"/>
            </a:xfrm>
            <a:prstGeom prst="straightConnector1">
              <a:avLst/>
            </a:prstGeom>
            <a:noFill/>
            <a:ln w="25400" cap="flat" cmpd="sng">
              <a:solidFill>
                <a:schemeClr val="dk1"/>
              </a:solidFill>
              <a:prstDash val="solid"/>
              <a:round/>
              <a:headEnd type="none" w="sm" len="sm"/>
              <a:tailEnd type="none" w="sm" len="sm"/>
            </a:ln>
          </p:spPr>
        </p:cxnSp>
        <p:cxnSp>
          <p:nvCxnSpPr>
            <p:cNvPr id="949" name="Google Shape;949;p62"/>
            <p:cNvCxnSpPr>
              <a:stCxn id="936" idx="6"/>
              <a:endCxn id="917" idx="1"/>
            </p:cNvCxnSpPr>
            <p:nvPr/>
          </p:nvCxnSpPr>
          <p:spPr>
            <a:xfrm>
              <a:off x="1321596" y="3018155"/>
              <a:ext cx="508200" cy="55200"/>
            </a:xfrm>
            <a:prstGeom prst="straightConnector1">
              <a:avLst/>
            </a:prstGeom>
            <a:noFill/>
            <a:ln w="25400" cap="flat" cmpd="sng">
              <a:solidFill>
                <a:schemeClr val="dk1"/>
              </a:solidFill>
              <a:prstDash val="solid"/>
              <a:round/>
              <a:headEnd type="none" w="sm" len="sm"/>
              <a:tailEnd type="none" w="sm" len="sm"/>
            </a:ln>
          </p:spPr>
        </p:cxnSp>
        <p:cxnSp>
          <p:nvCxnSpPr>
            <p:cNvPr id="950" name="Google Shape;950;p62"/>
            <p:cNvCxnSpPr>
              <a:stCxn id="910" idx="6"/>
              <a:endCxn id="939" idx="1"/>
            </p:cNvCxnSpPr>
            <p:nvPr/>
          </p:nvCxnSpPr>
          <p:spPr>
            <a:xfrm>
              <a:off x="6725879" y="3599575"/>
              <a:ext cx="395700" cy="102000"/>
            </a:xfrm>
            <a:prstGeom prst="straightConnector1">
              <a:avLst/>
            </a:prstGeom>
            <a:noFill/>
            <a:ln w="25400" cap="flat" cmpd="sng">
              <a:solidFill>
                <a:schemeClr val="dk1"/>
              </a:solidFill>
              <a:prstDash val="solid"/>
              <a:round/>
              <a:headEnd type="none" w="sm" len="sm"/>
              <a:tailEnd type="none" w="sm" len="sm"/>
            </a:ln>
          </p:spPr>
        </p:cxnSp>
        <p:cxnSp>
          <p:nvCxnSpPr>
            <p:cNvPr id="951" name="Google Shape;951;p62"/>
            <p:cNvCxnSpPr>
              <a:stCxn id="910" idx="4"/>
              <a:endCxn id="941" idx="0"/>
            </p:cNvCxnSpPr>
            <p:nvPr/>
          </p:nvCxnSpPr>
          <p:spPr>
            <a:xfrm>
              <a:off x="6612969" y="3712485"/>
              <a:ext cx="248400" cy="412500"/>
            </a:xfrm>
            <a:prstGeom prst="straightConnector1">
              <a:avLst/>
            </a:prstGeom>
            <a:noFill/>
            <a:ln w="25400" cap="flat" cmpd="sng">
              <a:solidFill>
                <a:schemeClr val="dk1"/>
              </a:solidFill>
              <a:prstDash val="solid"/>
              <a:round/>
              <a:headEnd type="none" w="sm" len="sm"/>
              <a:tailEnd type="none" w="sm" len="sm"/>
            </a:ln>
          </p:spPr>
        </p:cxnSp>
        <p:cxnSp>
          <p:nvCxnSpPr>
            <p:cNvPr id="952" name="Google Shape;952;p62"/>
            <p:cNvCxnSpPr>
              <a:stCxn id="942" idx="2"/>
              <a:endCxn id="908" idx="6"/>
            </p:cNvCxnSpPr>
            <p:nvPr/>
          </p:nvCxnSpPr>
          <p:spPr>
            <a:xfrm rot="10800000">
              <a:off x="6726023" y="3048065"/>
              <a:ext cx="531300" cy="45900"/>
            </a:xfrm>
            <a:prstGeom prst="straightConnector1">
              <a:avLst/>
            </a:prstGeom>
            <a:noFill/>
            <a:ln w="25400" cap="flat" cmpd="sng">
              <a:solidFill>
                <a:schemeClr val="dk1"/>
              </a:solidFill>
              <a:prstDash val="solid"/>
              <a:round/>
              <a:headEnd type="none" w="sm" len="sm"/>
              <a:tailEnd type="none" w="sm" len="sm"/>
            </a:ln>
          </p:spPr>
        </p:cxnSp>
        <p:cxnSp>
          <p:nvCxnSpPr>
            <p:cNvPr id="953" name="Google Shape;953;p62"/>
            <p:cNvCxnSpPr>
              <a:stCxn id="944" idx="2"/>
              <a:endCxn id="906" idx="6"/>
            </p:cNvCxnSpPr>
            <p:nvPr/>
          </p:nvCxnSpPr>
          <p:spPr>
            <a:xfrm rot="10800000">
              <a:off x="6718619" y="2497604"/>
              <a:ext cx="546000" cy="0"/>
            </a:xfrm>
            <a:prstGeom prst="straightConnector1">
              <a:avLst/>
            </a:prstGeom>
            <a:noFill/>
            <a:ln w="25400" cap="flat" cmpd="sng">
              <a:solidFill>
                <a:schemeClr val="dk1"/>
              </a:solidFill>
              <a:prstDash val="solid"/>
              <a:round/>
              <a:headEnd type="none" w="sm" len="sm"/>
              <a:tailEnd type="none" w="sm" len="sm"/>
            </a:ln>
          </p:spPr>
        </p:cxnSp>
      </p:grpSp>
      <p:sp>
        <p:nvSpPr>
          <p:cNvPr id="954" name="Google Shape;954;p62"/>
          <p:cNvSpPr/>
          <p:nvPr/>
        </p:nvSpPr>
        <p:spPr>
          <a:xfrm>
            <a:off x="901700" y="2134682"/>
            <a:ext cx="7620000" cy="3265217"/>
          </a:xfrm>
          <a:prstGeom prst="rect">
            <a:avLst/>
          </a:prstGeom>
          <a:solidFill>
            <a:srgbClr val="BFBFBF">
              <a:alpha val="50980"/>
            </a:srgbClr>
          </a:solidFill>
          <a:ln w="9525" cap="flat" cmpd="sng">
            <a:solidFill>
              <a:srgbClr val="A5A5A5">
                <a:alpha val="47843"/>
              </a:srgbClr>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55" name="Google Shape;955;p62"/>
          <p:cNvSpPr txBox="1"/>
          <p:nvPr/>
        </p:nvSpPr>
        <p:spPr>
          <a:xfrm>
            <a:off x="152400" y="762000"/>
            <a:ext cx="8077200" cy="978730"/>
          </a:xfrm>
          <a:prstGeom prst="rect">
            <a:avLst/>
          </a:prstGeom>
          <a:noFill/>
          <a:ln>
            <a:noFill/>
          </a:ln>
        </p:spPr>
        <p:txBody>
          <a:bodyPr spcFirstLastPara="1" wrap="square" lIns="91425" tIns="45700" rIns="91425" bIns="45700" anchor="t" anchorCtr="0">
            <a:spAutoFit/>
          </a:bodyPr>
          <a:lstStyle/>
          <a:p>
            <a:pPr marL="0" marR="0" lvl="0" indent="0" algn="l" rtl="0">
              <a:lnSpc>
                <a:spcPct val="160000"/>
              </a:lnSpc>
              <a:spcBef>
                <a:spcPts val="0"/>
              </a:spcBef>
              <a:spcAft>
                <a:spcPts val="0"/>
              </a:spcAft>
              <a:buNone/>
            </a:pPr>
            <a:r>
              <a:rPr lang="en-US" sz="1600" b="1">
                <a:solidFill>
                  <a:schemeClr val="dk1"/>
                </a:solidFill>
                <a:latin typeface="Helvetica Neue"/>
                <a:ea typeface="Helvetica Neue"/>
                <a:cs typeface="Helvetica Neue"/>
                <a:sym typeface="Helvetica Neue"/>
              </a:rPr>
              <a:t>Distance between node 0 and node 4:</a:t>
            </a:r>
            <a:endParaRPr/>
          </a:p>
          <a:p>
            <a:pPr marL="0" marR="0" lvl="0" indent="-101600" algn="l" rtl="0">
              <a:spcBef>
                <a:spcPts val="0"/>
              </a:spcBef>
              <a:spcAft>
                <a:spcPts val="0"/>
              </a:spcAft>
              <a:buClr>
                <a:schemeClr val="dk1"/>
              </a:buClr>
              <a:buSzPts val="1600"/>
              <a:buFont typeface="Helvetica Neue"/>
              <a:buAutoNum type="arabicPeriod"/>
            </a:pPr>
            <a:r>
              <a:rPr lang="en-US" sz="1600">
                <a:solidFill>
                  <a:schemeClr val="dk1"/>
                </a:solidFill>
                <a:latin typeface="Helvetica Neue"/>
                <a:ea typeface="Helvetica Neue"/>
                <a:cs typeface="Helvetica Neue"/>
                <a:sym typeface="Helvetica Neue"/>
              </a:rPr>
              <a:t>Start at 0.</a:t>
            </a:r>
            <a:endParaRPr/>
          </a:p>
          <a:p>
            <a:pPr marL="0" marR="0" lvl="0" indent="-101600" algn="l" rtl="0">
              <a:spcBef>
                <a:spcPts val="0"/>
              </a:spcBef>
              <a:spcAft>
                <a:spcPts val="0"/>
              </a:spcAft>
              <a:buClr>
                <a:schemeClr val="dk1"/>
              </a:buClr>
              <a:buSzPts val="1600"/>
              <a:buFont typeface="Helvetica Neue"/>
              <a:buAutoNum type="arabicPeriod"/>
            </a:pPr>
            <a:r>
              <a:rPr lang="en-US" sz="1600">
                <a:solidFill>
                  <a:schemeClr val="dk1"/>
                </a:solidFill>
                <a:latin typeface="Helvetica Neue"/>
                <a:ea typeface="Helvetica Neue"/>
                <a:cs typeface="Helvetica Neue"/>
                <a:sym typeface="Helvetica Neue"/>
              </a:rPr>
              <a:t>Find the nodes adjacent to 1. Mark them as at distance 1. Put them in a queue.</a:t>
            </a:r>
            <a:endParaRPr/>
          </a:p>
        </p:txBody>
      </p:sp>
      <p:sp>
        <p:nvSpPr>
          <p:cNvPr id="956" name="Google Shape;956;p62"/>
          <p:cNvSpPr txBox="1"/>
          <p:nvPr/>
        </p:nvSpPr>
        <p:spPr>
          <a:xfrm>
            <a:off x="6477000" y="5399900"/>
            <a:ext cx="25908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00" b="1">
                <a:solidFill>
                  <a:srgbClr val="A5A5A5"/>
                </a:solidFill>
                <a:latin typeface="Helvetica Neue"/>
                <a:ea typeface="Helvetica Neue"/>
                <a:cs typeface="Helvetica Neue"/>
                <a:sym typeface="Helvetica Neue"/>
              </a:rPr>
              <a:t>Network Science: Graph Theory </a:t>
            </a:r>
            <a:endParaRPr sz="600" i="1">
              <a:solidFill>
                <a:srgbClr val="A5A5A5"/>
              </a:solidFill>
              <a:latin typeface="Helvetica Neue"/>
              <a:ea typeface="Helvetica Neue"/>
              <a:cs typeface="Helvetica Neue"/>
              <a:sym typeface="Helvetica Neue"/>
            </a:endParaRPr>
          </a:p>
        </p:txBody>
      </p:sp>
      <p:sp>
        <p:nvSpPr>
          <p:cNvPr id="957" name="Google Shape;957;p62"/>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chemeClr val="lt1"/>
                </a:solidFill>
                <a:latin typeface="Helvetica Neue"/>
                <a:ea typeface="Helvetica Neue"/>
                <a:cs typeface="Helvetica Neue"/>
                <a:sym typeface="Helvetica Neue"/>
              </a:rPr>
              <a:t>FINDING DISTANCES: BREADTH FIRST SEARCH</a:t>
            </a:r>
            <a:endParaRPr sz="2000" b="1" i="1">
              <a:solidFill>
                <a:srgbClr val="F2F2F2"/>
              </a:solidFill>
              <a:latin typeface="Helvetica Neue"/>
              <a:ea typeface="Helvetica Neue"/>
              <a:cs typeface="Helvetica Neue"/>
              <a:sym typeface="Helvetica Neue"/>
            </a:endParaRPr>
          </a:p>
        </p:txBody>
      </p:sp>
      <p:sp>
        <p:nvSpPr>
          <p:cNvPr id="958" name="Google Shape;958;p62"/>
          <p:cNvSpPr/>
          <p:nvPr/>
        </p:nvSpPr>
        <p:spPr>
          <a:xfrm>
            <a:off x="4193780" y="2968957"/>
            <a:ext cx="225820" cy="225820"/>
          </a:xfrm>
          <a:prstGeom prst="ellipse">
            <a:avLst/>
          </a:prstGeom>
          <a:solidFill>
            <a:schemeClr val="lt1"/>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59" name="Google Shape;959;p62"/>
          <p:cNvSpPr/>
          <p:nvPr/>
        </p:nvSpPr>
        <p:spPr>
          <a:xfrm>
            <a:off x="4186484" y="2980267"/>
            <a:ext cx="245816"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0</a:t>
            </a:r>
            <a:endParaRPr/>
          </a:p>
        </p:txBody>
      </p:sp>
      <p:sp>
        <p:nvSpPr>
          <p:cNvPr id="960" name="Google Shape;960;p62"/>
          <p:cNvSpPr/>
          <p:nvPr/>
        </p:nvSpPr>
        <p:spPr>
          <a:xfrm>
            <a:off x="4879580" y="2968957"/>
            <a:ext cx="225820" cy="225820"/>
          </a:xfrm>
          <a:prstGeom prst="ellipse">
            <a:avLst/>
          </a:prstGeom>
          <a:solidFill>
            <a:schemeClr val="lt1"/>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1" name="Google Shape;961;p62"/>
          <p:cNvSpPr/>
          <p:nvPr/>
        </p:nvSpPr>
        <p:spPr>
          <a:xfrm>
            <a:off x="4872284" y="2980267"/>
            <a:ext cx="245816"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1</a:t>
            </a:r>
            <a:endParaRPr/>
          </a:p>
        </p:txBody>
      </p:sp>
      <p:sp>
        <p:nvSpPr>
          <p:cNvPr id="962" name="Google Shape;962;p62"/>
          <p:cNvSpPr/>
          <p:nvPr/>
        </p:nvSpPr>
        <p:spPr>
          <a:xfrm>
            <a:off x="3465647" y="2968957"/>
            <a:ext cx="225820" cy="225820"/>
          </a:xfrm>
          <a:prstGeom prst="ellipse">
            <a:avLst/>
          </a:prstGeom>
          <a:solidFill>
            <a:schemeClr val="lt1"/>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3" name="Google Shape;963;p62"/>
          <p:cNvSpPr/>
          <p:nvPr/>
        </p:nvSpPr>
        <p:spPr>
          <a:xfrm>
            <a:off x="3458351" y="2980267"/>
            <a:ext cx="245816"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1</a:t>
            </a:r>
            <a:endParaRPr/>
          </a:p>
        </p:txBody>
      </p:sp>
      <p:sp>
        <p:nvSpPr>
          <p:cNvPr id="964" name="Google Shape;964;p62"/>
          <p:cNvSpPr/>
          <p:nvPr/>
        </p:nvSpPr>
        <p:spPr>
          <a:xfrm>
            <a:off x="4201076" y="3630957"/>
            <a:ext cx="225820" cy="225820"/>
          </a:xfrm>
          <a:prstGeom prst="ellipse">
            <a:avLst/>
          </a:prstGeom>
          <a:solidFill>
            <a:schemeClr val="lt1"/>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5" name="Google Shape;965;p62"/>
          <p:cNvSpPr/>
          <p:nvPr/>
        </p:nvSpPr>
        <p:spPr>
          <a:xfrm>
            <a:off x="4193780" y="3642267"/>
            <a:ext cx="245816"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1</a:t>
            </a:r>
            <a:endParaRPr/>
          </a:p>
        </p:txBody>
      </p:sp>
      <p:cxnSp>
        <p:nvCxnSpPr>
          <p:cNvPr id="966" name="Google Shape;966;p62"/>
          <p:cNvCxnSpPr>
            <a:stCxn id="963" idx="3"/>
            <a:endCxn id="959" idx="1"/>
          </p:cNvCxnSpPr>
          <p:nvPr/>
        </p:nvCxnSpPr>
        <p:spPr>
          <a:xfrm>
            <a:off x="3704167" y="3072600"/>
            <a:ext cx="482400" cy="0"/>
          </a:xfrm>
          <a:prstGeom prst="straightConnector1">
            <a:avLst/>
          </a:prstGeom>
          <a:noFill/>
          <a:ln w="25400" cap="flat" cmpd="sng">
            <a:solidFill>
              <a:schemeClr val="dk1"/>
            </a:solidFill>
            <a:prstDash val="solid"/>
            <a:round/>
            <a:headEnd type="none" w="sm" len="sm"/>
            <a:tailEnd type="none" w="sm" len="sm"/>
          </a:ln>
        </p:spPr>
      </p:cxnSp>
      <p:cxnSp>
        <p:nvCxnSpPr>
          <p:cNvPr id="967" name="Google Shape;967;p62"/>
          <p:cNvCxnSpPr>
            <a:stCxn id="958" idx="6"/>
            <a:endCxn id="960" idx="2"/>
          </p:cNvCxnSpPr>
          <p:nvPr/>
        </p:nvCxnSpPr>
        <p:spPr>
          <a:xfrm>
            <a:off x="4419600" y="3081867"/>
            <a:ext cx="459900" cy="0"/>
          </a:xfrm>
          <a:prstGeom prst="straightConnector1">
            <a:avLst/>
          </a:prstGeom>
          <a:noFill/>
          <a:ln w="25400" cap="flat" cmpd="sng">
            <a:solidFill>
              <a:schemeClr val="dk1"/>
            </a:solidFill>
            <a:prstDash val="solid"/>
            <a:round/>
            <a:headEnd type="none" w="sm" len="sm"/>
            <a:tailEnd type="none" w="sm" len="sm"/>
          </a:ln>
        </p:spPr>
      </p:cxnSp>
      <p:cxnSp>
        <p:nvCxnSpPr>
          <p:cNvPr id="968" name="Google Shape;968;p62"/>
          <p:cNvCxnSpPr>
            <a:stCxn id="958" idx="4"/>
            <a:endCxn id="965" idx="0"/>
          </p:cNvCxnSpPr>
          <p:nvPr/>
        </p:nvCxnSpPr>
        <p:spPr>
          <a:xfrm>
            <a:off x="4306690" y="3194777"/>
            <a:ext cx="9900" cy="447600"/>
          </a:xfrm>
          <a:prstGeom prst="straightConnector1">
            <a:avLst/>
          </a:prstGeom>
          <a:noFill/>
          <a:ln w="25400" cap="flat" cmpd="sng">
            <a:solidFill>
              <a:schemeClr val="dk1"/>
            </a:solidFill>
            <a:prstDash val="solid"/>
            <a:round/>
            <a:headEnd type="none" w="sm" len="sm"/>
            <a:tailEnd type="none" w="sm" len="sm"/>
          </a:ln>
        </p:spPr>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p:nvPr/>
        </p:nvSpPr>
        <p:spPr>
          <a:xfrm>
            <a:off x="0" y="1269980"/>
            <a:ext cx="9144000" cy="30469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Helvetica Neue"/>
                <a:ea typeface="Helvetica Neue"/>
                <a:cs typeface="Helvetica Neue"/>
                <a:sym typeface="Helvetica Neue"/>
              </a:rPr>
              <a:t>The choice of the proper network representation determines our ability to use network theory successfully.</a:t>
            </a:r>
            <a:endParaRPr/>
          </a:p>
          <a:p>
            <a:pPr marL="0" marR="0" lvl="0" indent="0" algn="l" rtl="0">
              <a:spcBef>
                <a:spcPts val="0"/>
              </a:spcBef>
              <a:spcAft>
                <a:spcPts val="0"/>
              </a:spcAft>
              <a:buNone/>
            </a:pPr>
            <a:r>
              <a:rPr lang="en-US" sz="2400">
                <a:solidFill>
                  <a:schemeClr val="dk1"/>
                </a:solidFill>
                <a:latin typeface="Helvetica Neue"/>
                <a:ea typeface="Helvetica Neue"/>
                <a:cs typeface="Helvetica Neue"/>
                <a:sym typeface="Helvetica Neue"/>
              </a:rPr>
              <a:t> 	</a:t>
            </a:r>
            <a:endParaRPr/>
          </a:p>
          <a:p>
            <a:pPr marL="0" marR="0" lvl="0" indent="0" algn="l" rtl="0">
              <a:spcBef>
                <a:spcPts val="0"/>
              </a:spcBef>
              <a:spcAft>
                <a:spcPts val="0"/>
              </a:spcAft>
              <a:buNone/>
            </a:pPr>
            <a:r>
              <a:rPr lang="en-US" sz="2400">
                <a:solidFill>
                  <a:schemeClr val="dk1"/>
                </a:solidFill>
                <a:latin typeface="Helvetica Neue"/>
                <a:ea typeface="Helvetica Neue"/>
                <a:cs typeface="Helvetica Neue"/>
                <a:sym typeface="Helvetica Neue"/>
              </a:rPr>
              <a:t>In some cases there is a unique, unambiguous representation. </a:t>
            </a:r>
            <a:endParaRPr/>
          </a:p>
          <a:p>
            <a:pPr marL="0" marR="0" lvl="0" indent="0" algn="l" rtl="0">
              <a:spcBef>
                <a:spcPts val="0"/>
              </a:spcBef>
              <a:spcAft>
                <a:spcPts val="0"/>
              </a:spcAft>
              <a:buNone/>
            </a:pPr>
            <a:r>
              <a:rPr lang="en-US" sz="2400">
                <a:solidFill>
                  <a:schemeClr val="dk1"/>
                </a:solidFill>
                <a:latin typeface="Helvetica Neue"/>
                <a:ea typeface="Helvetica Neue"/>
                <a:cs typeface="Helvetica Neue"/>
                <a:sym typeface="Helvetica Neue"/>
              </a:rPr>
              <a:t>In other cases, the representation is by no means unique.</a:t>
            </a:r>
            <a:endParaRPr/>
          </a:p>
          <a:p>
            <a:pPr marL="0" marR="0" lvl="0" indent="0" algn="l" rtl="0">
              <a:spcBef>
                <a:spcPts val="0"/>
              </a:spcBef>
              <a:spcAft>
                <a:spcPts val="0"/>
              </a:spcAft>
              <a:buNone/>
            </a:pPr>
            <a:r>
              <a:rPr lang="en-US" sz="2400">
                <a:solidFill>
                  <a:schemeClr val="dk1"/>
                </a:solidFill>
                <a:latin typeface="Helvetica Neue"/>
                <a:ea typeface="Helvetica Neue"/>
                <a:cs typeface="Helvetica Neue"/>
                <a:sym typeface="Helvetica Neue"/>
              </a:rPr>
              <a:t> </a:t>
            </a:r>
            <a:endParaRPr/>
          </a:p>
          <a:p>
            <a:pPr marL="0" marR="0" lvl="0" indent="0" algn="l" rtl="0">
              <a:spcBef>
                <a:spcPts val="0"/>
              </a:spcBef>
              <a:spcAft>
                <a:spcPts val="0"/>
              </a:spcAft>
              <a:buNone/>
            </a:pPr>
            <a:r>
              <a:rPr lang="en-US" sz="2400">
                <a:solidFill>
                  <a:schemeClr val="dk1"/>
                </a:solidFill>
                <a:latin typeface="Helvetica Neue"/>
                <a:ea typeface="Helvetica Neue"/>
                <a:cs typeface="Helvetica Neue"/>
                <a:sym typeface="Helvetica Neue"/>
              </a:rPr>
              <a:t>For example, the way we assign the links between a group of individuals will determine the nature of the question we can study.</a:t>
            </a:r>
            <a:endParaRPr/>
          </a:p>
        </p:txBody>
      </p:sp>
      <p:sp>
        <p:nvSpPr>
          <p:cNvPr id="146" name="Google Shape;146;p18"/>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chemeClr val="lt1"/>
                </a:solidFill>
                <a:latin typeface="Helvetica Neue"/>
                <a:ea typeface="Helvetica Neue"/>
                <a:cs typeface="Helvetica Neue"/>
                <a:sym typeface="Helvetica Neue"/>
              </a:rPr>
              <a:t>CHOOSING A PROPER REPRESENTATION</a:t>
            </a:r>
            <a:endParaRPr/>
          </a:p>
        </p:txBody>
      </p:sp>
      <p:sp>
        <p:nvSpPr>
          <p:cNvPr id="147" name="Google Shape;147;p18"/>
          <p:cNvSpPr txBox="1"/>
          <p:nvPr/>
        </p:nvSpPr>
        <p:spPr>
          <a:xfrm>
            <a:off x="6477000" y="5399900"/>
            <a:ext cx="25908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00" b="1">
                <a:solidFill>
                  <a:srgbClr val="A5A5A5"/>
                </a:solidFill>
                <a:latin typeface="Helvetica Neue"/>
                <a:ea typeface="Helvetica Neue"/>
                <a:cs typeface="Helvetica Neue"/>
                <a:sym typeface="Helvetica Neue"/>
              </a:rPr>
              <a:t>Network Science: Graph Theory </a:t>
            </a:r>
            <a:endParaRPr sz="600" i="1">
              <a:solidFill>
                <a:srgbClr val="A5A5A5"/>
              </a:solidFill>
              <a:latin typeface="Helvetica Neue"/>
              <a:ea typeface="Helvetica Neue"/>
              <a:cs typeface="Helvetica Neue"/>
              <a:sym typeface="Helvetica Neue"/>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grpSp>
        <p:nvGrpSpPr>
          <p:cNvPr id="973" name="Google Shape;973;p63"/>
          <p:cNvGrpSpPr/>
          <p:nvPr/>
        </p:nvGrpSpPr>
        <p:grpSpPr>
          <a:xfrm>
            <a:off x="1088480" y="2371994"/>
            <a:ext cx="7979320" cy="3246038"/>
            <a:chOff x="1088480" y="2384694"/>
            <a:chExt cx="7979320" cy="3246038"/>
          </a:xfrm>
        </p:grpSpPr>
        <p:sp>
          <p:nvSpPr>
            <p:cNvPr id="974" name="Google Shape;974;p63"/>
            <p:cNvSpPr txBox="1"/>
            <p:nvPr/>
          </p:nvSpPr>
          <p:spPr>
            <a:xfrm>
              <a:off x="6477000" y="5399900"/>
              <a:ext cx="2590800" cy="230832"/>
            </a:xfrm>
            <a:prstGeom prst="rect">
              <a:avLst/>
            </a:prstGeom>
            <a:noFill/>
            <a:ln>
              <a:noFill/>
            </a:ln>
            <a:effectLst>
              <a:outerShdw blurRad="50800" dist="38100" dir="2700000" algn="tl" rotWithShape="0">
                <a:srgbClr val="000000">
                  <a:alpha val="42745"/>
                </a:srgbClr>
              </a:outerShdw>
            </a:effectLst>
          </p:spPr>
          <p:txBody>
            <a:bodyPr spcFirstLastPara="1" wrap="square" lIns="91425" tIns="45700" rIns="91425" bIns="45700" anchor="t" anchorCtr="0">
              <a:spAutoFit/>
            </a:bodyPr>
            <a:lstStyle/>
            <a:p>
              <a:pPr marL="0" marR="0" lvl="0" indent="0" algn="r" rtl="0">
                <a:spcBef>
                  <a:spcPts val="0"/>
                </a:spcBef>
                <a:spcAft>
                  <a:spcPts val="0"/>
                </a:spcAft>
                <a:buNone/>
              </a:pPr>
              <a:r>
                <a:rPr lang="en-US" sz="900" b="1">
                  <a:solidFill>
                    <a:srgbClr val="A5A5A5"/>
                  </a:solidFill>
                  <a:latin typeface="Helvetica Neue"/>
                  <a:ea typeface="Helvetica Neue"/>
                  <a:cs typeface="Helvetica Neue"/>
                  <a:sym typeface="Helvetica Neue"/>
                </a:rPr>
                <a:t>Network Science: Graph Theory </a:t>
              </a:r>
              <a:endParaRPr sz="600" i="1">
                <a:solidFill>
                  <a:srgbClr val="A5A5A5"/>
                </a:solidFill>
                <a:latin typeface="Helvetica Neue"/>
                <a:ea typeface="Helvetica Neue"/>
                <a:cs typeface="Helvetica Neue"/>
                <a:sym typeface="Helvetica Neue"/>
              </a:endParaRPr>
            </a:p>
          </p:txBody>
        </p:sp>
        <p:sp>
          <p:nvSpPr>
            <p:cNvPr id="975" name="Google Shape;975;p63"/>
            <p:cNvSpPr/>
            <p:nvPr/>
          </p:nvSpPr>
          <p:spPr>
            <a:xfrm>
              <a:off x="4193780" y="2968957"/>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6" name="Google Shape;976;p63"/>
            <p:cNvSpPr/>
            <p:nvPr/>
          </p:nvSpPr>
          <p:spPr>
            <a:xfrm>
              <a:off x="4186484" y="2980267"/>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1</a:t>
              </a:r>
              <a:endParaRPr/>
            </a:p>
          </p:txBody>
        </p:sp>
        <p:sp>
          <p:nvSpPr>
            <p:cNvPr id="977" name="Google Shape;977;p63"/>
            <p:cNvSpPr/>
            <p:nvPr/>
          </p:nvSpPr>
          <p:spPr>
            <a:xfrm>
              <a:off x="4879580" y="2968957"/>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8" name="Google Shape;978;p63"/>
            <p:cNvSpPr/>
            <p:nvPr/>
          </p:nvSpPr>
          <p:spPr>
            <a:xfrm>
              <a:off x="4872284" y="2980267"/>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1</a:t>
              </a:r>
              <a:endParaRPr/>
            </a:p>
          </p:txBody>
        </p:sp>
        <p:sp>
          <p:nvSpPr>
            <p:cNvPr id="979" name="Google Shape;979;p63"/>
            <p:cNvSpPr/>
            <p:nvPr/>
          </p:nvSpPr>
          <p:spPr>
            <a:xfrm>
              <a:off x="3465647" y="2968957"/>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63"/>
            <p:cNvSpPr/>
            <p:nvPr/>
          </p:nvSpPr>
          <p:spPr>
            <a:xfrm>
              <a:off x="3458351" y="2980267"/>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1</a:t>
              </a:r>
              <a:endParaRPr/>
            </a:p>
          </p:txBody>
        </p:sp>
        <p:sp>
          <p:nvSpPr>
            <p:cNvPr id="981" name="Google Shape;981;p63"/>
            <p:cNvSpPr/>
            <p:nvPr/>
          </p:nvSpPr>
          <p:spPr>
            <a:xfrm>
              <a:off x="4201076" y="3630957"/>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63"/>
            <p:cNvSpPr/>
            <p:nvPr/>
          </p:nvSpPr>
          <p:spPr>
            <a:xfrm>
              <a:off x="4193780" y="3642267"/>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1</a:t>
              </a:r>
              <a:endParaRPr/>
            </a:p>
          </p:txBody>
        </p:sp>
        <p:cxnSp>
          <p:nvCxnSpPr>
            <p:cNvPr id="983" name="Google Shape;983;p63"/>
            <p:cNvCxnSpPr>
              <a:stCxn id="980" idx="3"/>
              <a:endCxn id="976" idx="1"/>
            </p:cNvCxnSpPr>
            <p:nvPr/>
          </p:nvCxnSpPr>
          <p:spPr>
            <a:xfrm>
              <a:off x="3704167" y="3072600"/>
              <a:ext cx="482400" cy="0"/>
            </a:xfrm>
            <a:prstGeom prst="straightConnector1">
              <a:avLst/>
            </a:prstGeom>
            <a:noFill/>
            <a:ln w="25400" cap="flat" cmpd="sng">
              <a:solidFill>
                <a:schemeClr val="dk1"/>
              </a:solidFill>
              <a:prstDash val="solid"/>
              <a:round/>
              <a:headEnd type="none" w="sm" len="sm"/>
              <a:tailEnd type="none" w="sm" len="sm"/>
            </a:ln>
          </p:spPr>
        </p:cxnSp>
        <p:cxnSp>
          <p:nvCxnSpPr>
            <p:cNvPr id="984" name="Google Shape;984;p63"/>
            <p:cNvCxnSpPr>
              <a:stCxn id="975" idx="6"/>
              <a:endCxn id="977" idx="2"/>
            </p:cNvCxnSpPr>
            <p:nvPr/>
          </p:nvCxnSpPr>
          <p:spPr>
            <a:xfrm>
              <a:off x="4419600" y="3081867"/>
              <a:ext cx="459900" cy="0"/>
            </a:xfrm>
            <a:prstGeom prst="straightConnector1">
              <a:avLst/>
            </a:prstGeom>
            <a:noFill/>
            <a:ln w="25400" cap="flat" cmpd="sng">
              <a:solidFill>
                <a:schemeClr val="dk1"/>
              </a:solidFill>
              <a:prstDash val="solid"/>
              <a:round/>
              <a:headEnd type="none" w="sm" len="sm"/>
              <a:tailEnd type="none" w="sm" len="sm"/>
            </a:ln>
          </p:spPr>
        </p:cxnSp>
        <p:cxnSp>
          <p:nvCxnSpPr>
            <p:cNvPr id="985" name="Google Shape;985;p63"/>
            <p:cNvCxnSpPr>
              <a:stCxn id="975" idx="4"/>
              <a:endCxn id="982" idx="0"/>
            </p:cNvCxnSpPr>
            <p:nvPr/>
          </p:nvCxnSpPr>
          <p:spPr>
            <a:xfrm>
              <a:off x="4306690" y="3194777"/>
              <a:ext cx="9900" cy="447600"/>
            </a:xfrm>
            <a:prstGeom prst="straightConnector1">
              <a:avLst/>
            </a:prstGeom>
            <a:noFill/>
            <a:ln w="25400" cap="flat" cmpd="sng">
              <a:solidFill>
                <a:schemeClr val="dk1"/>
              </a:solidFill>
              <a:prstDash val="solid"/>
              <a:round/>
              <a:headEnd type="none" w="sm" len="sm"/>
              <a:tailEnd type="none" w="sm" len="sm"/>
            </a:ln>
          </p:spPr>
        </p:cxnSp>
        <p:sp>
          <p:nvSpPr>
            <p:cNvPr id="986" name="Google Shape;986;p63"/>
            <p:cNvSpPr/>
            <p:nvPr/>
          </p:nvSpPr>
          <p:spPr>
            <a:xfrm>
              <a:off x="5777047" y="2743137"/>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63"/>
            <p:cNvSpPr/>
            <p:nvPr/>
          </p:nvSpPr>
          <p:spPr>
            <a:xfrm>
              <a:off x="5769751" y="2754447"/>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2</a:t>
              </a:r>
              <a:endParaRPr/>
            </a:p>
          </p:txBody>
        </p:sp>
        <p:sp>
          <p:nvSpPr>
            <p:cNvPr id="988" name="Google Shape;988;p63"/>
            <p:cNvSpPr/>
            <p:nvPr/>
          </p:nvSpPr>
          <p:spPr>
            <a:xfrm>
              <a:off x="5784343" y="3335867"/>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9" name="Google Shape;989;p63"/>
            <p:cNvSpPr/>
            <p:nvPr/>
          </p:nvSpPr>
          <p:spPr>
            <a:xfrm>
              <a:off x="5777047" y="3347177"/>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2</a:t>
              </a:r>
              <a:endParaRPr/>
            </a:p>
          </p:txBody>
        </p:sp>
        <p:sp>
          <p:nvSpPr>
            <p:cNvPr id="990" name="Google Shape;990;p63"/>
            <p:cNvSpPr/>
            <p:nvPr/>
          </p:nvSpPr>
          <p:spPr>
            <a:xfrm>
              <a:off x="4446892" y="4316763"/>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63"/>
            <p:cNvSpPr/>
            <p:nvPr/>
          </p:nvSpPr>
          <p:spPr>
            <a:xfrm>
              <a:off x="4439596" y="4328073"/>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2</a:t>
              </a:r>
              <a:endParaRPr/>
            </a:p>
          </p:txBody>
        </p:sp>
        <p:sp>
          <p:nvSpPr>
            <p:cNvPr id="992" name="Google Shape;992;p63"/>
            <p:cNvSpPr/>
            <p:nvPr/>
          </p:nvSpPr>
          <p:spPr>
            <a:xfrm>
              <a:off x="3947964" y="4316763"/>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3" name="Google Shape;993;p63"/>
            <p:cNvSpPr/>
            <p:nvPr/>
          </p:nvSpPr>
          <p:spPr>
            <a:xfrm>
              <a:off x="3940668" y="4328073"/>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2</a:t>
              </a:r>
              <a:endParaRPr/>
            </a:p>
          </p:txBody>
        </p:sp>
        <p:sp>
          <p:nvSpPr>
            <p:cNvPr id="994" name="Google Shape;994;p63"/>
            <p:cNvSpPr/>
            <p:nvPr/>
          </p:nvSpPr>
          <p:spPr>
            <a:xfrm>
              <a:off x="2635913" y="2968957"/>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63"/>
            <p:cNvSpPr/>
            <p:nvPr/>
          </p:nvSpPr>
          <p:spPr>
            <a:xfrm>
              <a:off x="2628617" y="2980267"/>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2</a:t>
              </a:r>
              <a:endParaRPr/>
            </a:p>
          </p:txBody>
        </p:sp>
        <p:cxnSp>
          <p:nvCxnSpPr>
            <p:cNvPr id="996" name="Google Shape;996;p63"/>
            <p:cNvCxnSpPr>
              <a:endCxn id="980" idx="1"/>
            </p:cNvCxnSpPr>
            <p:nvPr/>
          </p:nvCxnSpPr>
          <p:spPr>
            <a:xfrm rot="10800000" flipH="1">
              <a:off x="2874551" y="3072600"/>
              <a:ext cx="583800" cy="1500"/>
            </a:xfrm>
            <a:prstGeom prst="straightConnector1">
              <a:avLst/>
            </a:prstGeom>
            <a:noFill/>
            <a:ln w="25400" cap="flat" cmpd="sng">
              <a:solidFill>
                <a:schemeClr val="dk1"/>
              </a:solidFill>
              <a:prstDash val="solid"/>
              <a:round/>
              <a:headEnd type="none" w="sm" len="sm"/>
              <a:tailEnd type="none" w="sm" len="sm"/>
            </a:ln>
          </p:spPr>
        </p:cxnSp>
        <p:cxnSp>
          <p:nvCxnSpPr>
            <p:cNvPr id="997" name="Google Shape;997;p63"/>
            <p:cNvCxnSpPr>
              <a:stCxn id="981" idx="3"/>
              <a:endCxn id="993" idx="0"/>
            </p:cNvCxnSpPr>
            <p:nvPr/>
          </p:nvCxnSpPr>
          <p:spPr>
            <a:xfrm flipH="1">
              <a:off x="4063447" y="3823706"/>
              <a:ext cx="170700" cy="504300"/>
            </a:xfrm>
            <a:prstGeom prst="straightConnector1">
              <a:avLst/>
            </a:prstGeom>
            <a:noFill/>
            <a:ln w="25400" cap="flat" cmpd="sng">
              <a:solidFill>
                <a:schemeClr val="dk1"/>
              </a:solidFill>
              <a:prstDash val="solid"/>
              <a:round/>
              <a:headEnd type="none" w="sm" len="sm"/>
              <a:tailEnd type="none" w="sm" len="sm"/>
            </a:ln>
          </p:spPr>
        </p:cxnSp>
        <p:cxnSp>
          <p:nvCxnSpPr>
            <p:cNvPr id="998" name="Google Shape;998;p63"/>
            <p:cNvCxnSpPr>
              <a:stCxn id="981" idx="5"/>
              <a:endCxn id="990" idx="0"/>
            </p:cNvCxnSpPr>
            <p:nvPr/>
          </p:nvCxnSpPr>
          <p:spPr>
            <a:xfrm>
              <a:off x="4393825" y="3823706"/>
              <a:ext cx="165900" cy="493200"/>
            </a:xfrm>
            <a:prstGeom prst="straightConnector1">
              <a:avLst/>
            </a:prstGeom>
            <a:noFill/>
            <a:ln w="25400" cap="flat" cmpd="sng">
              <a:solidFill>
                <a:schemeClr val="dk1"/>
              </a:solidFill>
              <a:prstDash val="solid"/>
              <a:round/>
              <a:headEnd type="none" w="sm" len="sm"/>
              <a:tailEnd type="none" w="sm" len="sm"/>
            </a:ln>
          </p:spPr>
        </p:cxnSp>
        <p:cxnSp>
          <p:nvCxnSpPr>
            <p:cNvPr id="999" name="Google Shape;999;p63"/>
            <p:cNvCxnSpPr>
              <a:stCxn id="988" idx="2"/>
              <a:endCxn id="978" idx="3"/>
            </p:cNvCxnSpPr>
            <p:nvPr/>
          </p:nvCxnSpPr>
          <p:spPr>
            <a:xfrm rot="10800000">
              <a:off x="5118043" y="3072577"/>
              <a:ext cx="666300" cy="376200"/>
            </a:xfrm>
            <a:prstGeom prst="straightConnector1">
              <a:avLst/>
            </a:prstGeom>
            <a:noFill/>
            <a:ln w="25400" cap="flat" cmpd="sng">
              <a:solidFill>
                <a:schemeClr val="dk1"/>
              </a:solidFill>
              <a:prstDash val="solid"/>
              <a:round/>
              <a:headEnd type="none" w="sm" len="sm"/>
              <a:tailEnd type="none" w="sm" len="sm"/>
            </a:ln>
          </p:spPr>
        </p:cxnSp>
        <p:cxnSp>
          <p:nvCxnSpPr>
            <p:cNvPr id="1000" name="Google Shape;1000;p63"/>
            <p:cNvCxnSpPr>
              <a:stCxn id="986" idx="2"/>
            </p:cNvCxnSpPr>
            <p:nvPr/>
          </p:nvCxnSpPr>
          <p:spPr>
            <a:xfrm flipH="1">
              <a:off x="5118247" y="2856047"/>
              <a:ext cx="658800" cy="225900"/>
            </a:xfrm>
            <a:prstGeom prst="straightConnector1">
              <a:avLst/>
            </a:prstGeom>
            <a:noFill/>
            <a:ln w="25400" cap="flat" cmpd="sng">
              <a:solidFill>
                <a:schemeClr val="dk1"/>
              </a:solidFill>
              <a:prstDash val="solid"/>
              <a:round/>
              <a:headEnd type="none" w="sm" len="sm"/>
              <a:tailEnd type="none" w="sm" len="sm"/>
            </a:ln>
          </p:spPr>
        </p:cxnSp>
        <p:sp>
          <p:nvSpPr>
            <p:cNvPr id="1001" name="Google Shape;1001;p63"/>
            <p:cNvSpPr/>
            <p:nvPr/>
          </p:nvSpPr>
          <p:spPr>
            <a:xfrm>
              <a:off x="6492763" y="2384694"/>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63"/>
            <p:cNvSpPr/>
            <p:nvPr/>
          </p:nvSpPr>
          <p:spPr>
            <a:xfrm>
              <a:off x="6485467" y="2396004"/>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3</a:t>
              </a:r>
              <a:endParaRPr/>
            </a:p>
          </p:txBody>
        </p:sp>
        <p:sp>
          <p:nvSpPr>
            <p:cNvPr id="1003" name="Google Shape;1003;p63"/>
            <p:cNvSpPr/>
            <p:nvPr/>
          </p:nvSpPr>
          <p:spPr>
            <a:xfrm>
              <a:off x="6500059" y="2935089"/>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4" name="Google Shape;1004;p63"/>
            <p:cNvSpPr/>
            <p:nvPr/>
          </p:nvSpPr>
          <p:spPr>
            <a:xfrm>
              <a:off x="6492763" y="2946399"/>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3</a:t>
              </a:r>
              <a:endParaRPr/>
            </a:p>
          </p:txBody>
        </p:sp>
        <p:sp>
          <p:nvSpPr>
            <p:cNvPr id="1005" name="Google Shape;1005;p63"/>
            <p:cNvSpPr/>
            <p:nvPr/>
          </p:nvSpPr>
          <p:spPr>
            <a:xfrm>
              <a:off x="6500059" y="3486665"/>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63"/>
            <p:cNvSpPr/>
            <p:nvPr/>
          </p:nvSpPr>
          <p:spPr>
            <a:xfrm>
              <a:off x="6492763" y="3497975"/>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3</a:t>
              </a:r>
              <a:endParaRPr/>
            </a:p>
          </p:txBody>
        </p:sp>
        <p:sp>
          <p:nvSpPr>
            <p:cNvPr id="1007" name="Google Shape;1007;p63"/>
            <p:cNvSpPr/>
            <p:nvPr/>
          </p:nvSpPr>
          <p:spPr>
            <a:xfrm>
              <a:off x="5999960" y="4037060"/>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8" name="Google Shape;1008;p63"/>
            <p:cNvSpPr/>
            <p:nvPr/>
          </p:nvSpPr>
          <p:spPr>
            <a:xfrm>
              <a:off x="5992664" y="4048370"/>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3</a:t>
              </a:r>
              <a:endParaRPr/>
            </a:p>
          </p:txBody>
        </p:sp>
        <p:sp>
          <p:nvSpPr>
            <p:cNvPr id="1009" name="Google Shape;1009;p63"/>
            <p:cNvSpPr/>
            <p:nvPr/>
          </p:nvSpPr>
          <p:spPr>
            <a:xfrm>
              <a:off x="2024329" y="2473800"/>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63"/>
            <p:cNvSpPr/>
            <p:nvPr/>
          </p:nvSpPr>
          <p:spPr>
            <a:xfrm>
              <a:off x="2017033" y="2485110"/>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3</a:t>
              </a:r>
              <a:endParaRPr/>
            </a:p>
          </p:txBody>
        </p:sp>
        <p:sp>
          <p:nvSpPr>
            <p:cNvPr id="1011" name="Google Shape;1011;p63"/>
            <p:cNvSpPr/>
            <p:nvPr/>
          </p:nvSpPr>
          <p:spPr>
            <a:xfrm>
              <a:off x="1836984" y="2969745"/>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2" name="Google Shape;1012;p63"/>
            <p:cNvSpPr/>
            <p:nvPr/>
          </p:nvSpPr>
          <p:spPr>
            <a:xfrm>
              <a:off x="1829688" y="2981055"/>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3</a:t>
              </a:r>
              <a:endParaRPr/>
            </a:p>
          </p:txBody>
        </p:sp>
        <p:sp>
          <p:nvSpPr>
            <p:cNvPr id="1013" name="Google Shape;1013;p63"/>
            <p:cNvSpPr/>
            <p:nvPr/>
          </p:nvSpPr>
          <p:spPr>
            <a:xfrm>
              <a:off x="2037029" y="3510011"/>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63"/>
            <p:cNvSpPr/>
            <p:nvPr/>
          </p:nvSpPr>
          <p:spPr>
            <a:xfrm>
              <a:off x="2029733" y="3521321"/>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3</a:t>
              </a:r>
              <a:endParaRPr/>
            </a:p>
          </p:txBody>
        </p:sp>
        <p:sp>
          <p:nvSpPr>
            <p:cNvPr id="1015" name="Google Shape;1015;p63"/>
            <p:cNvSpPr/>
            <p:nvPr/>
          </p:nvSpPr>
          <p:spPr>
            <a:xfrm>
              <a:off x="3947964" y="4892491"/>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6" name="Google Shape;1016;p63"/>
            <p:cNvSpPr/>
            <p:nvPr/>
          </p:nvSpPr>
          <p:spPr>
            <a:xfrm>
              <a:off x="3940668" y="4903801"/>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3</a:t>
              </a:r>
              <a:endParaRPr/>
            </a:p>
          </p:txBody>
        </p:sp>
        <p:cxnSp>
          <p:nvCxnSpPr>
            <p:cNvPr id="1017" name="Google Shape;1017;p63"/>
            <p:cNvCxnSpPr>
              <a:stCxn id="1009" idx="5"/>
              <a:endCxn id="994" idx="1"/>
            </p:cNvCxnSpPr>
            <p:nvPr/>
          </p:nvCxnSpPr>
          <p:spPr>
            <a:xfrm>
              <a:off x="2217078" y="2666549"/>
              <a:ext cx="451800" cy="335400"/>
            </a:xfrm>
            <a:prstGeom prst="straightConnector1">
              <a:avLst/>
            </a:prstGeom>
            <a:noFill/>
            <a:ln w="25400" cap="flat" cmpd="sng">
              <a:solidFill>
                <a:schemeClr val="dk1"/>
              </a:solidFill>
              <a:prstDash val="solid"/>
              <a:round/>
              <a:headEnd type="none" w="sm" len="sm"/>
              <a:tailEnd type="none" w="sm" len="sm"/>
            </a:ln>
          </p:spPr>
        </p:cxnSp>
        <p:cxnSp>
          <p:nvCxnSpPr>
            <p:cNvPr id="1018" name="Google Shape;1018;p63"/>
            <p:cNvCxnSpPr>
              <a:stCxn id="994" idx="3"/>
              <a:endCxn id="1013" idx="7"/>
            </p:cNvCxnSpPr>
            <p:nvPr/>
          </p:nvCxnSpPr>
          <p:spPr>
            <a:xfrm flipH="1">
              <a:off x="2229784" y="3161706"/>
              <a:ext cx="439200" cy="381300"/>
            </a:xfrm>
            <a:prstGeom prst="straightConnector1">
              <a:avLst/>
            </a:prstGeom>
            <a:noFill/>
            <a:ln w="25400" cap="flat" cmpd="sng">
              <a:solidFill>
                <a:schemeClr val="dk1"/>
              </a:solidFill>
              <a:prstDash val="solid"/>
              <a:round/>
              <a:headEnd type="none" w="sm" len="sm"/>
              <a:tailEnd type="none" w="sm" len="sm"/>
            </a:ln>
          </p:spPr>
        </p:cxnSp>
        <p:cxnSp>
          <p:nvCxnSpPr>
            <p:cNvPr id="1019" name="Google Shape;1019;p63"/>
            <p:cNvCxnSpPr>
              <a:stCxn id="1011" idx="6"/>
              <a:endCxn id="994" idx="2"/>
            </p:cNvCxnSpPr>
            <p:nvPr/>
          </p:nvCxnSpPr>
          <p:spPr>
            <a:xfrm rot="10800000" flipH="1">
              <a:off x="2062804" y="3081755"/>
              <a:ext cx="573000" cy="900"/>
            </a:xfrm>
            <a:prstGeom prst="straightConnector1">
              <a:avLst/>
            </a:prstGeom>
            <a:noFill/>
            <a:ln w="25400" cap="flat" cmpd="sng">
              <a:solidFill>
                <a:schemeClr val="dk1"/>
              </a:solidFill>
              <a:prstDash val="solid"/>
              <a:round/>
              <a:headEnd type="none" w="sm" len="sm"/>
              <a:tailEnd type="none" w="sm" len="sm"/>
            </a:ln>
          </p:spPr>
        </p:cxnSp>
        <p:cxnSp>
          <p:nvCxnSpPr>
            <p:cNvPr id="1020" name="Google Shape;1020;p63"/>
            <p:cNvCxnSpPr>
              <a:stCxn id="986" idx="6"/>
              <a:endCxn id="1003" idx="2"/>
            </p:cNvCxnSpPr>
            <p:nvPr/>
          </p:nvCxnSpPr>
          <p:spPr>
            <a:xfrm>
              <a:off x="6002867" y="2856047"/>
              <a:ext cx="497100" cy="192000"/>
            </a:xfrm>
            <a:prstGeom prst="straightConnector1">
              <a:avLst/>
            </a:prstGeom>
            <a:noFill/>
            <a:ln w="25400" cap="flat" cmpd="sng">
              <a:solidFill>
                <a:schemeClr val="dk1"/>
              </a:solidFill>
              <a:prstDash val="solid"/>
              <a:round/>
              <a:headEnd type="none" w="sm" len="sm"/>
              <a:tailEnd type="none" w="sm" len="sm"/>
            </a:ln>
          </p:spPr>
        </p:cxnSp>
        <p:cxnSp>
          <p:nvCxnSpPr>
            <p:cNvPr id="1021" name="Google Shape;1021;p63"/>
            <p:cNvCxnSpPr>
              <a:stCxn id="986" idx="6"/>
              <a:endCxn id="1001" idx="3"/>
            </p:cNvCxnSpPr>
            <p:nvPr/>
          </p:nvCxnSpPr>
          <p:spPr>
            <a:xfrm rot="10800000" flipH="1">
              <a:off x="6002867" y="2577347"/>
              <a:ext cx="522900" cy="278700"/>
            </a:xfrm>
            <a:prstGeom prst="straightConnector1">
              <a:avLst/>
            </a:prstGeom>
            <a:noFill/>
            <a:ln w="25400" cap="flat" cmpd="sng">
              <a:solidFill>
                <a:schemeClr val="dk1"/>
              </a:solidFill>
              <a:prstDash val="solid"/>
              <a:round/>
              <a:headEnd type="none" w="sm" len="sm"/>
              <a:tailEnd type="none" w="sm" len="sm"/>
            </a:ln>
          </p:spPr>
        </p:cxnSp>
        <p:cxnSp>
          <p:nvCxnSpPr>
            <p:cNvPr id="1022" name="Google Shape;1022;p63"/>
            <p:cNvCxnSpPr>
              <a:stCxn id="988" idx="6"/>
              <a:endCxn id="1005" idx="2"/>
            </p:cNvCxnSpPr>
            <p:nvPr/>
          </p:nvCxnSpPr>
          <p:spPr>
            <a:xfrm>
              <a:off x="6010163" y="3448777"/>
              <a:ext cx="489900" cy="150900"/>
            </a:xfrm>
            <a:prstGeom prst="straightConnector1">
              <a:avLst/>
            </a:prstGeom>
            <a:noFill/>
            <a:ln w="25400" cap="flat" cmpd="sng">
              <a:solidFill>
                <a:schemeClr val="dk1"/>
              </a:solidFill>
              <a:prstDash val="solid"/>
              <a:round/>
              <a:headEnd type="none" w="sm" len="sm"/>
              <a:tailEnd type="none" w="sm" len="sm"/>
            </a:ln>
          </p:spPr>
        </p:cxnSp>
        <p:cxnSp>
          <p:nvCxnSpPr>
            <p:cNvPr id="1023" name="Google Shape;1023;p63"/>
            <p:cNvCxnSpPr>
              <a:stCxn id="988" idx="4"/>
              <a:endCxn id="1008" idx="0"/>
            </p:cNvCxnSpPr>
            <p:nvPr/>
          </p:nvCxnSpPr>
          <p:spPr>
            <a:xfrm>
              <a:off x="5897253" y="3561687"/>
              <a:ext cx="218400" cy="486600"/>
            </a:xfrm>
            <a:prstGeom prst="straightConnector1">
              <a:avLst/>
            </a:prstGeom>
            <a:noFill/>
            <a:ln w="25400" cap="flat" cmpd="sng">
              <a:solidFill>
                <a:schemeClr val="dk1"/>
              </a:solidFill>
              <a:prstDash val="solid"/>
              <a:round/>
              <a:headEnd type="none" w="sm" len="sm"/>
              <a:tailEnd type="none" w="sm" len="sm"/>
            </a:ln>
          </p:spPr>
        </p:cxnSp>
        <p:cxnSp>
          <p:nvCxnSpPr>
            <p:cNvPr id="1024" name="Google Shape;1024;p63"/>
            <p:cNvCxnSpPr>
              <a:stCxn id="992" idx="4"/>
              <a:endCxn id="1016" idx="0"/>
            </p:cNvCxnSpPr>
            <p:nvPr/>
          </p:nvCxnSpPr>
          <p:spPr>
            <a:xfrm>
              <a:off x="4060874" y="4542583"/>
              <a:ext cx="2700" cy="361200"/>
            </a:xfrm>
            <a:prstGeom prst="straightConnector1">
              <a:avLst/>
            </a:prstGeom>
            <a:noFill/>
            <a:ln w="25400" cap="flat" cmpd="sng">
              <a:solidFill>
                <a:schemeClr val="dk1"/>
              </a:solidFill>
              <a:prstDash val="solid"/>
              <a:round/>
              <a:headEnd type="none" w="sm" len="sm"/>
              <a:tailEnd type="none" w="sm" len="sm"/>
            </a:ln>
          </p:spPr>
        </p:cxnSp>
        <p:sp>
          <p:nvSpPr>
            <p:cNvPr id="1025" name="Google Shape;1025;p63"/>
            <p:cNvSpPr/>
            <p:nvPr/>
          </p:nvSpPr>
          <p:spPr>
            <a:xfrm>
              <a:off x="2282845" y="4159237"/>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63"/>
            <p:cNvSpPr/>
            <p:nvPr/>
          </p:nvSpPr>
          <p:spPr>
            <a:xfrm>
              <a:off x="2275549" y="4170547"/>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4</a:t>
              </a:r>
              <a:endParaRPr/>
            </a:p>
          </p:txBody>
        </p:sp>
        <p:sp>
          <p:nvSpPr>
            <p:cNvPr id="1027" name="Google Shape;1027;p63"/>
            <p:cNvSpPr/>
            <p:nvPr/>
          </p:nvSpPr>
          <p:spPr>
            <a:xfrm>
              <a:off x="1591168" y="4055593"/>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8" name="Google Shape;1028;p63"/>
            <p:cNvSpPr/>
            <p:nvPr/>
          </p:nvSpPr>
          <p:spPr>
            <a:xfrm>
              <a:off x="1583872" y="4066903"/>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4</a:t>
              </a:r>
              <a:endParaRPr/>
            </a:p>
          </p:txBody>
        </p:sp>
        <p:sp>
          <p:nvSpPr>
            <p:cNvPr id="1029" name="Google Shape;1029;p63"/>
            <p:cNvSpPr/>
            <p:nvPr/>
          </p:nvSpPr>
          <p:spPr>
            <a:xfrm>
              <a:off x="1334296" y="3570078"/>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63"/>
            <p:cNvSpPr/>
            <p:nvPr/>
          </p:nvSpPr>
          <p:spPr>
            <a:xfrm>
              <a:off x="1327000" y="3581388"/>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4</a:t>
              </a:r>
              <a:endParaRPr/>
            </a:p>
          </p:txBody>
        </p:sp>
        <p:sp>
          <p:nvSpPr>
            <p:cNvPr id="1031" name="Google Shape;1031;p63"/>
            <p:cNvSpPr/>
            <p:nvPr/>
          </p:nvSpPr>
          <p:spPr>
            <a:xfrm>
              <a:off x="1095776" y="2905245"/>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2" name="Google Shape;1032;p63"/>
            <p:cNvSpPr/>
            <p:nvPr/>
          </p:nvSpPr>
          <p:spPr>
            <a:xfrm>
              <a:off x="1088480" y="2916555"/>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4</a:t>
              </a:r>
              <a:endParaRPr/>
            </a:p>
          </p:txBody>
        </p:sp>
        <p:sp>
          <p:nvSpPr>
            <p:cNvPr id="1033" name="Google Shape;1033;p63"/>
            <p:cNvSpPr/>
            <p:nvPr/>
          </p:nvSpPr>
          <p:spPr>
            <a:xfrm>
              <a:off x="7129011" y="3597884"/>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63"/>
            <p:cNvSpPr/>
            <p:nvPr/>
          </p:nvSpPr>
          <p:spPr>
            <a:xfrm>
              <a:off x="7121715" y="3609194"/>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4</a:t>
              </a:r>
              <a:endParaRPr/>
            </a:p>
          </p:txBody>
        </p:sp>
        <p:sp>
          <p:nvSpPr>
            <p:cNvPr id="1035" name="Google Shape;1035;p63"/>
            <p:cNvSpPr/>
            <p:nvPr/>
          </p:nvSpPr>
          <p:spPr>
            <a:xfrm>
              <a:off x="6745875" y="4113563"/>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6" name="Google Shape;1036;p63"/>
            <p:cNvSpPr/>
            <p:nvPr/>
          </p:nvSpPr>
          <p:spPr>
            <a:xfrm>
              <a:off x="6738579" y="4124873"/>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4</a:t>
              </a:r>
              <a:endParaRPr/>
            </a:p>
          </p:txBody>
        </p:sp>
        <p:sp>
          <p:nvSpPr>
            <p:cNvPr id="1037" name="Google Shape;1037;p63"/>
            <p:cNvSpPr/>
            <p:nvPr/>
          </p:nvSpPr>
          <p:spPr>
            <a:xfrm>
              <a:off x="7257323" y="2981055"/>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8" name="Google Shape;1038;p63"/>
            <p:cNvSpPr/>
            <p:nvPr/>
          </p:nvSpPr>
          <p:spPr>
            <a:xfrm>
              <a:off x="7250027" y="2992365"/>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4</a:t>
              </a:r>
              <a:endParaRPr/>
            </a:p>
          </p:txBody>
        </p:sp>
        <p:sp>
          <p:nvSpPr>
            <p:cNvPr id="1039" name="Google Shape;1039;p63"/>
            <p:cNvSpPr/>
            <p:nvPr/>
          </p:nvSpPr>
          <p:spPr>
            <a:xfrm>
              <a:off x="7264619" y="2384694"/>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0" name="Google Shape;1040;p63"/>
            <p:cNvSpPr/>
            <p:nvPr/>
          </p:nvSpPr>
          <p:spPr>
            <a:xfrm>
              <a:off x="7257323" y="2396004"/>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4</a:t>
              </a:r>
              <a:endParaRPr/>
            </a:p>
          </p:txBody>
        </p:sp>
        <p:cxnSp>
          <p:nvCxnSpPr>
            <p:cNvPr id="1041" name="Google Shape;1041;p63"/>
            <p:cNvCxnSpPr>
              <a:stCxn id="1013" idx="3"/>
              <a:endCxn id="1027" idx="7"/>
            </p:cNvCxnSpPr>
            <p:nvPr/>
          </p:nvCxnSpPr>
          <p:spPr>
            <a:xfrm flipH="1">
              <a:off x="1783900" y="3702760"/>
              <a:ext cx="286200" cy="385800"/>
            </a:xfrm>
            <a:prstGeom prst="straightConnector1">
              <a:avLst/>
            </a:prstGeom>
            <a:noFill/>
            <a:ln w="25400" cap="flat" cmpd="sng">
              <a:solidFill>
                <a:schemeClr val="dk1"/>
              </a:solidFill>
              <a:prstDash val="solid"/>
              <a:round/>
              <a:headEnd type="none" w="sm" len="sm"/>
              <a:tailEnd type="none" w="sm" len="sm"/>
            </a:ln>
          </p:spPr>
        </p:cxnSp>
        <p:cxnSp>
          <p:nvCxnSpPr>
            <p:cNvPr id="1042" name="Google Shape;1042;p63"/>
            <p:cNvCxnSpPr>
              <a:stCxn id="1013" idx="5"/>
              <a:endCxn id="1025" idx="0"/>
            </p:cNvCxnSpPr>
            <p:nvPr/>
          </p:nvCxnSpPr>
          <p:spPr>
            <a:xfrm>
              <a:off x="2229778" y="3702760"/>
              <a:ext cx="165900" cy="456600"/>
            </a:xfrm>
            <a:prstGeom prst="straightConnector1">
              <a:avLst/>
            </a:prstGeom>
            <a:noFill/>
            <a:ln w="25400" cap="flat" cmpd="sng">
              <a:solidFill>
                <a:schemeClr val="dk1"/>
              </a:solidFill>
              <a:prstDash val="solid"/>
              <a:round/>
              <a:headEnd type="none" w="sm" len="sm"/>
              <a:tailEnd type="none" w="sm" len="sm"/>
            </a:ln>
          </p:spPr>
        </p:cxnSp>
        <p:cxnSp>
          <p:nvCxnSpPr>
            <p:cNvPr id="1043" name="Google Shape;1043;p63"/>
            <p:cNvCxnSpPr>
              <a:stCxn id="1029" idx="6"/>
              <a:endCxn id="1013" idx="2"/>
            </p:cNvCxnSpPr>
            <p:nvPr/>
          </p:nvCxnSpPr>
          <p:spPr>
            <a:xfrm rot="10800000" flipH="1">
              <a:off x="1560116" y="3622988"/>
              <a:ext cx="477000" cy="60000"/>
            </a:xfrm>
            <a:prstGeom prst="straightConnector1">
              <a:avLst/>
            </a:prstGeom>
            <a:noFill/>
            <a:ln w="25400" cap="flat" cmpd="sng">
              <a:solidFill>
                <a:schemeClr val="dk1"/>
              </a:solidFill>
              <a:prstDash val="solid"/>
              <a:round/>
              <a:headEnd type="none" w="sm" len="sm"/>
              <a:tailEnd type="none" w="sm" len="sm"/>
            </a:ln>
          </p:spPr>
        </p:cxnSp>
        <p:cxnSp>
          <p:nvCxnSpPr>
            <p:cNvPr id="1044" name="Google Shape;1044;p63"/>
            <p:cNvCxnSpPr>
              <a:stCxn id="1031" idx="6"/>
              <a:endCxn id="1012" idx="1"/>
            </p:cNvCxnSpPr>
            <p:nvPr/>
          </p:nvCxnSpPr>
          <p:spPr>
            <a:xfrm>
              <a:off x="1321596" y="3018155"/>
              <a:ext cx="508200" cy="55200"/>
            </a:xfrm>
            <a:prstGeom prst="straightConnector1">
              <a:avLst/>
            </a:prstGeom>
            <a:noFill/>
            <a:ln w="25400" cap="flat" cmpd="sng">
              <a:solidFill>
                <a:schemeClr val="dk1"/>
              </a:solidFill>
              <a:prstDash val="solid"/>
              <a:round/>
              <a:headEnd type="none" w="sm" len="sm"/>
              <a:tailEnd type="none" w="sm" len="sm"/>
            </a:ln>
          </p:spPr>
        </p:cxnSp>
        <p:cxnSp>
          <p:nvCxnSpPr>
            <p:cNvPr id="1045" name="Google Shape;1045;p63"/>
            <p:cNvCxnSpPr>
              <a:stCxn id="1005" idx="6"/>
              <a:endCxn id="1034" idx="1"/>
            </p:cNvCxnSpPr>
            <p:nvPr/>
          </p:nvCxnSpPr>
          <p:spPr>
            <a:xfrm>
              <a:off x="6725879" y="3599575"/>
              <a:ext cx="395700" cy="102000"/>
            </a:xfrm>
            <a:prstGeom prst="straightConnector1">
              <a:avLst/>
            </a:prstGeom>
            <a:noFill/>
            <a:ln w="25400" cap="flat" cmpd="sng">
              <a:solidFill>
                <a:schemeClr val="dk1"/>
              </a:solidFill>
              <a:prstDash val="solid"/>
              <a:round/>
              <a:headEnd type="none" w="sm" len="sm"/>
              <a:tailEnd type="none" w="sm" len="sm"/>
            </a:ln>
          </p:spPr>
        </p:cxnSp>
        <p:cxnSp>
          <p:nvCxnSpPr>
            <p:cNvPr id="1046" name="Google Shape;1046;p63"/>
            <p:cNvCxnSpPr>
              <a:stCxn id="1005" idx="4"/>
              <a:endCxn id="1036" idx="0"/>
            </p:cNvCxnSpPr>
            <p:nvPr/>
          </p:nvCxnSpPr>
          <p:spPr>
            <a:xfrm>
              <a:off x="6612969" y="3712485"/>
              <a:ext cx="248400" cy="412500"/>
            </a:xfrm>
            <a:prstGeom prst="straightConnector1">
              <a:avLst/>
            </a:prstGeom>
            <a:noFill/>
            <a:ln w="25400" cap="flat" cmpd="sng">
              <a:solidFill>
                <a:schemeClr val="dk1"/>
              </a:solidFill>
              <a:prstDash val="solid"/>
              <a:round/>
              <a:headEnd type="none" w="sm" len="sm"/>
              <a:tailEnd type="none" w="sm" len="sm"/>
            </a:ln>
          </p:spPr>
        </p:cxnSp>
        <p:cxnSp>
          <p:nvCxnSpPr>
            <p:cNvPr id="1047" name="Google Shape;1047;p63"/>
            <p:cNvCxnSpPr>
              <a:stCxn id="1037" idx="2"/>
              <a:endCxn id="1003" idx="6"/>
            </p:cNvCxnSpPr>
            <p:nvPr/>
          </p:nvCxnSpPr>
          <p:spPr>
            <a:xfrm rot="10800000">
              <a:off x="6726023" y="3048065"/>
              <a:ext cx="531300" cy="45900"/>
            </a:xfrm>
            <a:prstGeom prst="straightConnector1">
              <a:avLst/>
            </a:prstGeom>
            <a:noFill/>
            <a:ln w="25400" cap="flat" cmpd="sng">
              <a:solidFill>
                <a:schemeClr val="dk1"/>
              </a:solidFill>
              <a:prstDash val="solid"/>
              <a:round/>
              <a:headEnd type="none" w="sm" len="sm"/>
              <a:tailEnd type="none" w="sm" len="sm"/>
            </a:ln>
          </p:spPr>
        </p:cxnSp>
        <p:cxnSp>
          <p:nvCxnSpPr>
            <p:cNvPr id="1048" name="Google Shape;1048;p63"/>
            <p:cNvCxnSpPr>
              <a:stCxn id="1039" idx="2"/>
              <a:endCxn id="1001" idx="6"/>
            </p:cNvCxnSpPr>
            <p:nvPr/>
          </p:nvCxnSpPr>
          <p:spPr>
            <a:xfrm rot="10800000">
              <a:off x="6718619" y="2497604"/>
              <a:ext cx="546000" cy="0"/>
            </a:xfrm>
            <a:prstGeom prst="straightConnector1">
              <a:avLst/>
            </a:prstGeom>
            <a:noFill/>
            <a:ln w="25400" cap="flat" cmpd="sng">
              <a:solidFill>
                <a:schemeClr val="dk1"/>
              </a:solidFill>
              <a:prstDash val="solid"/>
              <a:round/>
              <a:headEnd type="none" w="sm" len="sm"/>
              <a:tailEnd type="none" w="sm" len="sm"/>
            </a:ln>
          </p:spPr>
        </p:cxnSp>
      </p:grpSp>
      <p:sp>
        <p:nvSpPr>
          <p:cNvPr id="1049" name="Google Shape;1049;p63"/>
          <p:cNvSpPr/>
          <p:nvPr/>
        </p:nvSpPr>
        <p:spPr>
          <a:xfrm>
            <a:off x="901700" y="2121982"/>
            <a:ext cx="7620000" cy="3265217"/>
          </a:xfrm>
          <a:prstGeom prst="rect">
            <a:avLst/>
          </a:prstGeom>
          <a:solidFill>
            <a:srgbClr val="BFBFBF">
              <a:alpha val="50980"/>
            </a:srgbClr>
          </a:solidFill>
          <a:ln w="9525" cap="flat" cmpd="sng">
            <a:solidFill>
              <a:srgbClr val="A5A5A5">
                <a:alpha val="47843"/>
              </a:srgbClr>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0" name="Google Shape;1050;p63"/>
          <p:cNvSpPr txBox="1"/>
          <p:nvPr/>
        </p:nvSpPr>
        <p:spPr>
          <a:xfrm>
            <a:off x="152400" y="584200"/>
            <a:ext cx="8077200" cy="1471172"/>
          </a:xfrm>
          <a:prstGeom prst="rect">
            <a:avLst/>
          </a:prstGeom>
          <a:noFill/>
          <a:ln>
            <a:noFill/>
          </a:ln>
        </p:spPr>
        <p:txBody>
          <a:bodyPr spcFirstLastPara="1" wrap="square" lIns="91425" tIns="45700" rIns="91425" bIns="45700" anchor="t" anchorCtr="0">
            <a:spAutoFit/>
          </a:bodyPr>
          <a:lstStyle/>
          <a:p>
            <a:pPr marL="0" marR="0" lvl="0" indent="0" algn="l" rtl="0">
              <a:lnSpc>
                <a:spcPct val="160000"/>
              </a:lnSpc>
              <a:spcBef>
                <a:spcPts val="0"/>
              </a:spcBef>
              <a:spcAft>
                <a:spcPts val="0"/>
              </a:spcAft>
              <a:buNone/>
            </a:pPr>
            <a:r>
              <a:rPr lang="en-US" sz="1600" b="1">
                <a:solidFill>
                  <a:schemeClr val="dk1"/>
                </a:solidFill>
                <a:latin typeface="Helvetica Neue"/>
                <a:ea typeface="Helvetica Neue"/>
                <a:cs typeface="Helvetica Neue"/>
                <a:sym typeface="Helvetica Neue"/>
              </a:rPr>
              <a:t>Distance between node 0 and node 4:</a:t>
            </a:r>
            <a:endParaRPr/>
          </a:p>
          <a:p>
            <a:pPr marL="0" marR="0" lvl="0" indent="-101600" algn="l" rtl="0">
              <a:spcBef>
                <a:spcPts val="0"/>
              </a:spcBef>
              <a:spcAft>
                <a:spcPts val="0"/>
              </a:spcAft>
              <a:buClr>
                <a:schemeClr val="dk1"/>
              </a:buClr>
              <a:buSzPts val="1600"/>
              <a:buFont typeface="Helvetica Neue"/>
              <a:buAutoNum type="arabicPeriod"/>
            </a:pPr>
            <a:r>
              <a:rPr lang="en-US" sz="1600">
                <a:solidFill>
                  <a:schemeClr val="dk1"/>
                </a:solidFill>
                <a:latin typeface="Helvetica Neue"/>
                <a:ea typeface="Helvetica Neue"/>
                <a:cs typeface="Helvetica Neue"/>
                <a:sym typeface="Helvetica Neue"/>
              </a:rPr>
              <a:t>Start at 0.</a:t>
            </a:r>
            <a:endParaRPr/>
          </a:p>
          <a:p>
            <a:pPr marL="0" marR="0" lvl="0" indent="-101600" algn="l" rtl="0">
              <a:spcBef>
                <a:spcPts val="0"/>
              </a:spcBef>
              <a:spcAft>
                <a:spcPts val="0"/>
              </a:spcAft>
              <a:buClr>
                <a:schemeClr val="dk1"/>
              </a:buClr>
              <a:buSzPts val="1600"/>
              <a:buFont typeface="Helvetica Neue"/>
              <a:buAutoNum type="arabicPeriod"/>
            </a:pPr>
            <a:r>
              <a:rPr lang="en-US" sz="1600">
                <a:solidFill>
                  <a:schemeClr val="dk1"/>
                </a:solidFill>
                <a:latin typeface="Helvetica Neue"/>
                <a:ea typeface="Helvetica Neue"/>
                <a:cs typeface="Helvetica Neue"/>
                <a:sym typeface="Helvetica Neue"/>
              </a:rPr>
              <a:t>Find the nodes adjacent to 0. Mark them as at distance 1. Put them in a queue.</a:t>
            </a:r>
            <a:endParaRPr/>
          </a:p>
          <a:p>
            <a:pPr marL="0" marR="0" lvl="0" indent="-101600" algn="l" rtl="0">
              <a:spcBef>
                <a:spcPts val="0"/>
              </a:spcBef>
              <a:spcAft>
                <a:spcPts val="0"/>
              </a:spcAft>
              <a:buClr>
                <a:schemeClr val="dk1"/>
              </a:buClr>
              <a:buSzPts val="1600"/>
              <a:buFont typeface="Helvetica Neue"/>
              <a:buAutoNum type="arabicPeriod"/>
            </a:pPr>
            <a:r>
              <a:rPr lang="en-US" sz="1600">
                <a:solidFill>
                  <a:schemeClr val="dk1"/>
                </a:solidFill>
                <a:latin typeface="Helvetica Neue"/>
                <a:ea typeface="Helvetica Neue"/>
                <a:cs typeface="Helvetica Neue"/>
                <a:sym typeface="Helvetica Neue"/>
              </a:rPr>
              <a:t>Take the first node out of the queue. Find the unmarked nodes adjacent to it in the graph. Mark them with the label of 2. Put them in the queue.</a:t>
            </a:r>
            <a:endParaRPr/>
          </a:p>
        </p:txBody>
      </p:sp>
      <p:sp>
        <p:nvSpPr>
          <p:cNvPr id="1051" name="Google Shape;1051;p63"/>
          <p:cNvSpPr txBox="1"/>
          <p:nvPr/>
        </p:nvSpPr>
        <p:spPr>
          <a:xfrm>
            <a:off x="6477000" y="5399900"/>
            <a:ext cx="25908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00" b="1">
                <a:solidFill>
                  <a:srgbClr val="A5A5A5"/>
                </a:solidFill>
                <a:latin typeface="Helvetica Neue"/>
                <a:ea typeface="Helvetica Neue"/>
                <a:cs typeface="Helvetica Neue"/>
                <a:sym typeface="Helvetica Neue"/>
              </a:rPr>
              <a:t>Network Science: Graph Theory </a:t>
            </a:r>
            <a:endParaRPr sz="600" i="1">
              <a:solidFill>
                <a:srgbClr val="A5A5A5"/>
              </a:solidFill>
              <a:latin typeface="Helvetica Neue"/>
              <a:ea typeface="Helvetica Neue"/>
              <a:cs typeface="Helvetica Neue"/>
              <a:sym typeface="Helvetica Neue"/>
            </a:endParaRPr>
          </a:p>
        </p:txBody>
      </p:sp>
      <p:sp>
        <p:nvSpPr>
          <p:cNvPr id="1052" name="Google Shape;1052;p63"/>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chemeClr val="lt1"/>
                </a:solidFill>
                <a:latin typeface="Helvetica Neue"/>
                <a:ea typeface="Helvetica Neue"/>
                <a:cs typeface="Helvetica Neue"/>
                <a:sym typeface="Helvetica Neue"/>
              </a:rPr>
              <a:t>FINDING DISTANCES: BREADTH FIRST SEARCH</a:t>
            </a:r>
            <a:endParaRPr sz="2000" b="1" i="1">
              <a:solidFill>
                <a:srgbClr val="F2F2F2"/>
              </a:solidFill>
              <a:latin typeface="Helvetica Neue"/>
              <a:ea typeface="Helvetica Neue"/>
              <a:cs typeface="Helvetica Neue"/>
              <a:sym typeface="Helvetica Neue"/>
            </a:endParaRPr>
          </a:p>
        </p:txBody>
      </p:sp>
      <p:sp>
        <p:nvSpPr>
          <p:cNvPr id="1053" name="Google Shape;1053;p63"/>
          <p:cNvSpPr/>
          <p:nvPr/>
        </p:nvSpPr>
        <p:spPr>
          <a:xfrm>
            <a:off x="4193780" y="2968957"/>
            <a:ext cx="225820" cy="225820"/>
          </a:xfrm>
          <a:prstGeom prst="ellipse">
            <a:avLst/>
          </a:prstGeom>
          <a:solidFill>
            <a:schemeClr val="lt1"/>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4" name="Google Shape;1054;p63"/>
          <p:cNvSpPr/>
          <p:nvPr/>
        </p:nvSpPr>
        <p:spPr>
          <a:xfrm>
            <a:off x="4186484" y="2980267"/>
            <a:ext cx="245816"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0</a:t>
            </a:r>
            <a:endParaRPr/>
          </a:p>
        </p:txBody>
      </p:sp>
      <p:sp>
        <p:nvSpPr>
          <p:cNvPr id="1055" name="Google Shape;1055;p63"/>
          <p:cNvSpPr/>
          <p:nvPr/>
        </p:nvSpPr>
        <p:spPr>
          <a:xfrm>
            <a:off x="4879580" y="2968957"/>
            <a:ext cx="225820" cy="225820"/>
          </a:xfrm>
          <a:prstGeom prst="ellipse">
            <a:avLst/>
          </a:prstGeom>
          <a:solidFill>
            <a:schemeClr val="lt1"/>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6" name="Google Shape;1056;p63"/>
          <p:cNvSpPr/>
          <p:nvPr/>
        </p:nvSpPr>
        <p:spPr>
          <a:xfrm>
            <a:off x="4872284" y="2980267"/>
            <a:ext cx="245816"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1</a:t>
            </a:r>
            <a:endParaRPr/>
          </a:p>
        </p:txBody>
      </p:sp>
      <p:sp>
        <p:nvSpPr>
          <p:cNvPr id="1057" name="Google Shape;1057;p63"/>
          <p:cNvSpPr/>
          <p:nvPr/>
        </p:nvSpPr>
        <p:spPr>
          <a:xfrm>
            <a:off x="3465647" y="2968957"/>
            <a:ext cx="225820" cy="225820"/>
          </a:xfrm>
          <a:prstGeom prst="ellipse">
            <a:avLst/>
          </a:prstGeom>
          <a:solidFill>
            <a:schemeClr val="lt1"/>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8" name="Google Shape;1058;p63"/>
          <p:cNvSpPr/>
          <p:nvPr/>
        </p:nvSpPr>
        <p:spPr>
          <a:xfrm>
            <a:off x="3458351" y="2980267"/>
            <a:ext cx="245816"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1</a:t>
            </a:r>
            <a:endParaRPr/>
          </a:p>
        </p:txBody>
      </p:sp>
      <p:sp>
        <p:nvSpPr>
          <p:cNvPr id="1059" name="Google Shape;1059;p63"/>
          <p:cNvSpPr/>
          <p:nvPr/>
        </p:nvSpPr>
        <p:spPr>
          <a:xfrm>
            <a:off x="4201076" y="3630957"/>
            <a:ext cx="225820" cy="225820"/>
          </a:xfrm>
          <a:prstGeom prst="ellipse">
            <a:avLst/>
          </a:prstGeom>
          <a:solidFill>
            <a:schemeClr val="lt1"/>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0" name="Google Shape;1060;p63"/>
          <p:cNvSpPr/>
          <p:nvPr/>
        </p:nvSpPr>
        <p:spPr>
          <a:xfrm>
            <a:off x="4193780" y="3642267"/>
            <a:ext cx="245816"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1</a:t>
            </a:r>
            <a:endParaRPr/>
          </a:p>
        </p:txBody>
      </p:sp>
      <p:cxnSp>
        <p:nvCxnSpPr>
          <p:cNvPr id="1061" name="Google Shape;1061;p63"/>
          <p:cNvCxnSpPr>
            <a:stCxn id="1058" idx="3"/>
            <a:endCxn id="1054" idx="1"/>
          </p:cNvCxnSpPr>
          <p:nvPr/>
        </p:nvCxnSpPr>
        <p:spPr>
          <a:xfrm>
            <a:off x="3704167" y="3072600"/>
            <a:ext cx="482400" cy="0"/>
          </a:xfrm>
          <a:prstGeom prst="straightConnector1">
            <a:avLst/>
          </a:prstGeom>
          <a:noFill/>
          <a:ln w="25400" cap="flat" cmpd="sng">
            <a:solidFill>
              <a:schemeClr val="dk1"/>
            </a:solidFill>
            <a:prstDash val="solid"/>
            <a:round/>
            <a:headEnd type="none" w="sm" len="sm"/>
            <a:tailEnd type="none" w="sm" len="sm"/>
          </a:ln>
        </p:spPr>
      </p:cxnSp>
      <p:cxnSp>
        <p:nvCxnSpPr>
          <p:cNvPr id="1062" name="Google Shape;1062;p63"/>
          <p:cNvCxnSpPr>
            <a:stCxn id="1053" idx="6"/>
            <a:endCxn id="1055" idx="2"/>
          </p:cNvCxnSpPr>
          <p:nvPr/>
        </p:nvCxnSpPr>
        <p:spPr>
          <a:xfrm>
            <a:off x="4419600" y="3081867"/>
            <a:ext cx="459900" cy="0"/>
          </a:xfrm>
          <a:prstGeom prst="straightConnector1">
            <a:avLst/>
          </a:prstGeom>
          <a:noFill/>
          <a:ln w="25400" cap="flat" cmpd="sng">
            <a:solidFill>
              <a:schemeClr val="dk1"/>
            </a:solidFill>
            <a:prstDash val="solid"/>
            <a:round/>
            <a:headEnd type="none" w="sm" len="sm"/>
            <a:tailEnd type="none" w="sm" len="sm"/>
          </a:ln>
        </p:spPr>
      </p:cxnSp>
      <p:cxnSp>
        <p:nvCxnSpPr>
          <p:cNvPr id="1063" name="Google Shape;1063;p63"/>
          <p:cNvCxnSpPr>
            <a:stCxn id="1053" idx="4"/>
            <a:endCxn id="1060" idx="0"/>
          </p:cNvCxnSpPr>
          <p:nvPr/>
        </p:nvCxnSpPr>
        <p:spPr>
          <a:xfrm>
            <a:off x="4306690" y="3194777"/>
            <a:ext cx="9900" cy="447600"/>
          </a:xfrm>
          <a:prstGeom prst="straightConnector1">
            <a:avLst/>
          </a:prstGeom>
          <a:noFill/>
          <a:ln w="25400" cap="flat" cmpd="sng">
            <a:solidFill>
              <a:schemeClr val="dk1"/>
            </a:solidFill>
            <a:prstDash val="solid"/>
            <a:round/>
            <a:headEnd type="none" w="sm" len="sm"/>
            <a:tailEnd type="none" w="sm" len="sm"/>
          </a:ln>
        </p:spPr>
      </p:cxnSp>
      <p:sp>
        <p:nvSpPr>
          <p:cNvPr id="1064" name="Google Shape;1064;p63"/>
          <p:cNvSpPr/>
          <p:nvPr/>
        </p:nvSpPr>
        <p:spPr>
          <a:xfrm>
            <a:off x="5777047" y="2743137"/>
            <a:ext cx="225820" cy="225820"/>
          </a:xfrm>
          <a:prstGeom prst="ellipse">
            <a:avLst/>
          </a:prstGeom>
          <a:solidFill>
            <a:schemeClr val="lt1"/>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5" name="Google Shape;1065;p63"/>
          <p:cNvSpPr/>
          <p:nvPr/>
        </p:nvSpPr>
        <p:spPr>
          <a:xfrm>
            <a:off x="5769751" y="2754447"/>
            <a:ext cx="245816"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2</a:t>
            </a:r>
            <a:endParaRPr/>
          </a:p>
        </p:txBody>
      </p:sp>
      <p:sp>
        <p:nvSpPr>
          <p:cNvPr id="1066" name="Google Shape;1066;p63"/>
          <p:cNvSpPr/>
          <p:nvPr/>
        </p:nvSpPr>
        <p:spPr>
          <a:xfrm>
            <a:off x="5784343" y="3335867"/>
            <a:ext cx="225820" cy="225820"/>
          </a:xfrm>
          <a:prstGeom prst="ellipse">
            <a:avLst/>
          </a:prstGeom>
          <a:solidFill>
            <a:schemeClr val="lt1"/>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7" name="Google Shape;1067;p63"/>
          <p:cNvSpPr/>
          <p:nvPr/>
        </p:nvSpPr>
        <p:spPr>
          <a:xfrm>
            <a:off x="5777047" y="3347177"/>
            <a:ext cx="245816"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2</a:t>
            </a:r>
            <a:endParaRPr/>
          </a:p>
        </p:txBody>
      </p:sp>
      <p:sp>
        <p:nvSpPr>
          <p:cNvPr id="1068" name="Google Shape;1068;p63"/>
          <p:cNvSpPr/>
          <p:nvPr/>
        </p:nvSpPr>
        <p:spPr>
          <a:xfrm>
            <a:off x="4446892" y="4316763"/>
            <a:ext cx="225820" cy="225820"/>
          </a:xfrm>
          <a:prstGeom prst="ellipse">
            <a:avLst/>
          </a:prstGeom>
          <a:solidFill>
            <a:schemeClr val="lt1"/>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9" name="Google Shape;1069;p63"/>
          <p:cNvSpPr/>
          <p:nvPr/>
        </p:nvSpPr>
        <p:spPr>
          <a:xfrm>
            <a:off x="4439596" y="4328073"/>
            <a:ext cx="245816"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2</a:t>
            </a:r>
            <a:endParaRPr/>
          </a:p>
        </p:txBody>
      </p:sp>
      <p:sp>
        <p:nvSpPr>
          <p:cNvPr id="1070" name="Google Shape;1070;p63"/>
          <p:cNvSpPr/>
          <p:nvPr/>
        </p:nvSpPr>
        <p:spPr>
          <a:xfrm>
            <a:off x="3947964" y="4316763"/>
            <a:ext cx="225820" cy="225820"/>
          </a:xfrm>
          <a:prstGeom prst="ellipse">
            <a:avLst/>
          </a:prstGeom>
          <a:solidFill>
            <a:schemeClr val="lt1"/>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1" name="Google Shape;1071;p63"/>
          <p:cNvSpPr/>
          <p:nvPr/>
        </p:nvSpPr>
        <p:spPr>
          <a:xfrm>
            <a:off x="3940668" y="4328073"/>
            <a:ext cx="245816"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2</a:t>
            </a:r>
            <a:endParaRPr/>
          </a:p>
        </p:txBody>
      </p:sp>
      <p:sp>
        <p:nvSpPr>
          <p:cNvPr id="1072" name="Google Shape;1072;p63"/>
          <p:cNvSpPr/>
          <p:nvPr/>
        </p:nvSpPr>
        <p:spPr>
          <a:xfrm>
            <a:off x="2635913" y="2968957"/>
            <a:ext cx="225820" cy="225820"/>
          </a:xfrm>
          <a:prstGeom prst="ellipse">
            <a:avLst/>
          </a:prstGeom>
          <a:solidFill>
            <a:schemeClr val="lt1"/>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3" name="Google Shape;1073;p63"/>
          <p:cNvSpPr/>
          <p:nvPr/>
        </p:nvSpPr>
        <p:spPr>
          <a:xfrm>
            <a:off x="2628617" y="2980267"/>
            <a:ext cx="245816"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2</a:t>
            </a:r>
            <a:endParaRPr/>
          </a:p>
        </p:txBody>
      </p:sp>
      <p:cxnSp>
        <p:nvCxnSpPr>
          <p:cNvPr id="1074" name="Google Shape;1074;p63"/>
          <p:cNvCxnSpPr>
            <a:endCxn id="1058" idx="1"/>
          </p:cNvCxnSpPr>
          <p:nvPr/>
        </p:nvCxnSpPr>
        <p:spPr>
          <a:xfrm rot="10800000" flipH="1">
            <a:off x="2874551" y="3072600"/>
            <a:ext cx="583800" cy="1500"/>
          </a:xfrm>
          <a:prstGeom prst="straightConnector1">
            <a:avLst/>
          </a:prstGeom>
          <a:noFill/>
          <a:ln w="25400" cap="flat" cmpd="sng">
            <a:solidFill>
              <a:schemeClr val="dk1"/>
            </a:solidFill>
            <a:prstDash val="solid"/>
            <a:round/>
            <a:headEnd type="none" w="sm" len="sm"/>
            <a:tailEnd type="none" w="sm" len="sm"/>
          </a:ln>
        </p:spPr>
      </p:cxnSp>
      <p:cxnSp>
        <p:nvCxnSpPr>
          <p:cNvPr id="1075" name="Google Shape;1075;p63"/>
          <p:cNvCxnSpPr>
            <a:stCxn id="1059" idx="3"/>
            <a:endCxn id="1071" idx="0"/>
          </p:cNvCxnSpPr>
          <p:nvPr/>
        </p:nvCxnSpPr>
        <p:spPr>
          <a:xfrm flipH="1">
            <a:off x="4063447" y="3823706"/>
            <a:ext cx="170700" cy="504300"/>
          </a:xfrm>
          <a:prstGeom prst="straightConnector1">
            <a:avLst/>
          </a:prstGeom>
          <a:noFill/>
          <a:ln w="25400" cap="flat" cmpd="sng">
            <a:solidFill>
              <a:schemeClr val="dk1"/>
            </a:solidFill>
            <a:prstDash val="solid"/>
            <a:round/>
            <a:headEnd type="none" w="sm" len="sm"/>
            <a:tailEnd type="none" w="sm" len="sm"/>
          </a:ln>
        </p:spPr>
      </p:cxnSp>
      <p:cxnSp>
        <p:nvCxnSpPr>
          <p:cNvPr id="1076" name="Google Shape;1076;p63"/>
          <p:cNvCxnSpPr>
            <a:stCxn id="1059" idx="5"/>
            <a:endCxn id="1068" idx="0"/>
          </p:cNvCxnSpPr>
          <p:nvPr/>
        </p:nvCxnSpPr>
        <p:spPr>
          <a:xfrm>
            <a:off x="4393825" y="3823706"/>
            <a:ext cx="165900" cy="493200"/>
          </a:xfrm>
          <a:prstGeom prst="straightConnector1">
            <a:avLst/>
          </a:prstGeom>
          <a:noFill/>
          <a:ln w="25400" cap="flat" cmpd="sng">
            <a:solidFill>
              <a:schemeClr val="dk1"/>
            </a:solidFill>
            <a:prstDash val="solid"/>
            <a:round/>
            <a:headEnd type="none" w="sm" len="sm"/>
            <a:tailEnd type="none" w="sm" len="sm"/>
          </a:ln>
        </p:spPr>
      </p:cxnSp>
      <p:cxnSp>
        <p:nvCxnSpPr>
          <p:cNvPr id="1077" name="Google Shape;1077;p63"/>
          <p:cNvCxnSpPr>
            <a:stCxn id="1066" idx="2"/>
            <a:endCxn id="1056" idx="3"/>
          </p:cNvCxnSpPr>
          <p:nvPr/>
        </p:nvCxnSpPr>
        <p:spPr>
          <a:xfrm rot="10800000">
            <a:off x="5118043" y="3072577"/>
            <a:ext cx="666300" cy="376200"/>
          </a:xfrm>
          <a:prstGeom prst="straightConnector1">
            <a:avLst/>
          </a:prstGeom>
          <a:noFill/>
          <a:ln w="25400" cap="flat" cmpd="sng">
            <a:solidFill>
              <a:schemeClr val="dk1"/>
            </a:solidFill>
            <a:prstDash val="solid"/>
            <a:round/>
            <a:headEnd type="none" w="sm" len="sm"/>
            <a:tailEnd type="none" w="sm" len="sm"/>
          </a:ln>
        </p:spPr>
      </p:cxnSp>
      <p:cxnSp>
        <p:nvCxnSpPr>
          <p:cNvPr id="1078" name="Google Shape;1078;p63"/>
          <p:cNvCxnSpPr>
            <a:stCxn id="1064" idx="2"/>
          </p:cNvCxnSpPr>
          <p:nvPr/>
        </p:nvCxnSpPr>
        <p:spPr>
          <a:xfrm flipH="1">
            <a:off x="5118247" y="2856047"/>
            <a:ext cx="658800" cy="225900"/>
          </a:xfrm>
          <a:prstGeom prst="straightConnector1">
            <a:avLst/>
          </a:prstGeom>
          <a:noFill/>
          <a:ln w="25400" cap="flat" cmpd="sng">
            <a:solidFill>
              <a:schemeClr val="dk1"/>
            </a:solidFill>
            <a:prstDash val="solid"/>
            <a:round/>
            <a:headEnd type="none" w="sm" len="sm"/>
            <a:tailEnd type="none" w="sm" len="sm"/>
          </a:ln>
        </p:spPr>
      </p:cxnSp>
      <p:sp>
        <p:nvSpPr>
          <p:cNvPr id="1079" name="Google Shape;1079;p63"/>
          <p:cNvSpPr txBox="1"/>
          <p:nvPr/>
        </p:nvSpPr>
        <p:spPr>
          <a:xfrm>
            <a:off x="6477000" y="5387200"/>
            <a:ext cx="25908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00" b="1">
                <a:solidFill>
                  <a:srgbClr val="A5A5A5"/>
                </a:solidFill>
                <a:latin typeface="Helvetica Neue"/>
                <a:ea typeface="Helvetica Neue"/>
                <a:cs typeface="Helvetica Neue"/>
                <a:sym typeface="Helvetica Neue"/>
              </a:rPr>
              <a:t>Network Science: Graph Theory </a:t>
            </a:r>
            <a:endParaRPr sz="600" i="1">
              <a:solidFill>
                <a:srgbClr val="A5A5A5"/>
              </a:solidFill>
              <a:latin typeface="Helvetica Neue"/>
              <a:ea typeface="Helvetica Neue"/>
              <a:cs typeface="Helvetica Neue"/>
              <a:sym typeface="Helvetica Neue"/>
            </a:endParaRPr>
          </a:p>
        </p:txBody>
      </p:sp>
      <p:sp>
        <p:nvSpPr>
          <p:cNvPr id="1080" name="Google Shape;1080;p63"/>
          <p:cNvSpPr/>
          <p:nvPr/>
        </p:nvSpPr>
        <p:spPr>
          <a:xfrm>
            <a:off x="4186484" y="2967567"/>
            <a:ext cx="245816"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endParaRPr sz="1200" b="1">
              <a:solidFill>
                <a:schemeClr val="dk1"/>
              </a:solidFill>
              <a:latin typeface="Helvetica Neue"/>
              <a:ea typeface="Helvetica Neue"/>
              <a:cs typeface="Helvetica Neue"/>
              <a:sym typeface="Helvetica Neue"/>
            </a:endParaRPr>
          </a:p>
        </p:txBody>
      </p:sp>
      <p:sp>
        <p:nvSpPr>
          <p:cNvPr id="1081" name="Google Shape;1081;p63"/>
          <p:cNvSpPr/>
          <p:nvPr/>
        </p:nvSpPr>
        <p:spPr>
          <a:xfrm>
            <a:off x="3458351" y="2967567"/>
            <a:ext cx="245816"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1</a:t>
            </a:r>
            <a:endParaRPr/>
          </a:p>
        </p:txBody>
      </p:sp>
      <p:sp>
        <p:nvSpPr>
          <p:cNvPr id="1082" name="Google Shape;1082;p63"/>
          <p:cNvSpPr/>
          <p:nvPr/>
        </p:nvSpPr>
        <p:spPr>
          <a:xfrm>
            <a:off x="4193780" y="3629567"/>
            <a:ext cx="245816"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1</a:t>
            </a:r>
            <a:endParaRPr/>
          </a:p>
        </p:txBody>
      </p:sp>
      <p:cxnSp>
        <p:nvCxnSpPr>
          <p:cNvPr id="1083" name="Google Shape;1083;p63"/>
          <p:cNvCxnSpPr>
            <a:stCxn id="1081" idx="3"/>
            <a:endCxn id="1080" idx="1"/>
          </p:cNvCxnSpPr>
          <p:nvPr/>
        </p:nvCxnSpPr>
        <p:spPr>
          <a:xfrm>
            <a:off x="3704167" y="3059900"/>
            <a:ext cx="482400" cy="0"/>
          </a:xfrm>
          <a:prstGeom prst="straightConnector1">
            <a:avLst/>
          </a:prstGeom>
          <a:noFill/>
          <a:ln w="25400" cap="flat" cmpd="sng">
            <a:solidFill>
              <a:schemeClr val="dk1"/>
            </a:solidFill>
            <a:prstDash val="solid"/>
            <a:round/>
            <a:headEnd type="none" w="sm" len="sm"/>
            <a:tailEnd type="none" w="sm" len="sm"/>
          </a:ln>
        </p:spPr>
      </p:cxnSp>
      <p:cxnSp>
        <p:nvCxnSpPr>
          <p:cNvPr id="1084" name="Google Shape;1084;p63"/>
          <p:cNvCxnSpPr/>
          <p:nvPr/>
        </p:nvCxnSpPr>
        <p:spPr>
          <a:xfrm>
            <a:off x="4419600" y="3069167"/>
            <a:ext cx="459980" cy="1588"/>
          </a:xfrm>
          <a:prstGeom prst="straightConnector1">
            <a:avLst/>
          </a:prstGeom>
          <a:noFill/>
          <a:ln w="25400" cap="flat" cmpd="sng">
            <a:solidFill>
              <a:schemeClr val="dk1"/>
            </a:solidFill>
            <a:prstDash val="solid"/>
            <a:round/>
            <a:headEnd type="none" w="sm" len="sm"/>
            <a:tailEnd type="none" w="sm" len="sm"/>
          </a:ln>
        </p:spPr>
      </p:cxnSp>
      <p:cxnSp>
        <p:nvCxnSpPr>
          <p:cNvPr id="1085" name="Google Shape;1085;p63"/>
          <p:cNvCxnSpPr>
            <a:endCxn id="1082" idx="0"/>
          </p:cNvCxnSpPr>
          <p:nvPr/>
        </p:nvCxnSpPr>
        <p:spPr>
          <a:xfrm>
            <a:off x="4306788" y="3181967"/>
            <a:ext cx="9900" cy="447600"/>
          </a:xfrm>
          <a:prstGeom prst="straightConnector1">
            <a:avLst/>
          </a:prstGeom>
          <a:noFill/>
          <a:ln w="25400" cap="flat" cmpd="sng">
            <a:solidFill>
              <a:schemeClr val="dk1"/>
            </a:solidFill>
            <a:prstDash val="solid"/>
            <a:round/>
            <a:headEnd type="none" w="sm" len="sm"/>
            <a:tailEnd type="none" w="sm" len="sm"/>
          </a:ln>
        </p:spPr>
      </p:cxn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64"/>
          <p:cNvSpPr/>
          <p:nvPr/>
        </p:nvSpPr>
        <p:spPr>
          <a:xfrm>
            <a:off x="901700" y="2121982"/>
            <a:ext cx="7620000" cy="3265217"/>
          </a:xfrm>
          <a:prstGeom prst="rect">
            <a:avLst/>
          </a:prstGeom>
          <a:solidFill>
            <a:srgbClr val="BFBFBF">
              <a:alpha val="50980"/>
            </a:srgbClr>
          </a:solidFill>
          <a:ln w="9525" cap="flat" cmpd="sng">
            <a:solidFill>
              <a:srgbClr val="A5A5A5">
                <a:alpha val="47843"/>
              </a:srgbClr>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1" name="Google Shape;1091;p64"/>
          <p:cNvSpPr txBox="1"/>
          <p:nvPr/>
        </p:nvSpPr>
        <p:spPr>
          <a:xfrm>
            <a:off x="152400" y="762000"/>
            <a:ext cx="8077200" cy="1471172"/>
          </a:xfrm>
          <a:prstGeom prst="rect">
            <a:avLst/>
          </a:prstGeom>
          <a:noFill/>
          <a:ln>
            <a:noFill/>
          </a:ln>
        </p:spPr>
        <p:txBody>
          <a:bodyPr spcFirstLastPara="1" wrap="square" lIns="91425" tIns="45700" rIns="91425" bIns="45700" anchor="t" anchorCtr="0">
            <a:spAutoFit/>
          </a:bodyPr>
          <a:lstStyle/>
          <a:p>
            <a:pPr marL="0" marR="0" lvl="0" indent="0" algn="l" rtl="0">
              <a:lnSpc>
                <a:spcPct val="160000"/>
              </a:lnSpc>
              <a:spcBef>
                <a:spcPts val="0"/>
              </a:spcBef>
              <a:spcAft>
                <a:spcPts val="0"/>
              </a:spcAft>
              <a:buNone/>
            </a:pPr>
            <a:r>
              <a:rPr lang="en-US" sz="1600" b="1">
                <a:solidFill>
                  <a:schemeClr val="dk1"/>
                </a:solidFill>
                <a:latin typeface="Helvetica Neue"/>
                <a:ea typeface="Helvetica Neue"/>
                <a:cs typeface="Helvetica Neue"/>
                <a:sym typeface="Helvetica Neue"/>
              </a:rPr>
              <a:t>Distance between node 0 and node 4:</a:t>
            </a:r>
            <a:endParaRPr/>
          </a:p>
          <a:p>
            <a:pPr marL="0" marR="0" lvl="0" indent="0" algn="l" rtl="0">
              <a:spcBef>
                <a:spcPts val="0"/>
              </a:spcBef>
              <a:spcAft>
                <a:spcPts val="0"/>
              </a:spcAft>
              <a:buClr>
                <a:schemeClr val="dk1"/>
              </a:buClr>
              <a:buSzPts val="1600"/>
              <a:buFont typeface="Calibri"/>
              <a:buNone/>
            </a:pPr>
            <a:endParaRPr sz="1600">
              <a:solidFill>
                <a:schemeClr val="dk1"/>
              </a:solidFill>
              <a:latin typeface="Helvetica Neue"/>
              <a:ea typeface="Helvetica Neue"/>
              <a:cs typeface="Helvetica Neue"/>
              <a:sym typeface="Helvetica Neue"/>
            </a:endParaRPr>
          </a:p>
          <a:p>
            <a:pPr marL="0" marR="0" lvl="0" indent="-101600" algn="l" rtl="0">
              <a:spcBef>
                <a:spcPts val="0"/>
              </a:spcBef>
              <a:spcAft>
                <a:spcPts val="0"/>
              </a:spcAft>
              <a:buClr>
                <a:schemeClr val="dk1"/>
              </a:buClr>
              <a:buSzPts val="1600"/>
              <a:buFont typeface="Helvetica Neue"/>
              <a:buAutoNum type="arabicPeriod"/>
            </a:pPr>
            <a:r>
              <a:rPr lang="en-US" sz="1600">
                <a:solidFill>
                  <a:schemeClr val="dk1"/>
                </a:solidFill>
                <a:latin typeface="Helvetica Neue"/>
                <a:ea typeface="Helvetica Neue"/>
                <a:cs typeface="Helvetica Neue"/>
                <a:sym typeface="Helvetica Neue"/>
              </a:rPr>
              <a:t>Repeat until you find node 4  or there are no more nodes in the queue.</a:t>
            </a:r>
            <a:endParaRPr/>
          </a:p>
          <a:p>
            <a:pPr marL="0" marR="0" lvl="0" indent="-101600" algn="l" rtl="0">
              <a:spcBef>
                <a:spcPts val="0"/>
              </a:spcBef>
              <a:spcAft>
                <a:spcPts val="0"/>
              </a:spcAft>
              <a:buClr>
                <a:schemeClr val="dk1"/>
              </a:buClr>
              <a:buSzPts val="1600"/>
              <a:buFont typeface="Helvetica Neue"/>
              <a:buAutoNum type="arabicPeriod"/>
            </a:pPr>
            <a:r>
              <a:rPr lang="en-US" sz="1600">
                <a:solidFill>
                  <a:schemeClr val="dk1"/>
                </a:solidFill>
                <a:latin typeface="Helvetica Neue"/>
                <a:ea typeface="Helvetica Neue"/>
                <a:cs typeface="Helvetica Neue"/>
                <a:sym typeface="Helvetica Neue"/>
              </a:rPr>
              <a:t>The distance between 0 and 4 is the label of 4 or, if 4 does not have a label, infinity.</a:t>
            </a:r>
            <a:endParaRPr/>
          </a:p>
          <a:p>
            <a:pPr marL="0" marR="0" lvl="0" indent="0" algn="l" rtl="0">
              <a:spcBef>
                <a:spcPts val="0"/>
              </a:spcBef>
              <a:spcAft>
                <a:spcPts val="0"/>
              </a:spcAft>
              <a:buNone/>
            </a:pPr>
            <a:endParaRPr sz="1600">
              <a:solidFill>
                <a:schemeClr val="dk1"/>
              </a:solidFill>
              <a:latin typeface="Helvetica Neue"/>
              <a:ea typeface="Helvetica Neue"/>
              <a:cs typeface="Helvetica Neue"/>
              <a:sym typeface="Helvetica Neue"/>
            </a:endParaRPr>
          </a:p>
        </p:txBody>
      </p:sp>
      <p:sp>
        <p:nvSpPr>
          <p:cNvPr id="1092" name="Google Shape;1092;p64"/>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chemeClr val="lt1"/>
                </a:solidFill>
                <a:latin typeface="Helvetica Neue"/>
                <a:ea typeface="Helvetica Neue"/>
                <a:cs typeface="Helvetica Neue"/>
                <a:sym typeface="Helvetica Neue"/>
              </a:rPr>
              <a:t>FINDING DISTANCES: BREADTH FIRST SEARCH</a:t>
            </a:r>
            <a:endParaRPr sz="2000" b="1" i="1">
              <a:solidFill>
                <a:srgbClr val="F2F2F2"/>
              </a:solidFill>
              <a:latin typeface="Helvetica Neue"/>
              <a:ea typeface="Helvetica Neue"/>
              <a:cs typeface="Helvetica Neue"/>
              <a:sym typeface="Helvetica Neue"/>
            </a:endParaRPr>
          </a:p>
        </p:txBody>
      </p:sp>
      <p:grpSp>
        <p:nvGrpSpPr>
          <p:cNvPr id="1093" name="Google Shape;1093;p64"/>
          <p:cNvGrpSpPr/>
          <p:nvPr/>
        </p:nvGrpSpPr>
        <p:grpSpPr>
          <a:xfrm>
            <a:off x="1088480" y="2384694"/>
            <a:ext cx="7979320" cy="3246038"/>
            <a:chOff x="1088480" y="2384694"/>
            <a:chExt cx="7979320" cy="3246038"/>
          </a:xfrm>
        </p:grpSpPr>
        <p:sp>
          <p:nvSpPr>
            <p:cNvPr id="1094" name="Google Shape;1094;p64"/>
            <p:cNvSpPr txBox="1"/>
            <p:nvPr/>
          </p:nvSpPr>
          <p:spPr>
            <a:xfrm>
              <a:off x="6477000" y="5399900"/>
              <a:ext cx="2590800" cy="230832"/>
            </a:xfrm>
            <a:prstGeom prst="rect">
              <a:avLst/>
            </a:prstGeom>
            <a:noFill/>
            <a:ln>
              <a:noFill/>
            </a:ln>
            <a:effectLst>
              <a:outerShdw blurRad="50800" dist="38100" dir="2700000" algn="tl" rotWithShape="0">
                <a:srgbClr val="000000">
                  <a:alpha val="42745"/>
                </a:srgbClr>
              </a:outerShdw>
            </a:effectLst>
          </p:spPr>
          <p:txBody>
            <a:bodyPr spcFirstLastPara="1" wrap="square" lIns="91425" tIns="45700" rIns="91425" bIns="45700" anchor="t" anchorCtr="0">
              <a:spAutoFit/>
            </a:bodyPr>
            <a:lstStyle/>
            <a:p>
              <a:pPr marL="0" marR="0" lvl="0" indent="0" algn="r" rtl="0">
                <a:spcBef>
                  <a:spcPts val="0"/>
                </a:spcBef>
                <a:spcAft>
                  <a:spcPts val="0"/>
                </a:spcAft>
                <a:buNone/>
              </a:pPr>
              <a:r>
                <a:rPr lang="en-US" sz="900" b="1">
                  <a:solidFill>
                    <a:srgbClr val="A5A5A5"/>
                  </a:solidFill>
                  <a:latin typeface="Helvetica Neue"/>
                  <a:ea typeface="Helvetica Neue"/>
                  <a:cs typeface="Helvetica Neue"/>
                  <a:sym typeface="Helvetica Neue"/>
                </a:rPr>
                <a:t>Network Science: Graph Theory </a:t>
              </a:r>
              <a:endParaRPr sz="600" i="1">
                <a:solidFill>
                  <a:srgbClr val="A5A5A5"/>
                </a:solidFill>
                <a:latin typeface="Helvetica Neue"/>
                <a:ea typeface="Helvetica Neue"/>
                <a:cs typeface="Helvetica Neue"/>
                <a:sym typeface="Helvetica Neue"/>
              </a:endParaRPr>
            </a:p>
          </p:txBody>
        </p:sp>
        <p:sp>
          <p:nvSpPr>
            <p:cNvPr id="1095" name="Google Shape;1095;p64"/>
            <p:cNvSpPr/>
            <p:nvPr/>
          </p:nvSpPr>
          <p:spPr>
            <a:xfrm>
              <a:off x="4193780" y="2968957"/>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6" name="Google Shape;1096;p64"/>
            <p:cNvSpPr/>
            <p:nvPr/>
          </p:nvSpPr>
          <p:spPr>
            <a:xfrm>
              <a:off x="4186484" y="2980267"/>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0</a:t>
              </a:r>
              <a:endParaRPr/>
            </a:p>
          </p:txBody>
        </p:sp>
        <p:sp>
          <p:nvSpPr>
            <p:cNvPr id="1097" name="Google Shape;1097;p64"/>
            <p:cNvSpPr/>
            <p:nvPr/>
          </p:nvSpPr>
          <p:spPr>
            <a:xfrm>
              <a:off x="4879580" y="2968957"/>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8" name="Google Shape;1098;p64"/>
            <p:cNvSpPr/>
            <p:nvPr/>
          </p:nvSpPr>
          <p:spPr>
            <a:xfrm>
              <a:off x="4872284" y="2980267"/>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1</a:t>
              </a:r>
              <a:endParaRPr/>
            </a:p>
          </p:txBody>
        </p:sp>
        <p:sp>
          <p:nvSpPr>
            <p:cNvPr id="1099" name="Google Shape;1099;p64"/>
            <p:cNvSpPr/>
            <p:nvPr/>
          </p:nvSpPr>
          <p:spPr>
            <a:xfrm>
              <a:off x="3465647" y="2968957"/>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0" name="Google Shape;1100;p64"/>
            <p:cNvSpPr/>
            <p:nvPr/>
          </p:nvSpPr>
          <p:spPr>
            <a:xfrm>
              <a:off x="3458351" y="2980267"/>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1</a:t>
              </a:r>
              <a:endParaRPr/>
            </a:p>
          </p:txBody>
        </p:sp>
        <p:sp>
          <p:nvSpPr>
            <p:cNvPr id="1101" name="Google Shape;1101;p64"/>
            <p:cNvSpPr/>
            <p:nvPr/>
          </p:nvSpPr>
          <p:spPr>
            <a:xfrm>
              <a:off x="4201076" y="3630957"/>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2" name="Google Shape;1102;p64"/>
            <p:cNvSpPr/>
            <p:nvPr/>
          </p:nvSpPr>
          <p:spPr>
            <a:xfrm>
              <a:off x="4193780" y="3642267"/>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1</a:t>
              </a:r>
              <a:endParaRPr/>
            </a:p>
          </p:txBody>
        </p:sp>
        <p:cxnSp>
          <p:nvCxnSpPr>
            <p:cNvPr id="1103" name="Google Shape;1103;p64"/>
            <p:cNvCxnSpPr>
              <a:stCxn id="1100" idx="3"/>
              <a:endCxn id="1096" idx="1"/>
            </p:cNvCxnSpPr>
            <p:nvPr/>
          </p:nvCxnSpPr>
          <p:spPr>
            <a:xfrm>
              <a:off x="3704167" y="3072600"/>
              <a:ext cx="482400" cy="0"/>
            </a:xfrm>
            <a:prstGeom prst="straightConnector1">
              <a:avLst/>
            </a:prstGeom>
            <a:noFill/>
            <a:ln w="25400" cap="flat" cmpd="sng">
              <a:solidFill>
                <a:schemeClr val="dk1"/>
              </a:solidFill>
              <a:prstDash val="solid"/>
              <a:round/>
              <a:headEnd type="none" w="sm" len="sm"/>
              <a:tailEnd type="none" w="sm" len="sm"/>
            </a:ln>
          </p:spPr>
        </p:cxnSp>
        <p:cxnSp>
          <p:nvCxnSpPr>
            <p:cNvPr id="1104" name="Google Shape;1104;p64"/>
            <p:cNvCxnSpPr>
              <a:stCxn id="1095" idx="6"/>
              <a:endCxn id="1097" idx="2"/>
            </p:cNvCxnSpPr>
            <p:nvPr/>
          </p:nvCxnSpPr>
          <p:spPr>
            <a:xfrm>
              <a:off x="4419600" y="3081867"/>
              <a:ext cx="459900" cy="0"/>
            </a:xfrm>
            <a:prstGeom prst="straightConnector1">
              <a:avLst/>
            </a:prstGeom>
            <a:noFill/>
            <a:ln w="25400" cap="flat" cmpd="sng">
              <a:solidFill>
                <a:schemeClr val="dk1"/>
              </a:solidFill>
              <a:prstDash val="solid"/>
              <a:round/>
              <a:headEnd type="none" w="sm" len="sm"/>
              <a:tailEnd type="none" w="sm" len="sm"/>
            </a:ln>
          </p:spPr>
        </p:cxnSp>
        <p:cxnSp>
          <p:nvCxnSpPr>
            <p:cNvPr id="1105" name="Google Shape;1105;p64"/>
            <p:cNvCxnSpPr>
              <a:stCxn id="1095" idx="4"/>
              <a:endCxn id="1102" idx="0"/>
            </p:cNvCxnSpPr>
            <p:nvPr/>
          </p:nvCxnSpPr>
          <p:spPr>
            <a:xfrm>
              <a:off x="4306690" y="3194777"/>
              <a:ext cx="9900" cy="447600"/>
            </a:xfrm>
            <a:prstGeom prst="straightConnector1">
              <a:avLst/>
            </a:prstGeom>
            <a:noFill/>
            <a:ln w="25400" cap="flat" cmpd="sng">
              <a:solidFill>
                <a:schemeClr val="dk1"/>
              </a:solidFill>
              <a:prstDash val="solid"/>
              <a:round/>
              <a:headEnd type="none" w="sm" len="sm"/>
              <a:tailEnd type="none" w="sm" len="sm"/>
            </a:ln>
          </p:spPr>
        </p:cxnSp>
        <p:sp>
          <p:nvSpPr>
            <p:cNvPr id="1106" name="Google Shape;1106;p64"/>
            <p:cNvSpPr/>
            <p:nvPr/>
          </p:nvSpPr>
          <p:spPr>
            <a:xfrm>
              <a:off x="5777047" y="2743137"/>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7" name="Google Shape;1107;p64"/>
            <p:cNvSpPr/>
            <p:nvPr/>
          </p:nvSpPr>
          <p:spPr>
            <a:xfrm>
              <a:off x="5769751" y="2754447"/>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2</a:t>
              </a:r>
              <a:endParaRPr/>
            </a:p>
          </p:txBody>
        </p:sp>
        <p:sp>
          <p:nvSpPr>
            <p:cNvPr id="1108" name="Google Shape;1108;p64"/>
            <p:cNvSpPr/>
            <p:nvPr/>
          </p:nvSpPr>
          <p:spPr>
            <a:xfrm>
              <a:off x="5784343" y="3335867"/>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9" name="Google Shape;1109;p64"/>
            <p:cNvSpPr/>
            <p:nvPr/>
          </p:nvSpPr>
          <p:spPr>
            <a:xfrm>
              <a:off x="5777047" y="3347177"/>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2</a:t>
              </a:r>
              <a:endParaRPr/>
            </a:p>
          </p:txBody>
        </p:sp>
        <p:sp>
          <p:nvSpPr>
            <p:cNvPr id="1110" name="Google Shape;1110;p64"/>
            <p:cNvSpPr/>
            <p:nvPr/>
          </p:nvSpPr>
          <p:spPr>
            <a:xfrm>
              <a:off x="4446892" y="4316763"/>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11" name="Google Shape;1111;p64"/>
            <p:cNvSpPr/>
            <p:nvPr/>
          </p:nvSpPr>
          <p:spPr>
            <a:xfrm>
              <a:off x="4439596" y="4328073"/>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2</a:t>
              </a:r>
              <a:endParaRPr/>
            </a:p>
          </p:txBody>
        </p:sp>
        <p:sp>
          <p:nvSpPr>
            <p:cNvPr id="1112" name="Google Shape;1112;p64"/>
            <p:cNvSpPr/>
            <p:nvPr/>
          </p:nvSpPr>
          <p:spPr>
            <a:xfrm>
              <a:off x="3947964" y="4316763"/>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13" name="Google Shape;1113;p64"/>
            <p:cNvSpPr/>
            <p:nvPr/>
          </p:nvSpPr>
          <p:spPr>
            <a:xfrm>
              <a:off x="3940668" y="4328073"/>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2</a:t>
              </a:r>
              <a:endParaRPr/>
            </a:p>
          </p:txBody>
        </p:sp>
        <p:sp>
          <p:nvSpPr>
            <p:cNvPr id="1114" name="Google Shape;1114;p64"/>
            <p:cNvSpPr/>
            <p:nvPr/>
          </p:nvSpPr>
          <p:spPr>
            <a:xfrm>
              <a:off x="2635913" y="2968957"/>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15" name="Google Shape;1115;p64"/>
            <p:cNvSpPr/>
            <p:nvPr/>
          </p:nvSpPr>
          <p:spPr>
            <a:xfrm>
              <a:off x="2628617" y="2980267"/>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2</a:t>
              </a:r>
              <a:endParaRPr/>
            </a:p>
          </p:txBody>
        </p:sp>
        <p:cxnSp>
          <p:nvCxnSpPr>
            <p:cNvPr id="1116" name="Google Shape;1116;p64"/>
            <p:cNvCxnSpPr>
              <a:endCxn id="1100" idx="1"/>
            </p:cNvCxnSpPr>
            <p:nvPr/>
          </p:nvCxnSpPr>
          <p:spPr>
            <a:xfrm rot="10800000" flipH="1">
              <a:off x="2874551" y="3072600"/>
              <a:ext cx="583800" cy="1500"/>
            </a:xfrm>
            <a:prstGeom prst="straightConnector1">
              <a:avLst/>
            </a:prstGeom>
            <a:noFill/>
            <a:ln w="25400" cap="flat" cmpd="sng">
              <a:solidFill>
                <a:schemeClr val="dk1"/>
              </a:solidFill>
              <a:prstDash val="solid"/>
              <a:round/>
              <a:headEnd type="none" w="sm" len="sm"/>
              <a:tailEnd type="none" w="sm" len="sm"/>
            </a:ln>
          </p:spPr>
        </p:cxnSp>
        <p:cxnSp>
          <p:nvCxnSpPr>
            <p:cNvPr id="1117" name="Google Shape;1117;p64"/>
            <p:cNvCxnSpPr>
              <a:stCxn id="1101" idx="3"/>
              <a:endCxn id="1113" idx="0"/>
            </p:cNvCxnSpPr>
            <p:nvPr/>
          </p:nvCxnSpPr>
          <p:spPr>
            <a:xfrm flipH="1">
              <a:off x="4063447" y="3823706"/>
              <a:ext cx="170700" cy="504300"/>
            </a:xfrm>
            <a:prstGeom prst="straightConnector1">
              <a:avLst/>
            </a:prstGeom>
            <a:noFill/>
            <a:ln w="25400" cap="flat" cmpd="sng">
              <a:solidFill>
                <a:schemeClr val="dk1"/>
              </a:solidFill>
              <a:prstDash val="solid"/>
              <a:round/>
              <a:headEnd type="none" w="sm" len="sm"/>
              <a:tailEnd type="none" w="sm" len="sm"/>
            </a:ln>
          </p:spPr>
        </p:cxnSp>
        <p:cxnSp>
          <p:nvCxnSpPr>
            <p:cNvPr id="1118" name="Google Shape;1118;p64"/>
            <p:cNvCxnSpPr>
              <a:stCxn id="1101" idx="5"/>
              <a:endCxn id="1110" idx="0"/>
            </p:cNvCxnSpPr>
            <p:nvPr/>
          </p:nvCxnSpPr>
          <p:spPr>
            <a:xfrm>
              <a:off x="4393825" y="3823706"/>
              <a:ext cx="165900" cy="493200"/>
            </a:xfrm>
            <a:prstGeom prst="straightConnector1">
              <a:avLst/>
            </a:prstGeom>
            <a:noFill/>
            <a:ln w="25400" cap="flat" cmpd="sng">
              <a:solidFill>
                <a:schemeClr val="dk1"/>
              </a:solidFill>
              <a:prstDash val="solid"/>
              <a:round/>
              <a:headEnd type="none" w="sm" len="sm"/>
              <a:tailEnd type="none" w="sm" len="sm"/>
            </a:ln>
          </p:spPr>
        </p:cxnSp>
        <p:cxnSp>
          <p:nvCxnSpPr>
            <p:cNvPr id="1119" name="Google Shape;1119;p64"/>
            <p:cNvCxnSpPr>
              <a:stCxn id="1108" idx="2"/>
              <a:endCxn id="1098" idx="3"/>
            </p:cNvCxnSpPr>
            <p:nvPr/>
          </p:nvCxnSpPr>
          <p:spPr>
            <a:xfrm rot="10800000">
              <a:off x="5118043" y="3072577"/>
              <a:ext cx="666300" cy="376200"/>
            </a:xfrm>
            <a:prstGeom prst="straightConnector1">
              <a:avLst/>
            </a:prstGeom>
            <a:noFill/>
            <a:ln w="25400" cap="flat" cmpd="sng">
              <a:solidFill>
                <a:schemeClr val="dk1"/>
              </a:solidFill>
              <a:prstDash val="solid"/>
              <a:round/>
              <a:headEnd type="none" w="sm" len="sm"/>
              <a:tailEnd type="none" w="sm" len="sm"/>
            </a:ln>
          </p:spPr>
        </p:cxnSp>
        <p:cxnSp>
          <p:nvCxnSpPr>
            <p:cNvPr id="1120" name="Google Shape;1120;p64"/>
            <p:cNvCxnSpPr>
              <a:stCxn id="1106" idx="2"/>
            </p:cNvCxnSpPr>
            <p:nvPr/>
          </p:nvCxnSpPr>
          <p:spPr>
            <a:xfrm flipH="1">
              <a:off x="5118247" y="2856047"/>
              <a:ext cx="658800" cy="225900"/>
            </a:xfrm>
            <a:prstGeom prst="straightConnector1">
              <a:avLst/>
            </a:prstGeom>
            <a:noFill/>
            <a:ln w="25400" cap="flat" cmpd="sng">
              <a:solidFill>
                <a:schemeClr val="dk1"/>
              </a:solidFill>
              <a:prstDash val="solid"/>
              <a:round/>
              <a:headEnd type="none" w="sm" len="sm"/>
              <a:tailEnd type="none" w="sm" len="sm"/>
            </a:ln>
          </p:spPr>
        </p:cxnSp>
        <p:sp>
          <p:nvSpPr>
            <p:cNvPr id="1121" name="Google Shape;1121;p64"/>
            <p:cNvSpPr/>
            <p:nvPr/>
          </p:nvSpPr>
          <p:spPr>
            <a:xfrm>
              <a:off x="6492763" y="2384694"/>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2" name="Google Shape;1122;p64"/>
            <p:cNvSpPr/>
            <p:nvPr/>
          </p:nvSpPr>
          <p:spPr>
            <a:xfrm>
              <a:off x="6485467" y="2396004"/>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3</a:t>
              </a:r>
              <a:endParaRPr/>
            </a:p>
          </p:txBody>
        </p:sp>
        <p:sp>
          <p:nvSpPr>
            <p:cNvPr id="1123" name="Google Shape;1123;p64"/>
            <p:cNvSpPr/>
            <p:nvPr/>
          </p:nvSpPr>
          <p:spPr>
            <a:xfrm>
              <a:off x="6500059" y="2935089"/>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4" name="Google Shape;1124;p64"/>
            <p:cNvSpPr/>
            <p:nvPr/>
          </p:nvSpPr>
          <p:spPr>
            <a:xfrm>
              <a:off x="6492763" y="2946399"/>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3</a:t>
              </a:r>
              <a:endParaRPr/>
            </a:p>
          </p:txBody>
        </p:sp>
        <p:sp>
          <p:nvSpPr>
            <p:cNvPr id="1125" name="Google Shape;1125;p64"/>
            <p:cNvSpPr/>
            <p:nvPr/>
          </p:nvSpPr>
          <p:spPr>
            <a:xfrm>
              <a:off x="6500059" y="3486665"/>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6" name="Google Shape;1126;p64"/>
            <p:cNvSpPr/>
            <p:nvPr/>
          </p:nvSpPr>
          <p:spPr>
            <a:xfrm>
              <a:off x="6492763" y="3497975"/>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3</a:t>
              </a:r>
              <a:endParaRPr/>
            </a:p>
          </p:txBody>
        </p:sp>
        <p:sp>
          <p:nvSpPr>
            <p:cNvPr id="1127" name="Google Shape;1127;p64"/>
            <p:cNvSpPr/>
            <p:nvPr/>
          </p:nvSpPr>
          <p:spPr>
            <a:xfrm>
              <a:off x="5999960" y="4037060"/>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8" name="Google Shape;1128;p64"/>
            <p:cNvSpPr/>
            <p:nvPr/>
          </p:nvSpPr>
          <p:spPr>
            <a:xfrm>
              <a:off x="5992664" y="4048370"/>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3</a:t>
              </a:r>
              <a:endParaRPr/>
            </a:p>
          </p:txBody>
        </p:sp>
        <p:sp>
          <p:nvSpPr>
            <p:cNvPr id="1129" name="Google Shape;1129;p64"/>
            <p:cNvSpPr/>
            <p:nvPr/>
          </p:nvSpPr>
          <p:spPr>
            <a:xfrm>
              <a:off x="2024329" y="2473800"/>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0" name="Google Shape;1130;p64"/>
            <p:cNvSpPr/>
            <p:nvPr/>
          </p:nvSpPr>
          <p:spPr>
            <a:xfrm>
              <a:off x="2017033" y="2485110"/>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3</a:t>
              </a:r>
              <a:endParaRPr/>
            </a:p>
          </p:txBody>
        </p:sp>
        <p:sp>
          <p:nvSpPr>
            <p:cNvPr id="1131" name="Google Shape;1131;p64"/>
            <p:cNvSpPr/>
            <p:nvPr/>
          </p:nvSpPr>
          <p:spPr>
            <a:xfrm>
              <a:off x="1836984" y="2969745"/>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2" name="Google Shape;1132;p64"/>
            <p:cNvSpPr/>
            <p:nvPr/>
          </p:nvSpPr>
          <p:spPr>
            <a:xfrm>
              <a:off x="1829688" y="2981055"/>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3</a:t>
              </a:r>
              <a:endParaRPr/>
            </a:p>
          </p:txBody>
        </p:sp>
        <p:sp>
          <p:nvSpPr>
            <p:cNvPr id="1133" name="Google Shape;1133;p64"/>
            <p:cNvSpPr/>
            <p:nvPr/>
          </p:nvSpPr>
          <p:spPr>
            <a:xfrm>
              <a:off x="2037029" y="3510011"/>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4" name="Google Shape;1134;p64"/>
            <p:cNvSpPr/>
            <p:nvPr/>
          </p:nvSpPr>
          <p:spPr>
            <a:xfrm>
              <a:off x="2029733" y="3521321"/>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3</a:t>
              </a:r>
              <a:endParaRPr/>
            </a:p>
          </p:txBody>
        </p:sp>
        <p:sp>
          <p:nvSpPr>
            <p:cNvPr id="1135" name="Google Shape;1135;p64"/>
            <p:cNvSpPr/>
            <p:nvPr/>
          </p:nvSpPr>
          <p:spPr>
            <a:xfrm>
              <a:off x="3947964" y="4892491"/>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6" name="Google Shape;1136;p64"/>
            <p:cNvSpPr/>
            <p:nvPr/>
          </p:nvSpPr>
          <p:spPr>
            <a:xfrm>
              <a:off x="3940668" y="4903801"/>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3</a:t>
              </a:r>
              <a:endParaRPr/>
            </a:p>
          </p:txBody>
        </p:sp>
        <p:cxnSp>
          <p:nvCxnSpPr>
            <p:cNvPr id="1137" name="Google Shape;1137;p64"/>
            <p:cNvCxnSpPr>
              <a:stCxn id="1129" idx="5"/>
              <a:endCxn id="1114" idx="1"/>
            </p:cNvCxnSpPr>
            <p:nvPr/>
          </p:nvCxnSpPr>
          <p:spPr>
            <a:xfrm>
              <a:off x="2217078" y="2666549"/>
              <a:ext cx="451800" cy="335400"/>
            </a:xfrm>
            <a:prstGeom prst="straightConnector1">
              <a:avLst/>
            </a:prstGeom>
            <a:noFill/>
            <a:ln w="25400" cap="flat" cmpd="sng">
              <a:solidFill>
                <a:schemeClr val="dk1"/>
              </a:solidFill>
              <a:prstDash val="solid"/>
              <a:round/>
              <a:headEnd type="none" w="sm" len="sm"/>
              <a:tailEnd type="none" w="sm" len="sm"/>
            </a:ln>
          </p:spPr>
        </p:cxnSp>
        <p:cxnSp>
          <p:nvCxnSpPr>
            <p:cNvPr id="1138" name="Google Shape;1138;p64"/>
            <p:cNvCxnSpPr>
              <a:stCxn id="1114" idx="3"/>
              <a:endCxn id="1133" idx="7"/>
            </p:cNvCxnSpPr>
            <p:nvPr/>
          </p:nvCxnSpPr>
          <p:spPr>
            <a:xfrm flipH="1">
              <a:off x="2229784" y="3161706"/>
              <a:ext cx="439200" cy="381300"/>
            </a:xfrm>
            <a:prstGeom prst="straightConnector1">
              <a:avLst/>
            </a:prstGeom>
            <a:noFill/>
            <a:ln w="25400" cap="flat" cmpd="sng">
              <a:solidFill>
                <a:schemeClr val="dk1"/>
              </a:solidFill>
              <a:prstDash val="solid"/>
              <a:round/>
              <a:headEnd type="none" w="sm" len="sm"/>
              <a:tailEnd type="none" w="sm" len="sm"/>
            </a:ln>
          </p:spPr>
        </p:cxnSp>
        <p:cxnSp>
          <p:nvCxnSpPr>
            <p:cNvPr id="1139" name="Google Shape;1139;p64"/>
            <p:cNvCxnSpPr>
              <a:stCxn id="1131" idx="6"/>
              <a:endCxn id="1114" idx="2"/>
            </p:cNvCxnSpPr>
            <p:nvPr/>
          </p:nvCxnSpPr>
          <p:spPr>
            <a:xfrm rot="10800000" flipH="1">
              <a:off x="2062804" y="3081755"/>
              <a:ext cx="573000" cy="900"/>
            </a:xfrm>
            <a:prstGeom prst="straightConnector1">
              <a:avLst/>
            </a:prstGeom>
            <a:noFill/>
            <a:ln w="25400" cap="flat" cmpd="sng">
              <a:solidFill>
                <a:schemeClr val="dk1"/>
              </a:solidFill>
              <a:prstDash val="solid"/>
              <a:round/>
              <a:headEnd type="none" w="sm" len="sm"/>
              <a:tailEnd type="none" w="sm" len="sm"/>
            </a:ln>
          </p:spPr>
        </p:cxnSp>
        <p:cxnSp>
          <p:nvCxnSpPr>
            <p:cNvPr id="1140" name="Google Shape;1140;p64"/>
            <p:cNvCxnSpPr>
              <a:stCxn id="1106" idx="6"/>
              <a:endCxn id="1123" idx="2"/>
            </p:cNvCxnSpPr>
            <p:nvPr/>
          </p:nvCxnSpPr>
          <p:spPr>
            <a:xfrm>
              <a:off x="6002867" y="2856047"/>
              <a:ext cx="497100" cy="192000"/>
            </a:xfrm>
            <a:prstGeom prst="straightConnector1">
              <a:avLst/>
            </a:prstGeom>
            <a:noFill/>
            <a:ln w="25400" cap="flat" cmpd="sng">
              <a:solidFill>
                <a:schemeClr val="dk1"/>
              </a:solidFill>
              <a:prstDash val="solid"/>
              <a:round/>
              <a:headEnd type="none" w="sm" len="sm"/>
              <a:tailEnd type="none" w="sm" len="sm"/>
            </a:ln>
          </p:spPr>
        </p:cxnSp>
        <p:cxnSp>
          <p:nvCxnSpPr>
            <p:cNvPr id="1141" name="Google Shape;1141;p64"/>
            <p:cNvCxnSpPr>
              <a:stCxn id="1106" idx="6"/>
              <a:endCxn id="1121" idx="3"/>
            </p:cNvCxnSpPr>
            <p:nvPr/>
          </p:nvCxnSpPr>
          <p:spPr>
            <a:xfrm rot="10800000" flipH="1">
              <a:off x="6002867" y="2577347"/>
              <a:ext cx="522900" cy="278700"/>
            </a:xfrm>
            <a:prstGeom prst="straightConnector1">
              <a:avLst/>
            </a:prstGeom>
            <a:noFill/>
            <a:ln w="25400" cap="flat" cmpd="sng">
              <a:solidFill>
                <a:schemeClr val="dk1"/>
              </a:solidFill>
              <a:prstDash val="solid"/>
              <a:round/>
              <a:headEnd type="none" w="sm" len="sm"/>
              <a:tailEnd type="none" w="sm" len="sm"/>
            </a:ln>
          </p:spPr>
        </p:cxnSp>
        <p:cxnSp>
          <p:nvCxnSpPr>
            <p:cNvPr id="1142" name="Google Shape;1142;p64"/>
            <p:cNvCxnSpPr>
              <a:stCxn id="1108" idx="6"/>
              <a:endCxn id="1125" idx="2"/>
            </p:cNvCxnSpPr>
            <p:nvPr/>
          </p:nvCxnSpPr>
          <p:spPr>
            <a:xfrm>
              <a:off x="6010163" y="3448777"/>
              <a:ext cx="489900" cy="150900"/>
            </a:xfrm>
            <a:prstGeom prst="straightConnector1">
              <a:avLst/>
            </a:prstGeom>
            <a:noFill/>
            <a:ln w="25400" cap="flat" cmpd="sng">
              <a:solidFill>
                <a:schemeClr val="dk1"/>
              </a:solidFill>
              <a:prstDash val="solid"/>
              <a:round/>
              <a:headEnd type="none" w="sm" len="sm"/>
              <a:tailEnd type="none" w="sm" len="sm"/>
            </a:ln>
          </p:spPr>
        </p:cxnSp>
        <p:cxnSp>
          <p:nvCxnSpPr>
            <p:cNvPr id="1143" name="Google Shape;1143;p64"/>
            <p:cNvCxnSpPr>
              <a:stCxn id="1108" idx="4"/>
              <a:endCxn id="1128" idx="0"/>
            </p:cNvCxnSpPr>
            <p:nvPr/>
          </p:nvCxnSpPr>
          <p:spPr>
            <a:xfrm>
              <a:off x="5897253" y="3561687"/>
              <a:ext cx="218400" cy="486600"/>
            </a:xfrm>
            <a:prstGeom prst="straightConnector1">
              <a:avLst/>
            </a:prstGeom>
            <a:noFill/>
            <a:ln w="25400" cap="flat" cmpd="sng">
              <a:solidFill>
                <a:schemeClr val="dk1"/>
              </a:solidFill>
              <a:prstDash val="solid"/>
              <a:round/>
              <a:headEnd type="none" w="sm" len="sm"/>
              <a:tailEnd type="none" w="sm" len="sm"/>
            </a:ln>
          </p:spPr>
        </p:cxnSp>
        <p:cxnSp>
          <p:nvCxnSpPr>
            <p:cNvPr id="1144" name="Google Shape;1144;p64"/>
            <p:cNvCxnSpPr>
              <a:stCxn id="1112" idx="4"/>
              <a:endCxn id="1136" idx="0"/>
            </p:cNvCxnSpPr>
            <p:nvPr/>
          </p:nvCxnSpPr>
          <p:spPr>
            <a:xfrm>
              <a:off x="4060874" y="4542583"/>
              <a:ext cx="2700" cy="361200"/>
            </a:xfrm>
            <a:prstGeom prst="straightConnector1">
              <a:avLst/>
            </a:prstGeom>
            <a:noFill/>
            <a:ln w="25400" cap="flat" cmpd="sng">
              <a:solidFill>
                <a:schemeClr val="dk1"/>
              </a:solidFill>
              <a:prstDash val="solid"/>
              <a:round/>
              <a:headEnd type="none" w="sm" len="sm"/>
              <a:tailEnd type="none" w="sm" len="sm"/>
            </a:ln>
          </p:spPr>
        </p:cxnSp>
        <p:sp>
          <p:nvSpPr>
            <p:cNvPr id="1145" name="Google Shape;1145;p64"/>
            <p:cNvSpPr/>
            <p:nvPr/>
          </p:nvSpPr>
          <p:spPr>
            <a:xfrm>
              <a:off x="2282845" y="4159237"/>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6" name="Google Shape;1146;p64"/>
            <p:cNvSpPr/>
            <p:nvPr/>
          </p:nvSpPr>
          <p:spPr>
            <a:xfrm>
              <a:off x="2275549" y="4170547"/>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4</a:t>
              </a:r>
              <a:endParaRPr/>
            </a:p>
          </p:txBody>
        </p:sp>
        <p:sp>
          <p:nvSpPr>
            <p:cNvPr id="1147" name="Google Shape;1147;p64"/>
            <p:cNvSpPr/>
            <p:nvPr/>
          </p:nvSpPr>
          <p:spPr>
            <a:xfrm>
              <a:off x="1591168" y="4055593"/>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8" name="Google Shape;1148;p64"/>
            <p:cNvSpPr/>
            <p:nvPr/>
          </p:nvSpPr>
          <p:spPr>
            <a:xfrm>
              <a:off x="1583872" y="4066903"/>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4</a:t>
              </a:r>
              <a:endParaRPr/>
            </a:p>
          </p:txBody>
        </p:sp>
        <p:sp>
          <p:nvSpPr>
            <p:cNvPr id="1149" name="Google Shape;1149;p64"/>
            <p:cNvSpPr/>
            <p:nvPr/>
          </p:nvSpPr>
          <p:spPr>
            <a:xfrm>
              <a:off x="1334296" y="3570078"/>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50" name="Google Shape;1150;p64"/>
            <p:cNvSpPr/>
            <p:nvPr/>
          </p:nvSpPr>
          <p:spPr>
            <a:xfrm>
              <a:off x="1327000" y="3581388"/>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4</a:t>
              </a:r>
              <a:endParaRPr/>
            </a:p>
          </p:txBody>
        </p:sp>
        <p:sp>
          <p:nvSpPr>
            <p:cNvPr id="1151" name="Google Shape;1151;p64"/>
            <p:cNvSpPr/>
            <p:nvPr/>
          </p:nvSpPr>
          <p:spPr>
            <a:xfrm>
              <a:off x="1095776" y="2905245"/>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52" name="Google Shape;1152;p64"/>
            <p:cNvSpPr/>
            <p:nvPr/>
          </p:nvSpPr>
          <p:spPr>
            <a:xfrm>
              <a:off x="1088480" y="2916555"/>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4</a:t>
              </a:r>
              <a:endParaRPr/>
            </a:p>
          </p:txBody>
        </p:sp>
        <p:sp>
          <p:nvSpPr>
            <p:cNvPr id="1153" name="Google Shape;1153;p64"/>
            <p:cNvSpPr/>
            <p:nvPr/>
          </p:nvSpPr>
          <p:spPr>
            <a:xfrm>
              <a:off x="7129011" y="3597884"/>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54" name="Google Shape;1154;p64"/>
            <p:cNvSpPr/>
            <p:nvPr/>
          </p:nvSpPr>
          <p:spPr>
            <a:xfrm>
              <a:off x="7121715" y="3609194"/>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4</a:t>
              </a:r>
              <a:endParaRPr/>
            </a:p>
          </p:txBody>
        </p:sp>
        <p:sp>
          <p:nvSpPr>
            <p:cNvPr id="1155" name="Google Shape;1155;p64"/>
            <p:cNvSpPr/>
            <p:nvPr/>
          </p:nvSpPr>
          <p:spPr>
            <a:xfrm>
              <a:off x="6745875" y="4113563"/>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56" name="Google Shape;1156;p64"/>
            <p:cNvSpPr/>
            <p:nvPr/>
          </p:nvSpPr>
          <p:spPr>
            <a:xfrm>
              <a:off x="6738579" y="4124873"/>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4</a:t>
              </a:r>
              <a:endParaRPr/>
            </a:p>
          </p:txBody>
        </p:sp>
        <p:sp>
          <p:nvSpPr>
            <p:cNvPr id="1157" name="Google Shape;1157;p64"/>
            <p:cNvSpPr/>
            <p:nvPr/>
          </p:nvSpPr>
          <p:spPr>
            <a:xfrm>
              <a:off x="7257323" y="2981055"/>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58" name="Google Shape;1158;p64"/>
            <p:cNvSpPr/>
            <p:nvPr/>
          </p:nvSpPr>
          <p:spPr>
            <a:xfrm>
              <a:off x="7250027" y="2992365"/>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4</a:t>
              </a:r>
              <a:endParaRPr/>
            </a:p>
          </p:txBody>
        </p:sp>
        <p:sp>
          <p:nvSpPr>
            <p:cNvPr id="1159" name="Google Shape;1159;p64"/>
            <p:cNvSpPr/>
            <p:nvPr/>
          </p:nvSpPr>
          <p:spPr>
            <a:xfrm>
              <a:off x="7264619" y="2384694"/>
              <a:ext cx="225820" cy="225820"/>
            </a:xfrm>
            <a:prstGeom prst="ellipse">
              <a:avLst/>
            </a:prstGeom>
            <a:solidFill>
              <a:schemeClr val="lt1"/>
            </a:solidFill>
            <a:ln w="9525" cap="flat" cmpd="sng">
              <a:solidFill>
                <a:srgbClr val="FF0000"/>
              </a:solidFill>
              <a:prstDash val="solid"/>
              <a:round/>
              <a:headEnd type="none" w="sm" len="sm"/>
              <a:tailEnd type="none" w="sm" len="sm"/>
            </a:ln>
            <a:effectLst>
              <a:outerShdw blurRad="50800" dist="38100" dir="27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60" name="Google Shape;1160;p64"/>
            <p:cNvSpPr/>
            <p:nvPr/>
          </p:nvSpPr>
          <p:spPr>
            <a:xfrm>
              <a:off x="7257323" y="2396004"/>
              <a:ext cx="245816" cy="184666"/>
            </a:xfrm>
            <a:prstGeom prst="rect">
              <a:avLst/>
            </a:prstGeom>
            <a:noFill/>
            <a:ln>
              <a:noFill/>
            </a:ln>
            <a:effectLst>
              <a:outerShdw blurRad="50800" dist="38100" dir="2700000" algn="tl" rotWithShape="0">
                <a:srgbClr val="000000">
                  <a:alpha val="42745"/>
                </a:srgbClr>
              </a:outerShdw>
            </a:effectLst>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4</a:t>
              </a:r>
              <a:endParaRPr/>
            </a:p>
          </p:txBody>
        </p:sp>
        <p:cxnSp>
          <p:nvCxnSpPr>
            <p:cNvPr id="1161" name="Google Shape;1161;p64"/>
            <p:cNvCxnSpPr>
              <a:stCxn id="1133" idx="3"/>
              <a:endCxn id="1147" idx="7"/>
            </p:cNvCxnSpPr>
            <p:nvPr/>
          </p:nvCxnSpPr>
          <p:spPr>
            <a:xfrm flipH="1">
              <a:off x="1783900" y="3702760"/>
              <a:ext cx="286200" cy="385800"/>
            </a:xfrm>
            <a:prstGeom prst="straightConnector1">
              <a:avLst/>
            </a:prstGeom>
            <a:noFill/>
            <a:ln w="25400" cap="flat" cmpd="sng">
              <a:solidFill>
                <a:schemeClr val="dk1"/>
              </a:solidFill>
              <a:prstDash val="solid"/>
              <a:round/>
              <a:headEnd type="none" w="sm" len="sm"/>
              <a:tailEnd type="none" w="sm" len="sm"/>
            </a:ln>
          </p:spPr>
        </p:cxnSp>
        <p:cxnSp>
          <p:nvCxnSpPr>
            <p:cNvPr id="1162" name="Google Shape;1162;p64"/>
            <p:cNvCxnSpPr>
              <a:stCxn id="1133" idx="5"/>
              <a:endCxn id="1145" idx="0"/>
            </p:cNvCxnSpPr>
            <p:nvPr/>
          </p:nvCxnSpPr>
          <p:spPr>
            <a:xfrm>
              <a:off x="2229778" y="3702760"/>
              <a:ext cx="165900" cy="456600"/>
            </a:xfrm>
            <a:prstGeom prst="straightConnector1">
              <a:avLst/>
            </a:prstGeom>
            <a:noFill/>
            <a:ln w="25400" cap="flat" cmpd="sng">
              <a:solidFill>
                <a:schemeClr val="dk1"/>
              </a:solidFill>
              <a:prstDash val="solid"/>
              <a:round/>
              <a:headEnd type="none" w="sm" len="sm"/>
              <a:tailEnd type="none" w="sm" len="sm"/>
            </a:ln>
          </p:spPr>
        </p:cxnSp>
        <p:cxnSp>
          <p:nvCxnSpPr>
            <p:cNvPr id="1163" name="Google Shape;1163;p64"/>
            <p:cNvCxnSpPr>
              <a:stCxn id="1149" idx="6"/>
              <a:endCxn id="1133" idx="2"/>
            </p:cNvCxnSpPr>
            <p:nvPr/>
          </p:nvCxnSpPr>
          <p:spPr>
            <a:xfrm rot="10800000" flipH="1">
              <a:off x="1560116" y="3622988"/>
              <a:ext cx="477000" cy="60000"/>
            </a:xfrm>
            <a:prstGeom prst="straightConnector1">
              <a:avLst/>
            </a:prstGeom>
            <a:noFill/>
            <a:ln w="25400" cap="flat" cmpd="sng">
              <a:solidFill>
                <a:schemeClr val="dk1"/>
              </a:solidFill>
              <a:prstDash val="solid"/>
              <a:round/>
              <a:headEnd type="none" w="sm" len="sm"/>
              <a:tailEnd type="none" w="sm" len="sm"/>
            </a:ln>
          </p:spPr>
        </p:cxnSp>
        <p:cxnSp>
          <p:nvCxnSpPr>
            <p:cNvPr id="1164" name="Google Shape;1164;p64"/>
            <p:cNvCxnSpPr>
              <a:stCxn id="1151" idx="6"/>
              <a:endCxn id="1132" idx="1"/>
            </p:cNvCxnSpPr>
            <p:nvPr/>
          </p:nvCxnSpPr>
          <p:spPr>
            <a:xfrm>
              <a:off x="1321596" y="3018155"/>
              <a:ext cx="508200" cy="55200"/>
            </a:xfrm>
            <a:prstGeom prst="straightConnector1">
              <a:avLst/>
            </a:prstGeom>
            <a:noFill/>
            <a:ln w="25400" cap="flat" cmpd="sng">
              <a:solidFill>
                <a:schemeClr val="dk1"/>
              </a:solidFill>
              <a:prstDash val="solid"/>
              <a:round/>
              <a:headEnd type="none" w="sm" len="sm"/>
              <a:tailEnd type="none" w="sm" len="sm"/>
            </a:ln>
          </p:spPr>
        </p:cxnSp>
        <p:cxnSp>
          <p:nvCxnSpPr>
            <p:cNvPr id="1165" name="Google Shape;1165;p64"/>
            <p:cNvCxnSpPr>
              <a:stCxn id="1125" idx="6"/>
              <a:endCxn id="1154" idx="1"/>
            </p:cNvCxnSpPr>
            <p:nvPr/>
          </p:nvCxnSpPr>
          <p:spPr>
            <a:xfrm>
              <a:off x="6725879" y="3599575"/>
              <a:ext cx="395700" cy="102000"/>
            </a:xfrm>
            <a:prstGeom prst="straightConnector1">
              <a:avLst/>
            </a:prstGeom>
            <a:noFill/>
            <a:ln w="25400" cap="flat" cmpd="sng">
              <a:solidFill>
                <a:schemeClr val="dk1"/>
              </a:solidFill>
              <a:prstDash val="solid"/>
              <a:round/>
              <a:headEnd type="none" w="sm" len="sm"/>
              <a:tailEnd type="none" w="sm" len="sm"/>
            </a:ln>
          </p:spPr>
        </p:cxnSp>
        <p:cxnSp>
          <p:nvCxnSpPr>
            <p:cNvPr id="1166" name="Google Shape;1166;p64"/>
            <p:cNvCxnSpPr>
              <a:stCxn id="1125" idx="4"/>
              <a:endCxn id="1156" idx="0"/>
            </p:cNvCxnSpPr>
            <p:nvPr/>
          </p:nvCxnSpPr>
          <p:spPr>
            <a:xfrm>
              <a:off x="6612969" y="3712485"/>
              <a:ext cx="248400" cy="412500"/>
            </a:xfrm>
            <a:prstGeom prst="straightConnector1">
              <a:avLst/>
            </a:prstGeom>
            <a:noFill/>
            <a:ln w="25400" cap="flat" cmpd="sng">
              <a:solidFill>
                <a:schemeClr val="dk1"/>
              </a:solidFill>
              <a:prstDash val="solid"/>
              <a:round/>
              <a:headEnd type="none" w="sm" len="sm"/>
              <a:tailEnd type="none" w="sm" len="sm"/>
            </a:ln>
          </p:spPr>
        </p:cxnSp>
        <p:cxnSp>
          <p:nvCxnSpPr>
            <p:cNvPr id="1167" name="Google Shape;1167;p64"/>
            <p:cNvCxnSpPr>
              <a:stCxn id="1157" idx="2"/>
              <a:endCxn id="1123" idx="6"/>
            </p:cNvCxnSpPr>
            <p:nvPr/>
          </p:nvCxnSpPr>
          <p:spPr>
            <a:xfrm rot="10800000">
              <a:off x="6726023" y="3048065"/>
              <a:ext cx="531300" cy="45900"/>
            </a:xfrm>
            <a:prstGeom prst="straightConnector1">
              <a:avLst/>
            </a:prstGeom>
            <a:noFill/>
            <a:ln w="25400" cap="flat" cmpd="sng">
              <a:solidFill>
                <a:schemeClr val="dk1"/>
              </a:solidFill>
              <a:prstDash val="solid"/>
              <a:round/>
              <a:headEnd type="none" w="sm" len="sm"/>
              <a:tailEnd type="none" w="sm" len="sm"/>
            </a:ln>
          </p:spPr>
        </p:cxnSp>
        <p:cxnSp>
          <p:nvCxnSpPr>
            <p:cNvPr id="1168" name="Google Shape;1168;p64"/>
            <p:cNvCxnSpPr>
              <a:stCxn id="1159" idx="2"/>
              <a:endCxn id="1121" idx="6"/>
            </p:cNvCxnSpPr>
            <p:nvPr/>
          </p:nvCxnSpPr>
          <p:spPr>
            <a:xfrm rot="10800000">
              <a:off x="6718619" y="2497604"/>
              <a:ext cx="546000" cy="0"/>
            </a:xfrm>
            <a:prstGeom prst="straightConnector1">
              <a:avLst/>
            </a:prstGeom>
            <a:noFill/>
            <a:ln w="25400" cap="flat" cmpd="sng">
              <a:solidFill>
                <a:schemeClr val="dk1"/>
              </a:solidFill>
              <a:prstDash val="solid"/>
              <a:round/>
              <a:headEnd type="none" w="sm" len="sm"/>
              <a:tailEnd type="none" w="sm" len="sm"/>
            </a:ln>
          </p:spPr>
        </p:cxnSp>
      </p:gr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Google Shape;1173;p65"/>
          <p:cNvSpPr txBox="1"/>
          <p:nvPr/>
        </p:nvSpPr>
        <p:spPr>
          <a:xfrm>
            <a:off x="457200" y="991563"/>
            <a:ext cx="8153400" cy="3976473"/>
          </a:xfrm>
          <a:prstGeom prst="rect">
            <a:avLst/>
          </a:prstGeom>
          <a:noFill/>
          <a:ln>
            <a:noFill/>
          </a:ln>
        </p:spPr>
        <p:txBody>
          <a:bodyPr spcFirstLastPara="1" wrap="square" lIns="91425" tIns="45700" rIns="91425" bIns="45700" anchor="t" anchorCtr="0">
            <a:spAutoFit/>
          </a:bodyPr>
          <a:lstStyle/>
          <a:p>
            <a:pPr marL="0" marR="0" lvl="0" indent="0" algn="l" rtl="0">
              <a:lnSpc>
                <a:spcPct val="160000"/>
              </a:lnSpc>
              <a:spcBef>
                <a:spcPts val="0"/>
              </a:spcBef>
              <a:spcAft>
                <a:spcPts val="0"/>
              </a:spcAft>
              <a:buNone/>
            </a:pPr>
            <a:r>
              <a:rPr lang="en-US" sz="1800" i="1">
                <a:solidFill>
                  <a:schemeClr val="dk1"/>
                </a:solidFill>
                <a:latin typeface="Calibri"/>
                <a:ea typeface="Calibri"/>
                <a:cs typeface="Calibri"/>
                <a:sym typeface="Calibri"/>
              </a:rPr>
              <a:t>Diameter</a:t>
            </a:r>
            <a:r>
              <a:rPr lang="en-US" sz="1800">
                <a:solidFill>
                  <a:schemeClr val="dk1"/>
                </a:solidFill>
                <a:latin typeface="Calibri"/>
                <a:ea typeface="Calibri"/>
                <a:cs typeface="Calibri"/>
                <a:sym typeface="Calibri"/>
              </a:rPr>
              <a:t>: </a:t>
            </a:r>
            <a:r>
              <a:rPr lang="en-US" sz="1800" b="1" i="1">
                <a:solidFill>
                  <a:schemeClr val="dk1"/>
                </a:solidFill>
                <a:latin typeface="Calibri"/>
                <a:ea typeface="Calibri"/>
                <a:cs typeface="Calibri"/>
                <a:sym typeface="Calibri"/>
              </a:rPr>
              <a:t>d</a:t>
            </a:r>
            <a:r>
              <a:rPr lang="en-US" sz="1800" b="1" i="1" baseline="-25000">
                <a:solidFill>
                  <a:schemeClr val="dk1"/>
                </a:solidFill>
                <a:latin typeface="Calibri"/>
                <a:ea typeface="Calibri"/>
                <a:cs typeface="Calibri"/>
                <a:sym typeface="Calibri"/>
              </a:rPr>
              <a:t>max</a:t>
            </a:r>
            <a:r>
              <a:rPr lang="en-US" sz="1800" baseline="-25000">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the maximum distance between any pair of nodes in the graph. </a:t>
            </a:r>
            <a:endParaRPr/>
          </a:p>
          <a:p>
            <a:pPr marL="0" marR="0" lvl="0" indent="0" algn="l" rtl="0">
              <a:lnSpc>
                <a:spcPct val="160000"/>
              </a:lnSpc>
              <a:spcBef>
                <a:spcPts val="0"/>
              </a:spcBef>
              <a:spcAft>
                <a:spcPts val="0"/>
              </a:spcAft>
              <a:buNone/>
            </a:pPr>
            <a:endParaRPr sz="1800">
              <a:solidFill>
                <a:schemeClr val="dk1"/>
              </a:solidFill>
              <a:latin typeface="Calibri"/>
              <a:ea typeface="Calibri"/>
              <a:cs typeface="Calibri"/>
              <a:sym typeface="Calibri"/>
            </a:endParaRPr>
          </a:p>
          <a:p>
            <a:pPr marL="0" marR="0" lvl="0" indent="0" algn="l" rtl="0">
              <a:lnSpc>
                <a:spcPct val="160000"/>
              </a:lnSpc>
              <a:spcBef>
                <a:spcPts val="0"/>
              </a:spcBef>
              <a:spcAft>
                <a:spcPts val="0"/>
              </a:spcAft>
              <a:buNone/>
            </a:pPr>
            <a:r>
              <a:rPr lang="en-US" sz="1800" i="1">
                <a:solidFill>
                  <a:schemeClr val="dk1"/>
                </a:solidFill>
                <a:latin typeface="Calibri"/>
                <a:ea typeface="Calibri"/>
                <a:cs typeface="Calibri"/>
                <a:sym typeface="Calibri"/>
              </a:rPr>
              <a:t>Average path length/distance, &lt;d&gt;,  </a:t>
            </a:r>
            <a:r>
              <a:rPr lang="en-US" sz="1800">
                <a:solidFill>
                  <a:schemeClr val="dk1"/>
                </a:solidFill>
                <a:latin typeface="Calibri"/>
                <a:ea typeface="Calibri"/>
                <a:cs typeface="Calibri"/>
                <a:sym typeface="Calibri"/>
              </a:rPr>
              <a:t>for a </a:t>
            </a:r>
            <a:r>
              <a:rPr lang="en-US" sz="1800">
                <a:solidFill>
                  <a:schemeClr val="accent2"/>
                </a:solidFill>
                <a:latin typeface="Calibri"/>
                <a:ea typeface="Calibri"/>
                <a:cs typeface="Calibri"/>
                <a:sym typeface="Calibri"/>
              </a:rPr>
              <a:t>connected graph:</a:t>
            </a:r>
            <a:endParaRPr/>
          </a:p>
          <a:p>
            <a:pPr marL="0" marR="0" lvl="0" indent="0" algn="l" rtl="0">
              <a:lnSpc>
                <a:spcPct val="180000"/>
              </a:lnSpc>
              <a:spcBef>
                <a:spcPts val="0"/>
              </a:spcBef>
              <a:spcAft>
                <a:spcPts val="0"/>
              </a:spcAft>
              <a:buNone/>
            </a:pPr>
            <a:r>
              <a:rPr lang="en-US" sz="1800">
                <a:solidFill>
                  <a:schemeClr val="accent2"/>
                </a:solidFill>
                <a:latin typeface="Calibri"/>
                <a:ea typeface="Calibri"/>
                <a:cs typeface="Calibri"/>
                <a:sym typeface="Calibri"/>
              </a:rPr>
              <a:t>							</a:t>
            </a:r>
            <a:r>
              <a:rPr lang="en-US" sz="1800">
                <a:solidFill>
                  <a:schemeClr val="dk1"/>
                </a:solidFill>
                <a:latin typeface="Calibri"/>
                <a:ea typeface="Calibri"/>
                <a:cs typeface="Calibri"/>
                <a:sym typeface="Calibri"/>
              </a:rPr>
              <a:t>where </a:t>
            </a:r>
            <a:r>
              <a:rPr lang="en-US" sz="1800" i="1">
                <a:solidFill>
                  <a:schemeClr val="dk1"/>
                </a:solidFill>
                <a:latin typeface="Calibri"/>
                <a:ea typeface="Calibri"/>
                <a:cs typeface="Calibri"/>
                <a:sym typeface="Calibri"/>
              </a:rPr>
              <a:t>d</a:t>
            </a:r>
            <a:r>
              <a:rPr lang="en-US" sz="1800" i="1" baseline="-25000">
                <a:solidFill>
                  <a:schemeClr val="dk1"/>
                </a:solidFill>
                <a:latin typeface="Calibri"/>
                <a:ea typeface="Calibri"/>
                <a:cs typeface="Calibri"/>
                <a:sym typeface="Calibri"/>
              </a:rPr>
              <a:t>ij</a:t>
            </a:r>
            <a:r>
              <a:rPr lang="en-US" sz="1800">
                <a:solidFill>
                  <a:schemeClr val="dk1"/>
                </a:solidFill>
                <a:latin typeface="Calibri"/>
                <a:ea typeface="Calibri"/>
                <a:cs typeface="Calibri"/>
                <a:sym typeface="Calibri"/>
              </a:rPr>
              <a:t> is the distance from node </a:t>
            </a:r>
            <a:r>
              <a:rPr lang="en-US" sz="1800" i="1">
                <a:solidFill>
                  <a:schemeClr val="dk1"/>
                </a:solidFill>
                <a:latin typeface="Calibri"/>
                <a:ea typeface="Calibri"/>
                <a:cs typeface="Calibri"/>
                <a:sym typeface="Calibri"/>
              </a:rPr>
              <a:t>i</a:t>
            </a:r>
            <a:r>
              <a:rPr lang="en-US" sz="1800">
                <a:solidFill>
                  <a:schemeClr val="dk1"/>
                </a:solidFill>
                <a:latin typeface="Calibri"/>
                <a:ea typeface="Calibri"/>
                <a:cs typeface="Calibri"/>
                <a:sym typeface="Calibri"/>
              </a:rPr>
              <a:t> to node j</a:t>
            </a:r>
            <a:endParaRPr sz="1800">
              <a:solidFill>
                <a:schemeClr val="dk1"/>
              </a:solidFill>
              <a:latin typeface="Calibri"/>
              <a:ea typeface="Calibri"/>
              <a:cs typeface="Calibri"/>
              <a:sym typeface="Calibri"/>
            </a:endParaRPr>
          </a:p>
          <a:p>
            <a:pPr marL="0" marR="0" lvl="0" indent="0" algn="l" rtl="0">
              <a:lnSpc>
                <a:spcPct val="180000"/>
              </a:lnSpc>
              <a:spcBef>
                <a:spcPts val="0"/>
              </a:spcBef>
              <a:spcAft>
                <a:spcPts val="0"/>
              </a:spcAft>
              <a:buNone/>
            </a:pPr>
            <a:r>
              <a:rPr lang="en-US" sz="1800">
                <a:solidFill>
                  <a:schemeClr val="dk1"/>
                </a:solidFill>
                <a:latin typeface="Calibri"/>
                <a:ea typeface="Calibri"/>
                <a:cs typeface="Calibri"/>
                <a:sym typeface="Calibri"/>
              </a:rPr>
              <a:t>                                     </a:t>
            </a:r>
            <a:endParaRPr/>
          </a:p>
          <a:p>
            <a:pPr marL="0" marR="0" lvl="0" indent="0" algn="l" rtl="0">
              <a:lnSpc>
                <a:spcPct val="180000"/>
              </a:lnSpc>
              <a:spcBef>
                <a:spcPts val="0"/>
              </a:spcBef>
              <a:spcAft>
                <a:spcPts val="0"/>
              </a:spcAft>
              <a:buNone/>
            </a:pPr>
            <a:r>
              <a:rPr lang="en-US" sz="1800">
                <a:solidFill>
                  <a:schemeClr val="dk1"/>
                </a:solidFill>
                <a:latin typeface="Calibri"/>
                <a:ea typeface="Calibri"/>
                <a:cs typeface="Calibri"/>
                <a:sym typeface="Calibri"/>
              </a:rPr>
              <a:t>In an </a:t>
            </a:r>
            <a:r>
              <a:rPr lang="en-US" sz="1800" i="1">
                <a:solidFill>
                  <a:schemeClr val="dk1"/>
                </a:solidFill>
                <a:latin typeface="Calibri"/>
                <a:ea typeface="Calibri"/>
                <a:cs typeface="Calibri"/>
                <a:sym typeface="Calibri"/>
              </a:rPr>
              <a:t>undirected graph d</a:t>
            </a:r>
            <a:r>
              <a:rPr lang="en-US" sz="1800" i="1" baseline="-25000">
                <a:solidFill>
                  <a:schemeClr val="dk1"/>
                </a:solidFill>
                <a:latin typeface="Calibri"/>
                <a:ea typeface="Calibri"/>
                <a:cs typeface="Calibri"/>
                <a:sym typeface="Calibri"/>
              </a:rPr>
              <a:t>ij</a:t>
            </a:r>
            <a:r>
              <a:rPr lang="en-US" sz="1800">
                <a:solidFill>
                  <a:schemeClr val="dk1"/>
                </a:solidFill>
                <a:latin typeface="Calibri"/>
                <a:ea typeface="Calibri"/>
                <a:cs typeface="Calibri"/>
                <a:sym typeface="Calibri"/>
              </a:rPr>
              <a:t> =</a:t>
            </a:r>
            <a:r>
              <a:rPr lang="en-US" sz="1800" i="1">
                <a:solidFill>
                  <a:schemeClr val="dk1"/>
                </a:solidFill>
                <a:latin typeface="Calibri"/>
                <a:ea typeface="Calibri"/>
                <a:cs typeface="Calibri"/>
                <a:sym typeface="Calibri"/>
              </a:rPr>
              <a:t>d</a:t>
            </a:r>
            <a:r>
              <a:rPr lang="en-US" sz="1800" i="1" baseline="-25000">
                <a:solidFill>
                  <a:schemeClr val="dk1"/>
                </a:solidFill>
                <a:latin typeface="Calibri"/>
                <a:ea typeface="Calibri"/>
                <a:cs typeface="Calibri"/>
                <a:sym typeface="Calibri"/>
              </a:rPr>
              <a:t>ji </a:t>
            </a:r>
            <a:r>
              <a:rPr lang="en-US" sz="1800" i="1">
                <a:solidFill>
                  <a:schemeClr val="dk1"/>
                </a:solidFill>
                <a:latin typeface="Calibri"/>
                <a:ea typeface="Calibri"/>
                <a:cs typeface="Calibri"/>
                <a:sym typeface="Calibri"/>
              </a:rPr>
              <a:t>, so</a:t>
            </a:r>
            <a:r>
              <a:rPr lang="en-US" sz="1800" i="1" baseline="-25000">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we only need to count them once:</a:t>
            </a:r>
            <a:endParaRPr sz="1800" baseline="-250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400"/>
              <a:buFont typeface="Calibri"/>
              <a:buNone/>
            </a:pPr>
            <a:endParaRPr sz="2400">
              <a:solidFill>
                <a:schemeClr val="dk1"/>
              </a:solidFill>
              <a:latin typeface="Times New Roman"/>
              <a:ea typeface="Times New Roman"/>
              <a:cs typeface="Times New Roman"/>
              <a:sym typeface="Times New Roman"/>
            </a:endParaRPr>
          </a:p>
        </p:txBody>
      </p:sp>
      <p:pic>
        <p:nvPicPr>
          <p:cNvPr id="1174" name="Google Shape;1174;p65"/>
          <p:cNvPicPr preferRelativeResize="0"/>
          <p:nvPr/>
        </p:nvPicPr>
        <p:blipFill rotWithShape="1">
          <a:blip r:embed="rId3">
            <a:alphaModFix/>
          </a:blip>
          <a:srcRect/>
          <a:stretch/>
        </p:blipFill>
        <p:spPr>
          <a:xfrm>
            <a:off x="3567906" y="2805289"/>
            <a:ext cx="2008188" cy="762000"/>
          </a:xfrm>
          <a:prstGeom prst="rect">
            <a:avLst/>
          </a:prstGeom>
          <a:noFill/>
          <a:ln>
            <a:noFill/>
          </a:ln>
        </p:spPr>
      </p:pic>
      <p:pic>
        <p:nvPicPr>
          <p:cNvPr id="1175" name="Google Shape;1175;p65"/>
          <p:cNvPicPr preferRelativeResize="0"/>
          <p:nvPr/>
        </p:nvPicPr>
        <p:blipFill rotWithShape="1">
          <a:blip r:embed="rId4">
            <a:alphaModFix/>
          </a:blip>
          <a:srcRect/>
          <a:stretch/>
        </p:blipFill>
        <p:spPr>
          <a:xfrm>
            <a:off x="806450" y="4364038"/>
            <a:ext cx="1662113" cy="685800"/>
          </a:xfrm>
          <a:prstGeom prst="rect">
            <a:avLst/>
          </a:prstGeom>
          <a:noFill/>
          <a:ln>
            <a:noFill/>
          </a:ln>
        </p:spPr>
      </p:pic>
      <p:sp>
        <p:nvSpPr>
          <p:cNvPr id="1176" name="Google Shape;1176;p65"/>
          <p:cNvSpPr txBox="1"/>
          <p:nvPr/>
        </p:nvSpPr>
        <p:spPr>
          <a:xfrm>
            <a:off x="6477000" y="5399900"/>
            <a:ext cx="25908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00" b="1">
                <a:solidFill>
                  <a:srgbClr val="A5A5A5"/>
                </a:solidFill>
                <a:latin typeface="Helvetica Neue"/>
                <a:ea typeface="Helvetica Neue"/>
                <a:cs typeface="Helvetica Neue"/>
                <a:sym typeface="Helvetica Neue"/>
              </a:rPr>
              <a:t>Network Science: Graph Theory </a:t>
            </a:r>
            <a:endParaRPr sz="600" i="1">
              <a:solidFill>
                <a:srgbClr val="A5A5A5"/>
              </a:solidFill>
              <a:latin typeface="Helvetica Neue"/>
              <a:ea typeface="Helvetica Neue"/>
              <a:cs typeface="Helvetica Neue"/>
              <a:sym typeface="Helvetica Neue"/>
            </a:endParaRPr>
          </a:p>
        </p:txBody>
      </p:sp>
      <p:sp>
        <p:nvSpPr>
          <p:cNvPr id="1177" name="Google Shape;1177;p65"/>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chemeClr val="lt1"/>
                </a:solidFill>
                <a:latin typeface="Helvetica Neue"/>
                <a:ea typeface="Helvetica Neue"/>
                <a:cs typeface="Helvetica Neue"/>
                <a:sym typeface="Helvetica Neue"/>
              </a:rPr>
              <a:t>NETWORK DIAMETER AND AVERAGE DISTANCE</a:t>
            </a:r>
            <a:endParaRPr sz="2000" b="1" i="1">
              <a:solidFill>
                <a:srgbClr val="F2F2F2"/>
              </a:solidFill>
              <a:latin typeface="Helvetica Neue"/>
              <a:ea typeface="Helvetica Neue"/>
              <a:cs typeface="Helvetica Neue"/>
              <a:sym typeface="Helvetica Neue"/>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66"/>
          <p:cNvSpPr txBox="1"/>
          <p:nvPr/>
        </p:nvSpPr>
        <p:spPr>
          <a:xfrm>
            <a:off x="4264152" y="5297058"/>
            <a:ext cx="25908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00" b="1">
                <a:solidFill>
                  <a:srgbClr val="A5A5A5"/>
                </a:solidFill>
                <a:latin typeface="Helvetica Neue"/>
                <a:ea typeface="Helvetica Neue"/>
                <a:cs typeface="Helvetica Neue"/>
                <a:sym typeface="Helvetica Neue"/>
              </a:rPr>
              <a:t>Network Science: Graph Theory </a:t>
            </a:r>
            <a:endParaRPr sz="600" i="1">
              <a:solidFill>
                <a:srgbClr val="A5A5A5"/>
              </a:solidFill>
              <a:latin typeface="Helvetica Neue"/>
              <a:ea typeface="Helvetica Neue"/>
              <a:cs typeface="Helvetica Neue"/>
              <a:sym typeface="Helvetica Neue"/>
            </a:endParaRPr>
          </a:p>
        </p:txBody>
      </p:sp>
      <p:sp>
        <p:nvSpPr>
          <p:cNvPr id="1183" name="Google Shape;1183;p66"/>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chemeClr val="lt1"/>
                </a:solidFill>
                <a:latin typeface="Arial"/>
                <a:ea typeface="Arial"/>
                <a:cs typeface="Arial"/>
                <a:sym typeface="Arial"/>
              </a:rPr>
              <a:t>PATHOLOGY: summary</a:t>
            </a:r>
            <a:endParaRPr sz="2000" b="1" i="1">
              <a:solidFill>
                <a:srgbClr val="F2F2F2"/>
              </a:solidFill>
              <a:latin typeface="Arial"/>
              <a:ea typeface="Arial"/>
              <a:cs typeface="Arial"/>
              <a:sym typeface="Arial"/>
            </a:endParaRPr>
          </a:p>
        </p:txBody>
      </p:sp>
      <p:grpSp>
        <p:nvGrpSpPr>
          <p:cNvPr id="1184" name="Google Shape;1184;p66"/>
          <p:cNvGrpSpPr/>
          <p:nvPr/>
        </p:nvGrpSpPr>
        <p:grpSpPr>
          <a:xfrm>
            <a:off x="2624835" y="1456075"/>
            <a:ext cx="2670048" cy="2673804"/>
            <a:chOff x="73152" y="2743200"/>
            <a:chExt cx="2670048" cy="2673804"/>
          </a:xfrm>
        </p:grpSpPr>
        <p:grpSp>
          <p:nvGrpSpPr>
            <p:cNvPr id="1185" name="Google Shape;1185;p66"/>
            <p:cNvGrpSpPr/>
            <p:nvPr/>
          </p:nvGrpSpPr>
          <p:grpSpPr>
            <a:xfrm>
              <a:off x="73152" y="2743200"/>
              <a:ext cx="2670048" cy="2673804"/>
              <a:chOff x="73152" y="69396"/>
              <a:chExt cx="2670048" cy="2673804"/>
            </a:xfrm>
          </p:grpSpPr>
          <p:cxnSp>
            <p:nvCxnSpPr>
              <p:cNvPr id="1186" name="Google Shape;1186;p66"/>
              <p:cNvCxnSpPr>
                <a:stCxn id="1187" idx="2"/>
                <a:endCxn id="1188" idx="6"/>
              </p:cNvCxnSpPr>
              <p:nvPr/>
            </p:nvCxnSpPr>
            <p:spPr>
              <a:xfrm rot="10800000">
                <a:off x="1371600" y="1143000"/>
                <a:ext cx="914400" cy="0"/>
              </a:xfrm>
              <a:prstGeom prst="straightConnector1">
                <a:avLst/>
              </a:prstGeom>
              <a:noFill/>
              <a:ln w="508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1189" name="Google Shape;1189;p66"/>
              <p:cNvCxnSpPr>
                <a:stCxn id="1188" idx="4"/>
                <a:endCxn id="1190" idx="0"/>
              </p:cNvCxnSpPr>
              <p:nvPr/>
            </p:nvCxnSpPr>
            <p:spPr>
              <a:xfrm>
                <a:off x="1143000" y="1371600"/>
                <a:ext cx="0" cy="914400"/>
              </a:xfrm>
              <a:prstGeom prst="straightConnector1">
                <a:avLst/>
              </a:prstGeom>
              <a:noFill/>
              <a:ln w="508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sp>
            <p:nvSpPr>
              <p:cNvPr id="1188" name="Google Shape;1188;p66"/>
              <p:cNvSpPr/>
              <p:nvPr/>
            </p:nvSpPr>
            <p:spPr>
              <a:xfrm>
                <a:off x="914400" y="914400"/>
                <a:ext cx="457200" cy="457200"/>
              </a:xfrm>
              <a:prstGeom prst="ellipse">
                <a:avLst/>
              </a:prstGeom>
              <a:solidFill>
                <a:srgbClr val="FF0000"/>
              </a:solidFill>
              <a:ln w="50800"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2220" b="1">
                    <a:solidFill>
                      <a:schemeClr val="dk1"/>
                    </a:solidFill>
                    <a:latin typeface="Calibri"/>
                    <a:ea typeface="Calibri"/>
                    <a:cs typeface="Calibri"/>
                    <a:sym typeface="Calibri"/>
                  </a:rPr>
                  <a:t>2</a:t>
                </a:r>
                <a:endParaRPr/>
              </a:p>
            </p:txBody>
          </p:sp>
          <p:sp>
            <p:nvSpPr>
              <p:cNvPr id="1187" name="Google Shape;1187;p66"/>
              <p:cNvSpPr/>
              <p:nvPr/>
            </p:nvSpPr>
            <p:spPr>
              <a:xfrm>
                <a:off x="2286000" y="914400"/>
                <a:ext cx="457200" cy="457200"/>
              </a:xfrm>
              <a:prstGeom prst="ellipse">
                <a:avLst/>
              </a:prstGeom>
              <a:solidFill>
                <a:srgbClr val="FF0000"/>
              </a:solidFill>
              <a:ln w="50800"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2220" b="1">
                    <a:solidFill>
                      <a:schemeClr val="dk1"/>
                    </a:solidFill>
                    <a:latin typeface="Calibri"/>
                    <a:ea typeface="Calibri"/>
                    <a:cs typeface="Calibri"/>
                    <a:sym typeface="Calibri"/>
                  </a:rPr>
                  <a:t>5</a:t>
                </a:r>
                <a:endParaRPr/>
              </a:p>
            </p:txBody>
          </p:sp>
          <p:sp>
            <p:nvSpPr>
              <p:cNvPr id="1191" name="Google Shape;1191;p66"/>
              <p:cNvSpPr/>
              <p:nvPr/>
            </p:nvSpPr>
            <p:spPr>
              <a:xfrm>
                <a:off x="2286000" y="2286000"/>
                <a:ext cx="457200" cy="457200"/>
              </a:xfrm>
              <a:prstGeom prst="ellipse">
                <a:avLst/>
              </a:prstGeom>
              <a:solidFill>
                <a:srgbClr val="FF0000"/>
              </a:solidFill>
              <a:ln w="50800"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2220" b="1">
                    <a:solidFill>
                      <a:schemeClr val="dk1"/>
                    </a:solidFill>
                    <a:latin typeface="Calibri"/>
                    <a:ea typeface="Calibri"/>
                    <a:cs typeface="Calibri"/>
                    <a:sym typeface="Calibri"/>
                  </a:rPr>
                  <a:t>4</a:t>
                </a:r>
                <a:endParaRPr/>
              </a:p>
            </p:txBody>
          </p:sp>
          <p:sp>
            <p:nvSpPr>
              <p:cNvPr id="1190" name="Google Shape;1190;p66"/>
              <p:cNvSpPr/>
              <p:nvPr/>
            </p:nvSpPr>
            <p:spPr>
              <a:xfrm>
                <a:off x="914400" y="2286000"/>
                <a:ext cx="457200" cy="457200"/>
              </a:xfrm>
              <a:prstGeom prst="ellipse">
                <a:avLst/>
              </a:prstGeom>
              <a:solidFill>
                <a:srgbClr val="FF0000"/>
              </a:solidFill>
              <a:ln w="50800"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2220" b="1">
                    <a:solidFill>
                      <a:schemeClr val="dk1"/>
                    </a:solidFill>
                    <a:latin typeface="Calibri"/>
                    <a:ea typeface="Calibri"/>
                    <a:cs typeface="Calibri"/>
                    <a:sym typeface="Calibri"/>
                  </a:rPr>
                  <a:t>3</a:t>
                </a:r>
                <a:endParaRPr/>
              </a:p>
            </p:txBody>
          </p:sp>
          <p:cxnSp>
            <p:nvCxnSpPr>
              <p:cNvPr id="1192" name="Google Shape;1192;p66"/>
              <p:cNvCxnSpPr>
                <a:stCxn id="1190" idx="6"/>
                <a:endCxn id="1191" idx="2"/>
              </p:cNvCxnSpPr>
              <p:nvPr/>
            </p:nvCxnSpPr>
            <p:spPr>
              <a:xfrm>
                <a:off x="1371600" y="2514600"/>
                <a:ext cx="914400" cy="0"/>
              </a:xfrm>
              <a:prstGeom prst="straightConnector1">
                <a:avLst/>
              </a:prstGeom>
              <a:noFill/>
              <a:ln w="508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1193" name="Google Shape;1193;p66"/>
              <p:cNvCxnSpPr>
                <a:stCxn id="1191" idx="0"/>
                <a:endCxn id="1187" idx="4"/>
              </p:cNvCxnSpPr>
              <p:nvPr/>
            </p:nvCxnSpPr>
            <p:spPr>
              <a:xfrm rot="10800000">
                <a:off x="2514600" y="1371600"/>
                <a:ext cx="0" cy="914400"/>
              </a:xfrm>
              <a:prstGeom prst="straightConnector1">
                <a:avLst/>
              </a:prstGeom>
              <a:noFill/>
              <a:ln w="508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sp>
            <p:nvSpPr>
              <p:cNvPr id="1194" name="Google Shape;1194;p66"/>
              <p:cNvSpPr/>
              <p:nvPr/>
            </p:nvSpPr>
            <p:spPr>
              <a:xfrm>
                <a:off x="73152" y="69396"/>
                <a:ext cx="457200" cy="457200"/>
              </a:xfrm>
              <a:prstGeom prst="ellipse">
                <a:avLst/>
              </a:prstGeom>
              <a:solidFill>
                <a:srgbClr val="FF0000"/>
              </a:solidFill>
              <a:ln w="50800"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2220" b="1">
                    <a:solidFill>
                      <a:schemeClr val="dk1"/>
                    </a:solidFill>
                    <a:latin typeface="Calibri"/>
                    <a:ea typeface="Calibri"/>
                    <a:cs typeface="Calibri"/>
                    <a:sym typeface="Calibri"/>
                  </a:rPr>
                  <a:t>1</a:t>
                </a:r>
                <a:endParaRPr/>
              </a:p>
            </p:txBody>
          </p:sp>
          <p:cxnSp>
            <p:nvCxnSpPr>
              <p:cNvPr id="1195" name="Google Shape;1195;p66"/>
              <p:cNvCxnSpPr>
                <a:stCxn id="1194" idx="5"/>
                <a:endCxn id="1188" idx="1"/>
              </p:cNvCxnSpPr>
              <p:nvPr/>
            </p:nvCxnSpPr>
            <p:spPr>
              <a:xfrm>
                <a:off x="463397" y="459641"/>
                <a:ext cx="518100" cy="521700"/>
              </a:xfrm>
              <a:prstGeom prst="straightConnector1">
                <a:avLst/>
              </a:prstGeom>
              <a:noFill/>
              <a:ln w="508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grpSp>
        <p:sp>
          <p:nvSpPr>
            <p:cNvPr id="1196" name="Google Shape;1196;p66"/>
            <p:cNvSpPr/>
            <p:nvPr/>
          </p:nvSpPr>
          <p:spPr>
            <a:xfrm>
              <a:off x="495595" y="2748168"/>
              <a:ext cx="2162036" cy="2366511"/>
            </a:xfrm>
            <a:custGeom>
              <a:avLst/>
              <a:gdLst/>
              <a:ahLst/>
              <a:cxnLst/>
              <a:rect l="l" t="t" r="r" b="b"/>
              <a:pathLst>
                <a:path w="2162036" h="2366511" extrusionOk="0">
                  <a:moveTo>
                    <a:pt x="0" y="0"/>
                  </a:moveTo>
                  <a:lnTo>
                    <a:pt x="947827" y="923063"/>
                  </a:lnTo>
                  <a:lnTo>
                    <a:pt x="2162036" y="929258"/>
                  </a:lnTo>
                  <a:lnTo>
                    <a:pt x="2162036" y="2366511"/>
                  </a:lnTo>
                </a:path>
              </a:pathLst>
            </a:custGeom>
            <a:noFill/>
            <a:ln w="50800" cap="flat" cmpd="sng">
              <a:solidFill>
                <a:schemeClr val="accent1"/>
              </a:solidFill>
              <a:prstDash val="solid"/>
              <a:round/>
              <a:headEnd type="oval" w="med" len="med"/>
              <a:tailEnd type="oval" w="med" len="med"/>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197" name="Google Shape;1197;p66"/>
            <p:cNvSpPr/>
            <p:nvPr/>
          </p:nvSpPr>
          <p:spPr>
            <a:xfrm>
              <a:off x="158594" y="3067836"/>
              <a:ext cx="2298325" cy="2304561"/>
            </a:xfrm>
            <a:custGeom>
              <a:avLst/>
              <a:gdLst/>
              <a:ahLst/>
              <a:cxnLst/>
              <a:rect l="l" t="t" r="r" b="b"/>
              <a:pathLst>
                <a:path w="2298325" h="2304561" extrusionOk="0">
                  <a:moveTo>
                    <a:pt x="0" y="0"/>
                  </a:moveTo>
                  <a:lnTo>
                    <a:pt x="799148" y="799162"/>
                  </a:lnTo>
                  <a:lnTo>
                    <a:pt x="805343" y="2304561"/>
                  </a:lnTo>
                  <a:lnTo>
                    <a:pt x="2298325" y="2304560"/>
                  </a:lnTo>
                </a:path>
              </a:pathLst>
            </a:custGeom>
            <a:noFill/>
            <a:ln w="50800" cap="flat" cmpd="sng">
              <a:solidFill>
                <a:srgbClr val="76923C"/>
              </a:solidFill>
              <a:prstDash val="solid"/>
              <a:round/>
              <a:headEnd type="oval" w="med" len="med"/>
              <a:tailEnd type="oval" w="med" len="med"/>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198" name="Google Shape;1198;p66"/>
            <p:cNvSpPr/>
            <p:nvPr/>
          </p:nvSpPr>
          <p:spPr>
            <a:xfrm>
              <a:off x="384087" y="2862150"/>
              <a:ext cx="2087697" cy="1115110"/>
            </a:xfrm>
            <a:custGeom>
              <a:avLst/>
              <a:gdLst/>
              <a:ahLst/>
              <a:cxnLst/>
              <a:rect l="l" t="t" r="r" b="b"/>
              <a:pathLst>
                <a:path w="2087697" h="1115110" extrusionOk="0">
                  <a:moveTo>
                    <a:pt x="0" y="0"/>
                  </a:moveTo>
                  <a:lnTo>
                    <a:pt x="1164650" y="1115110"/>
                  </a:lnTo>
                  <a:lnTo>
                    <a:pt x="2087697" y="1115110"/>
                  </a:lnTo>
                </a:path>
              </a:pathLst>
            </a:custGeom>
            <a:noFill/>
            <a:ln w="50800" cap="flat" cmpd="sng">
              <a:solidFill>
                <a:srgbClr val="E36C09"/>
              </a:solidFill>
              <a:prstDash val="solid"/>
              <a:round/>
              <a:headEnd type="oval" w="med" len="med"/>
              <a:tailEnd type="oval" w="med" len="med"/>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1199" name="Google Shape;1199;p66" descr="latex-image-1.pdf"/>
            <p:cNvPicPr preferRelativeResize="0"/>
            <p:nvPr/>
          </p:nvPicPr>
          <p:blipFill rotWithShape="1">
            <a:blip r:embed="rId3">
              <a:alphaModFix/>
            </a:blip>
            <a:srcRect/>
            <a:stretch/>
          </p:blipFill>
          <p:spPr>
            <a:xfrm>
              <a:off x="1754093" y="3373826"/>
              <a:ext cx="431800" cy="203200"/>
            </a:xfrm>
            <a:prstGeom prst="rect">
              <a:avLst/>
            </a:prstGeom>
            <a:noFill/>
            <a:ln>
              <a:noFill/>
            </a:ln>
          </p:spPr>
        </p:pic>
        <p:pic>
          <p:nvPicPr>
            <p:cNvPr id="1200" name="Google Shape;1200;p66" descr="latex-image-1.pdf"/>
            <p:cNvPicPr preferRelativeResize="0"/>
            <p:nvPr/>
          </p:nvPicPr>
          <p:blipFill rotWithShape="1">
            <a:blip r:embed="rId3">
              <a:alphaModFix/>
            </a:blip>
            <a:srcRect/>
            <a:stretch/>
          </p:blipFill>
          <p:spPr>
            <a:xfrm>
              <a:off x="463397" y="4418314"/>
              <a:ext cx="431800" cy="203200"/>
            </a:xfrm>
            <a:prstGeom prst="rect">
              <a:avLst/>
            </a:prstGeom>
            <a:noFill/>
            <a:ln>
              <a:noFill/>
            </a:ln>
          </p:spPr>
        </p:pic>
        <p:pic>
          <p:nvPicPr>
            <p:cNvPr id="1201" name="Google Shape;1201;p66" descr="latex-image-1.pdf"/>
            <p:cNvPicPr preferRelativeResize="0"/>
            <p:nvPr/>
          </p:nvPicPr>
          <p:blipFill rotWithShape="1">
            <a:blip r:embed="rId4">
              <a:alphaModFix/>
            </a:blip>
            <a:srcRect/>
            <a:stretch/>
          </p:blipFill>
          <p:spPr>
            <a:xfrm>
              <a:off x="1754093" y="4092453"/>
              <a:ext cx="431800" cy="203200"/>
            </a:xfrm>
            <a:prstGeom prst="rect">
              <a:avLst/>
            </a:prstGeom>
            <a:noFill/>
            <a:ln>
              <a:noFill/>
            </a:ln>
          </p:spPr>
        </p:pic>
      </p:grpSp>
      <p:sp>
        <p:nvSpPr>
          <p:cNvPr id="1202" name="Google Shape;1202;p66"/>
          <p:cNvSpPr txBox="1"/>
          <p:nvPr/>
        </p:nvSpPr>
        <p:spPr>
          <a:xfrm>
            <a:off x="3466083" y="994410"/>
            <a:ext cx="206160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a:solidFill>
                  <a:schemeClr val="dk1"/>
                </a:solidFill>
                <a:latin typeface="Calibri"/>
                <a:ea typeface="Calibri"/>
                <a:cs typeface="Calibri"/>
                <a:sym typeface="Calibri"/>
              </a:rPr>
              <a:t>Shortest Path </a:t>
            </a:r>
            <a:endParaRPr/>
          </a:p>
        </p:txBody>
      </p:sp>
      <p:pic>
        <p:nvPicPr>
          <p:cNvPr id="1203" name="Google Shape;1203;p66" descr="latex-image-1.pdf"/>
          <p:cNvPicPr preferRelativeResize="0"/>
          <p:nvPr/>
        </p:nvPicPr>
        <p:blipFill rotWithShape="1">
          <a:blip r:embed="rId5">
            <a:alphaModFix/>
          </a:blip>
          <a:srcRect/>
          <a:stretch/>
        </p:blipFill>
        <p:spPr>
          <a:xfrm>
            <a:off x="5817121" y="3328066"/>
            <a:ext cx="850900" cy="203200"/>
          </a:xfrm>
          <a:prstGeom prst="rect">
            <a:avLst/>
          </a:prstGeom>
          <a:noFill/>
          <a:ln>
            <a:noFill/>
          </a:ln>
        </p:spPr>
      </p:pic>
      <p:pic>
        <p:nvPicPr>
          <p:cNvPr id="1204" name="Google Shape;1204;p66" descr="latex-image-1.pdf"/>
          <p:cNvPicPr preferRelativeResize="0"/>
          <p:nvPr/>
        </p:nvPicPr>
        <p:blipFill rotWithShape="1">
          <a:blip r:embed="rId6">
            <a:alphaModFix/>
          </a:blip>
          <a:srcRect/>
          <a:stretch/>
        </p:blipFill>
        <p:spPr>
          <a:xfrm>
            <a:off x="5817121" y="2918666"/>
            <a:ext cx="850900" cy="203200"/>
          </a:xfrm>
          <a:prstGeom prst="rect">
            <a:avLst/>
          </a:prstGeom>
          <a:noFill/>
          <a:ln>
            <a:noFill/>
          </a:ln>
        </p:spPr>
      </p:pic>
      <p:sp>
        <p:nvSpPr>
          <p:cNvPr id="1205" name="Google Shape;1205;p66"/>
          <p:cNvSpPr/>
          <p:nvPr/>
        </p:nvSpPr>
        <p:spPr>
          <a:xfrm>
            <a:off x="2732574" y="4373728"/>
            <a:ext cx="3250315"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The path with the shortest length between two nodes (distance). </a:t>
            </a:r>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sp>
        <p:nvSpPr>
          <p:cNvPr id="1210" name="Google Shape;1210;p67"/>
          <p:cNvSpPr txBox="1"/>
          <p:nvPr/>
        </p:nvSpPr>
        <p:spPr>
          <a:xfrm>
            <a:off x="6477000" y="5399900"/>
            <a:ext cx="25908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00" b="1">
                <a:solidFill>
                  <a:srgbClr val="A5A5A5"/>
                </a:solidFill>
                <a:latin typeface="Helvetica Neue"/>
                <a:ea typeface="Helvetica Neue"/>
                <a:cs typeface="Helvetica Neue"/>
                <a:sym typeface="Helvetica Neue"/>
              </a:rPr>
              <a:t>Network Science: Graph Theory </a:t>
            </a:r>
            <a:endParaRPr sz="600" i="1">
              <a:solidFill>
                <a:srgbClr val="A5A5A5"/>
              </a:solidFill>
              <a:latin typeface="Helvetica Neue"/>
              <a:ea typeface="Helvetica Neue"/>
              <a:cs typeface="Helvetica Neue"/>
              <a:sym typeface="Helvetica Neue"/>
            </a:endParaRPr>
          </a:p>
        </p:txBody>
      </p:sp>
      <p:sp>
        <p:nvSpPr>
          <p:cNvPr id="1211" name="Google Shape;1211;p67"/>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chemeClr val="lt1"/>
                </a:solidFill>
                <a:latin typeface="Arial"/>
                <a:ea typeface="Arial"/>
                <a:cs typeface="Arial"/>
                <a:sym typeface="Arial"/>
              </a:rPr>
              <a:t>PATHOLOGY: summary</a:t>
            </a:r>
            <a:endParaRPr sz="2000" b="1" i="1">
              <a:solidFill>
                <a:srgbClr val="F2F2F2"/>
              </a:solidFill>
              <a:latin typeface="Arial"/>
              <a:ea typeface="Arial"/>
              <a:cs typeface="Arial"/>
              <a:sym typeface="Arial"/>
            </a:endParaRPr>
          </a:p>
        </p:txBody>
      </p:sp>
      <p:grpSp>
        <p:nvGrpSpPr>
          <p:cNvPr id="1212" name="Google Shape;1212;p67"/>
          <p:cNvGrpSpPr/>
          <p:nvPr/>
        </p:nvGrpSpPr>
        <p:grpSpPr>
          <a:xfrm>
            <a:off x="369825" y="1909002"/>
            <a:ext cx="2670048" cy="2673804"/>
            <a:chOff x="73152" y="2743200"/>
            <a:chExt cx="2670048" cy="2673804"/>
          </a:xfrm>
        </p:grpSpPr>
        <p:grpSp>
          <p:nvGrpSpPr>
            <p:cNvPr id="1213" name="Google Shape;1213;p67"/>
            <p:cNvGrpSpPr/>
            <p:nvPr/>
          </p:nvGrpSpPr>
          <p:grpSpPr>
            <a:xfrm>
              <a:off x="73152" y="2743200"/>
              <a:ext cx="2670048" cy="2673804"/>
              <a:chOff x="73152" y="69396"/>
              <a:chExt cx="2670048" cy="2673804"/>
            </a:xfrm>
          </p:grpSpPr>
          <p:cxnSp>
            <p:nvCxnSpPr>
              <p:cNvPr id="1214" name="Google Shape;1214;p67"/>
              <p:cNvCxnSpPr>
                <a:stCxn id="1215" idx="2"/>
                <a:endCxn id="1216" idx="6"/>
              </p:cNvCxnSpPr>
              <p:nvPr/>
            </p:nvCxnSpPr>
            <p:spPr>
              <a:xfrm rot="10800000">
                <a:off x="1371600" y="1143000"/>
                <a:ext cx="914400" cy="0"/>
              </a:xfrm>
              <a:prstGeom prst="straightConnector1">
                <a:avLst/>
              </a:prstGeom>
              <a:noFill/>
              <a:ln w="508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1217" name="Google Shape;1217;p67"/>
              <p:cNvCxnSpPr>
                <a:stCxn id="1216" idx="4"/>
                <a:endCxn id="1218" idx="0"/>
              </p:cNvCxnSpPr>
              <p:nvPr/>
            </p:nvCxnSpPr>
            <p:spPr>
              <a:xfrm>
                <a:off x="1143000" y="1371600"/>
                <a:ext cx="0" cy="914400"/>
              </a:xfrm>
              <a:prstGeom prst="straightConnector1">
                <a:avLst/>
              </a:prstGeom>
              <a:noFill/>
              <a:ln w="508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sp>
            <p:nvSpPr>
              <p:cNvPr id="1216" name="Google Shape;1216;p67"/>
              <p:cNvSpPr/>
              <p:nvPr/>
            </p:nvSpPr>
            <p:spPr>
              <a:xfrm>
                <a:off x="914400" y="914400"/>
                <a:ext cx="457200" cy="457200"/>
              </a:xfrm>
              <a:prstGeom prst="ellipse">
                <a:avLst/>
              </a:prstGeom>
              <a:solidFill>
                <a:srgbClr val="FF0000"/>
              </a:solidFill>
              <a:ln w="50800"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2220" b="1">
                    <a:solidFill>
                      <a:schemeClr val="dk1"/>
                    </a:solidFill>
                    <a:latin typeface="Calibri"/>
                    <a:ea typeface="Calibri"/>
                    <a:cs typeface="Calibri"/>
                    <a:sym typeface="Calibri"/>
                  </a:rPr>
                  <a:t>2</a:t>
                </a:r>
                <a:endParaRPr/>
              </a:p>
            </p:txBody>
          </p:sp>
          <p:sp>
            <p:nvSpPr>
              <p:cNvPr id="1215" name="Google Shape;1215;p67"/>
              <p:cNvSpPr/>
              <p:nvPr/>
            </p:nvSpPr>
            <p:spPr>
              <a:xfrm>
                <a:off x="2286000" y="914400"/>
                <a:ext cx="457200" cy="457200"/>
              </a:xfrm>
              <a:prstGeom prst="ellipse">
                <a:avLst/>
              </a:prstGeom>
              <a:solidFill>
                <a:srgbClr val="FF0000"/>
              </a:solidFill>
              <a:ln w="50800"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2220" b="1">
                    <a:solidFill>
                      <a:schemeClr val="dk1"/>
                    </a:solidFill>
                    <a:latin typeface="Calibri"/>
                    <a:ea typeface="Calibri"/>
                    <a:cs typeface="Calibri"/>
                    <a:sym typeface="Calibri"/>
                  </a:rPr>
                  <a:t>5</a:t>
                </a:r>
                <a:endParaRPr/>
              </a:p>
            </p:txBody>
          </p:sp>
          <p:sp>
            <p:nvSpPr>
              <p:cNvPr id="1219" name="Google Shape;1219;p67"/>
              <p:cNvSpPr/>
              <p:nvPr/>
            </p:nvSpPr>
            <p:spPr>
              <a:xfrm>
                <a:off x="2286000" y="2286000"/>
                <a:ext cx="457200" cy="457200"/>
              </a:xfrm>
              <a:prstGeom prst="ellipse">
                <a:avLst/>
              </a:prstGeom>
              <a:solidFill>
                <a:srgbClr val="FF0000"/>
              </a:solidFill>
              <a:ln w="50800"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2220" b="1">
                    <a:solidFill>
                      <a:schemeClr val="dk1"/>
                    </a:solidFill>
                    <a:latin typeface="Calibri"/>
                    <a:ea typeface="Calibri"/>
                    <a:cs typeface="Calibri"/>
                    <a:sym typeface="Calibri"/>
                  </a:rPr>
                  <a:t>4</a:t>
                </a:r>
                <a:endParaRPr/>
              </a:p>
            </p:txBody>
          </p:sp>
          <p:sp>
            <p:nvSpPr>
              <p:cNvPr id="1218" name="Google Shape;1218;p67"/>
              <p:cNvSpPr/>
              <p:nvPr/>
            </p:nvSpPr>
            <p:spPr>
              <a:xfrm>
                <a:off x="914400" y="2286000"/>
                <a:ext cx="457200" cy="457200"/>
              </a:xfrm>
              <a:prstGeom prst="ellipse">
                <a:avLst/>
              </a:prstGeom>
              <a:solidFill>
                <a:srgbClr val="FF0000"/>
              </a:solidFill>
              <a:ln w="50800"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2220" b="1">
                    <a:solidFill>
                      <a:schemeClr val="dk1"/>
                    </a:solidFill>
                    <a:latin typeface="Calibri"/>
                    <a:ea typeface="Calibri"/>
                    <a:cs typeface="Calibri"/>
                    <a:sym typeface="Calibri"/>
                  </a:rPr>
                  <a:t>3</a:t>
                </a:r>
                <a:endParaRPr/>
              </a:p>
            </p:txBody>
          </p:sp>
          <p:cxnSp>
            <p:nvCxnSpPr>
              <p:cNvPr id="1220" name="Google Shape;1220;p67"/>
              <p:cNvCxnSpPr>
                <a:stCxn id="1218" idx="6"/>
                <a:endCxn id="1219" idx="2"/>
              </p:cNvCxnSpPr>
              <p:nvPr/>
            </p:nvCxnSpPr>
            <p:spPr>
              <a:xfrm>
                <a:off x="1371600" y="2514600"/>
                <a:ext cx="914400" cy="0"/>
              </a:xfrm>
              <a:prstGeom prst="straightConnector1">
                <a:avLst/>
              </a:prstGeom>
              <a:noFill/>
              <a:ln w="508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1221" name="Google Shape;1221;p67"/>
              <p:cNvCxnSpPr>
                <a:stCxn id="1219" idx="0"/>
                <a:endCxn id="1215" idx="4"/>
              </p:cNvCxnSpPr>
              <p:nvPr/>
            </p:nvCxnSpPr>
            <p:spPr>
              <a:xfrm rot="10800000">
                <a:off x="2514600" y="1371600"/>
                <a:ext cx="0" cy="914400"/>
              </a:xfrm>
              <a:prstGeom prst="straightConnector1">
                <a:avLst/>
              </a:prstGeom>
              <a:noFill/>
              <a:ln w="508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sp>
            <p:nvSpPr>
              <p:cNvPr id="1222" name="Google Shape;1222;p67"/>
              <p:cNvSpPr/>
              <p:nvPr/>
            </p:nvSpPr>
            <p:spPr>
              <a:xfrm>
                <a:off x="73152" y="69396"/>
                <a:ext cx="457200" cy="457200"/>
              </a:xfrm>
              <a:prstGeom prst="ellipse">
                <a:avLst/>
              </a:prstGeom>
              <a:solidFill>
                <a:srgbClr val="FF0000"/>
              </a:solidFill>
              <a:ln w="50800"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2220" b="1">
                    <a:solidFill>
                      <a:schemeClr val="dk1"/>
                    </a:solidFill>
                    <a:latin typeface="Calibri"/>
                    <a:ea typeface="Calibri"/>
                    <a:cs typeface="Calibri"/>
                    <a:sym typeface="Calibri"/>
                  </a:rPr>
                  <a:t>1</a:t>
                </a:r>
                <a:endParaRPr/>
              </a:p>
            </p:txBody>
          </p:sp>
          <p:cxnSp>
            <p:nvCxnSpPr>
              <p:cNvPr id="1223" name="Google Shape;1223;p67"/>
              <p:cNvCxnSpPr>
                <a:stCxn id="1222" idx="5"/>
                <a:endCxn id="1216" idx="1"/>
              </p:cNvCxnSpPr>
              <p:nvPr/>
            </p:nvCxnSpPr>
            <p:spPr>
              <a:xfrm>
                <a:off x="463397" y="459641"/>
                <a:ext cx="518100" cy="521700"/>
              </a:xfrm>
              <a:prstGeom prst="straightConnector1">
                <a:avLst/>
              </a:prstGeom>
              <a:noFill/>
              <a:ln w="508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grpSp>
        <p:sp>
          <p:nvSpPr>
            <p:cNvPr id="1224" name="Google Shape;1224;p67"/>
            <p:cNvSpPr/>
            <p:nvPr/>
          </p:nvSpPr>
          <p:spPr>
            <a:xfrm>
              <a:off x="158594" y="3067836"/>
              <a:ext cx="2298325" cy="2304561"/>
            </a:xfrm>
            <a:custGeom>
              <a:avLst/>
              <a:gdLst/>
              <a:ahLst/>
              <a:cxnLst/>
              <a:rect l="l" t="t" r="r" b="b"/>
              <a:pathLst>
                <a:path w="2298325" h="2304561" extrusionOk="0">
                  <a:moveTo>
                    <a:pt x="0" y="0"/>
                  </a:moveTo>
                  <a:lnTo>
                    <a:pt x="799148" y="799162"/>
                  </a:lnTo>
                  <a:lnTo>
                    <a:pt x="805343" y="2304561"/>
                  </a:lnTo>
                  <a:lnTo>
                    <a:pt x="2298325" y="2304560"/>
                  </a:lnTo>
                </a:path>
              </a:pathLst>
            </a:custGeom>
            <a:noFill/>
            <a:ln w="50800" cap="flat" cmpd="sng">
              <a:solidFill>
                <a:schemeClr val="accent1"/>
              </a:solidFill>
              <a:prstDash val="solid"/>
              <a:round/>
              <a:headEnd type="oval" w="med" len="med"/>
              <a:tailEnd type="oval" w="med" len="med"/>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1225" name="Google Shape;1225;p67"/>
          <p:cNvSpPr txBox="1"/>
          <p:nvPr/>
        </p:nvSpPr>
        <p:spPr>
          <a:xfrm>
            <a:off x="1278028" y="1138998"/>
            <a:ext cx="206160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a:solidFill>
                  <a:schemeClr val="dk1"/>
                </a:solidFill>
                <a:latin typeface="Calibri"/>
                <a:ea typeface="Calibri"/>
                <a:cs typeface="Calibri"/>
                <a:sym typeface="Calibri"/>
              </a:rPr>
              <a:t>Diameter</a:t>
            </a:r>
            <a:endParaRPr/>
          </a:p>
        </p:txBody>
      </p:sp>
      <p:pic>
        <p:nvPicPr>
          <p:cNvPr id="1226" name="Google Shape;1226;p67" descr="latex-image-1.pdf"/>
          <p:cNvPicPr preferRelativeResize="0"/>
          <p:nvPr/>
        </p:nvPicPr>
        <p:blipFill rotWithShape="1">
          <a:blip r:embed="rId3">
            <a:alphaModFix/>
          </a:blip>
          <a:srcRect/>
          <a:stretch/>
        </p:blipFill>
        <p:spPr>
          <a:xfrm>
            <a:off x="3522306" y="3362743"/>
            <a:ext cx="850900" cy="203200"/>
          </a:xfrm>
          <a:prstGeom prst="rect">
            <a:avLst/>
          </a:prstGeom>
          <a:noFill/>
          <a:ln>
            <a:noFill/>
          </a:ln>
        </p:spPr>
      </p:pic>
      <p:grpSp>
        <p:nvGrpSpPr>
          <p:cNvPr id="1227" name="Google Shape;1227;p67"/>
          <p:cNvGrpSpPr/>
          <p:nvPr/>
        </p:nvGrpSpPr>
        <p:grpSpPr>
          <a:xfrm>
            <a:off x="4264401" y="1976734"/>
            <a:ext cx="2670048" cy="2673804"/>
            <a:chOff x="73152" y="2743200"/>
            <a:chExt cx="2670048" cy="2673804"/>
          </a:xfrm>
        </p:grpSpPr>
        <p:grpSp>
          <p:nvGrpSpPr>
            <p:cNvPr id="1228" name="Google Shape;1228;p67"/>
            <p:cNvGrpSpPr/>
            <p:nvPr/>
          </p:nvGrpSpPr>
          <p:grpSpPr>
            <a:xfrm>
              <a:off x="73152" y="2743200"/>
              <a:ext cx="2670048" cy="2673804"/>
              <a:chOff x="73152" y="69396"/>
              <a:chExt cx="2670048" cy="2673804"/>
            </a:xfrm>
          </p:grpSpPr>
          <p:cxnSp>
            <p:nvCxnSpPr>
              <p:cNvPr id="1229" name="Google Shape;1229;p67"/>
              <p:cNvCxnSpPr>
                <a:stCxn id="1230" idx="2"/>
                <a:endCxn id="1231" idx="6"/>
              </p:cNvCxnSpPr>
              <p:nvPr/>
            </p:nvCxnSpPr>
            <p:spPr>
              <a:xfrm rot="10800000">
                <a:off x="1371600" y="1143000"/>
                <a:ext cx="914400" cy="0"/>
              </a:xfrm>
              <a:prstGeom prst="straightConnector1">
                <a:avLst/>
              </a:prstGeom>
              <a:noFill/>
              <a:ln w="508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1232" name="Google Shape;1232;p67"/>
              <p:cNvCxnSpPr>
                <a:stCxn id="1231" idx="4"/>
                <a:endCxn id="1233" idx="0"/>
              </p:cNvCxnSpPr>
              <p:nvPr/>
            </p:nvCxnSpPr>
            <p:spPr>
              <a:xfrm>
                <a:off x="1143000" y="1371600"/>
                <a:ext cx="0" cy="914400"/>
              </a:xfrm>
              <a:prstGeom prst="straightConnector1">
                <a:avLst/>
              </a:prstGeom>
              <a:noFill/>
              <a:ln w="508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sp>
            <p:nvSpPr>
              <p:cNvPr id="1231" name="Google Shape;1231;p67"/>
              <p:cNvSpPr/>
              <p:nvPr/>
            </p:nvSpPr>
            <p:spPr>
              <a:xfrm>
                <a:off x="914400" y="914400"/>
                <a:ext cx="457200" cy="457200"/>
              </a:xfrm>
              <a:prstGeom prst="ellipse">
                <a:avLst/>
              </a:prstGeom>
              <a:solidFill>
                <a:srgbClr val="FF0000"/>
              </a:solidFill>
              <a:ln w="50800"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2220" b="1">
                    <a:solidFill>
                      <a:schemeClr val="dk1"/>
                    </a:solidFill>
                    <a:latin typeface="Calibri"/>
                    <a:ea typeface="Calibri"/>
                    <a:cs typeface="Calibri"/>
                    <a:sym typeface="Calibri"/>
                  </a:rPr>
                  <a:t>2</a:t>
                </a:r>
                <a:endParaRPr/>
              </a:p>
            </p:txBody>
          </p:sp>
          <p:sp>
            <p:nvSpPr>
              <p:cNvPr id="1230" name="Google Shape;1230;p67"/>
              <p:cNvSpPr/>
              <p:nvPr/>
            </p:nvSpPr>
            <p:spPr>
              <a:xfrm>
                <a:off x="2286000" y="914400"/>
                <a:ext cx="457200" cy="457200"/>
              </a:xfrm>
              <a:prstGeom prst="ellipse">
                <a:avLst/>
              </a:prstGeom>
              <a:solidFill>
                <a:srgbClr val="FF0000"/>
              </a:solidFill>
              <a:ln w="50800"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2220" b="1">
                    <a:solidFill>
                      <a:schemeClr val="dk1"/>
                    </a:solidFill>
                    <a:latin typeface="Calibri"/>
                    <a:ea typeface="Calibri"/>
                    <a:cs typeface="Calibri"/>
                    <a:sym typeface="Calibri"/>
                  </a:rPr>
                  <a:t>5</a:t>
                </a:r>
                <a:endParaRPr/>
              </a:p>
            </p:txBody>
          </p:sp>
          <p:sp>
            <p:nvSpPr>
              <p:cNvPr id="1234" name="Google Shape;1234;p67"/>
              <p:cNvSpPr/>
              <p:nvPr/>
            </p:nvSpPr>
            <p:spPr>
              <a:xfrm>
                <a:off x="2286000" y="2286000"/>
                <a:ext cx="457200" cy="457200"/>
              </a:xfrm>
              <a:prstGeom prst="ellipse">
                <a:avLst/>
              </a:prstGeom>
              <a:solidFill>
                <a:srgbClr val="FF0000"/>
              </a:solidFill>
              <a:ln w="50800"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2220" b="1">
                    <a:solidFill>
                      <a:schemeClr val="dk1"/>
                    </a:solidFill>
                    <a:latin typeface="Calibri"/>
                    <a:ea typeface="Calibri"/>
                    <a:cs typeface="Calibri"/>
                    <a:sym typeface="Calibri"/>
                  </a:rPr>
                  <a:t>4</a:t>
                </a:r>
                <a:endParaRPr/>
              </a:p>
            </p:txBody>
          </p:sp>
          <p:sp>
            <p:nvSpPr>
              <p:cNvPr id="1233" name="Google Shape;1233;p67"/>
              <p:cNvSpPr/>
              <p:nvPr/>
            </p:nvSpPr>
            <p:spPr>
              <a:xfrm>
                <a:off x="914400" y="2286000"/>
                <a:ext cx="457200" cy="457200"/>
              </a:xfrm>
              <a:prstGeom prst="ellipse">
                <a:avLst/>
              </a:prstGeom>
              <a:solidFill>
                <a:srgbClr val="FF0000"/>
              </a:solidFill>
              <a:ln w="50800"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2220" b="1">
                    <a:solidFill>
                      <a:schemeClr val="dk1"/>
                    </a:solidFill>
                    <a:latin typeface="Calibri"/>
                    <a:ea typeface="Calibri"/>
                    <a:cs typeface="Calibri"/>
                    <a:sym typeface="Calibri"/>
                  </a:rPr>
                  <a:t>3</a:t>
                </a:r>
                <a:endParaRPr/>
              </a:p>
            </p:txBody>
          </p:sp>
          <p:cxnSp>
            <p:nvCxnSpPr>
              <p:cNvPr id="1235" name="Google Shape;1235;p67"/>
              <p:cNvCxnSpPr>
                <a:stCxn id="1233" idx="6"/>
                <a:endCxn id="1234" idx="2"/>
              </p:cNvCxnSpPr>
              <p:nvPr/>
            </p:nvCxnSpPr>
            <p:spPr>
              <a:xfrm>
                <a:off x="1371600" y="2514600"/>
                <a:ext cx="914400" cy="0"/>
              </a:xfrm>
              <a:prstGeom prst="straightConnector1">
                <a:avLst/>
              </a:prstGeom>
              <a:noFill/>
              <a:ln w="508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1236" name="Google Shape;1236;p67"/>
              <p:cNvCxnSpPr>
                <a:stCxn id="1234" idx="0"/>
                <a:endCxn id="1230" idx="4"/>
              </p:cNvCxnSpPr>
              <p:nvPr/>
            </p:nvCxnSpPr>
            <p:spPr>
              <a:xfrm rot="10800000">
                <a:off x="2514600" y="1371600"/>
                <a:ext cx="0" cy="914400"/>
              </a:xfrm>
              <a:prstGeom prst="straightConnector1">
                <a:avLst/>
              </a:prstGeom>
              <a:noFill/>
              <a:ln w="508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sp>
            <p:nvSpPr>
              <p:cNvPr id="1237" name="Google Shape;1237;p67"/>
              <p:cNvSpPr/>
              <p:nvPr/>
            </p:nvSpPr>
            <p:spPr>
              <a:xfrm>
                <a:off x="73152" y="69396"/>
                <a:ext cx="457200" cy="457200"/>
              </a:xfrm>
              <a:prstGeom prst="ellipse">
                <a:avLst/>
              </a:prstGeom>
              <a:solidFill>
                <a:srgbClr val="FF0000"/>
              </a:solidFill>
              <a:ln w="50800"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2220" b="1">
                    <a:solidFill>
                      <a:schemeClr val="dk1"/>
                    </a:solidFill>
                    <a:latin typeface="Calibri"/>
                    <a:ea typeface="Calibri"/>
                    <a:cs typeface="Calibri"/>
                    <a:sym typeface="Calibri"/>
                  </a:rPr>
                  <a:t>1</a:t>
                </a:r>
                <a:endParaRPr/>
              </a:p>
            </p:txBody>
          </p:sp>
          <p:cxnSp>
            <p:nvCxnSpPr>
              <p:cNvPr id="1238" name="Google Shape;1238;p67"/>
              <p:cNvCxnSpPr>
                <a:stCxn id="1237" idx="5"/>
                <a:endCxn id="1231" idx="1"/>
              </p:cNvCxnSpPr>
              <p:nvPr/>
            </p:nvCxnSpPr>
            <p:spPr>
              <a:xfrm>
                <a:off x="463397" y="459641"/>
                <a:ext cx="518100" cy="521700"/>
              </a:xfrm>
              <a:prstGeom prst="straightConnector1">
                <a:avLst/>
              </a:prstGeom>
              <a:noFill/>
              <a:ln w="508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grpSp>
        <p:sp>
          <p:nvSpPr>
            <p:cNvPr id="1239" name="Google Shape;1239;p67"/>
            <p:cNvSpPr/>
            <p:nvPr/>
          </p:nvSpPr>
          <p:spPr>
            <a:xfrm>
              <a:off x="158594" y="3067836"/>
              <a:ext cx="2298325" cy="2304561"/>
            </a:xfrm>
            <a:custGeom>
              <a:avLst/>
              <a:gdLst/>
              <a:ahLst/>
              <a:cxnLst/>
              <a:rect l="l" t="t" r="r" b="b"/>
              <a:pathLst>
                <a:path w="2298325" h="2304561" extrusionOk="0">
                  <a:moveTo>
                    <a:pt x="0" y="0"/>
                  </a:moveTo>
                  <a:lnTo>
                    <a:pt x="799148" y="799162"/>
                  </a:lnTo>
                  <a:lnTo>
                    <a:pt x="805343" y="2304561"/>
                  </a:lnTo>
                  <a:lnTo>
                    <a:pt x="2298325" y="2304560"/>
                  </a:lnTo>
                </a:path>
              </a:pathLst>
            </a:custGeom>
            <a:noFill/>
            <a:ln w="50800" cap="flat" cmpd="sng">
              <a:solidFill>
                <a:schemeClr val="accent1"/>
              </a:solidFill>
              <a:prstDash val="solid"/>
              <a:round/>
              <a:headEnd type="oval" w="med" len="med"/>
              <a:tailEnd type="oval" w="med" len="med"/>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1240" name="Google Shape;1240;p67"/>
          <p:cNvSpPr txBox="1"/>
          <p:nvPr/>
        </p:nvSpPr>
        <p:spPr>
          <a:xfrm>
            <a:off x="5207018" y="1138998"/>
            <a:ext cx="308710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a:solidFill>
                  <a:schemeClr val="dk1"/>
                </a:solidFill>
                <a:latin typeface="Calibri"/>
                <a:ea typeface="Calibri"/>
                <a:cs typeface="Calibri"/>
                <a:sym typeface="Calibri"/>
              </a:rPr>
              <a:t>Average Path Length</a:t>
            </a:r>
            <a:endParaRPr/>
          </a:p>
        </p:txBody>
      </p:sp>
      <p:pic>
        <p:nvPicPr>
          <p:cNvPr id="1241" name="Google Shape;1241;p67" descr="latex-image-1.pdf"/>
          <p:cNvPicPr preferRelativeResize="0"/>
          <p:nvPr/>
        </p:nvPicPr>
        <p:blipFill rotWithShape="1">
          <a:blip r:embed="rId4">
            <a:alphaModFix/>
          </a:blip>
          <a:srcRect/>
          <a:stretch/>
        </p:blipFill>
        <p:spPr>
          <a:xfrm>
            <a:off x="6858246" y="3160407"/>
            <a:ext cx="2286000" cy="1257300"/>
          </a:xfrm>
          <a:prstGeom prst="rect">
            <a:avLst/>
          </a:prstGeom>
          <a:noFill/>
          <a:ln>
            <a:noFill/>
          </a:ln>
        </p:spPr>
      </p:pic>
      <p:sp>
        <p:nvSpPr>
          <p:cNvPr id="1242" name="Google Shape;1242;p67"/>
          <p:cNvSpPr/>
          <p:nvPr/>
        </p:nvSpPr>
        <p:spPr>
          <a:xfrm>
            <a:off x="637944" y="4753569"/>
            <a:ext cx="2884362"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The longest shortest path in a graph</a:t>
            </a:r>
            <a:endParaRPr/>
          </a:p>
        </p:txBody>
      </p:sp>
      <p:sp>
        <p:nvSpPr>
          <p:cNvPr id="1243" name="Google Shape;1243;p67"/>
          <p:cNvSpPr/>
          <p:nvPr/>
        </p:nvSpPr>
        <p:spPr>
          <a:xfrm>
            <a:off x="4191000" y="4753569"/>
            <a:ext cx="3852333"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The average of the shortest paths for all pairs of nodes.</a:t>
            </a:r>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sp>
        <p:nvSpPr>
          <p:cNvPr id="1248" name="Google Shape;1248;p68"/>
          <p:cNvSpPr txBox="1"/>
          <p:nvPr/>
        </p:nvSpPr>
        <p:spPr>
          <a:xfrm>
            <a:off x="6477000" y="5399900"/>
            <a:ext cx="25908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00" b="1">
                <a:solidFill>
                  <a:srgbClr val="A5A5A5"/>
                </a:solidFill>
                <a:latin typeface="Helvetica Neue"/>
                <a:ea typeface="Helvetica Neue"/>
                <a:cs typeface="Helvetica Neue"/>
                <a:sym typeface="Helvetica Neue"/>
              </a:rPr>
              <a:t>Network Science: Graph Theory </a:t>
            </a:r>
            <a:endParaRPr sz="600" i="1">
              <a:solidFill>
                <a:srgbClr val="A5A5A5"/>
              </a:solidFill>
              <a:latin typeface="Helvetica Neue"/>
              <a:ea typeface="Helvetica Neue"/>
              <a:cs typeface="Helvetica Neue"/>
              <a:sym typeface="Helvetica Neue"/>
            </a:endParaRPr>
          </a:p>
        </p:txBody>
      </p:sp>
      <p:sp>
        <p:nvSpPr>
          <p:cNvPr id="1249" name="Google Shape;1249;p68"/>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chemeClr val="lt1"/>
                </a:solidFill>
                <a:latin typeface="Arial"/>
                <a:ea typeface="Arial"/>
                <a:cs typeface="Arial"/>
                <a:sym typeface="Arial"/>
              </a:rPr>
              <a:t>PATHOLOGY: summary</a:t>
            </a:r>
            <a:endParaRPr sz="2000" b="1" i="1">
              <a:solidFill>
                <a:srgbClr val="F2F2F2"/>
              </a:solidFill>
              <a:latin typeface="Arial"/>
              <a:ea typeface="Arial"/>
              <a:cs typeface="Arial"/>
              <a:sym typeface="Arial"/>
            </a:endParaRPr>
          </a:p>
        </p:txBody>
      </p:sp>
      <p:grpSp>
        <p:nvGrpSpPr>
          <p:cNvPr id="1250" name="Google Shape;1250;p68"/>
          <p:cNvGrpSpPr/>
          <p:nvPr/>
        </p:nvGrpSpPr>
        <p:grpSpPr>
          <a:xfrm>
            <a:off x="253645" y="1591332"/>
            <a:ext cx="2670048" cy="2673804"/>
            <a:chOff x="73152" y="7418697"/>
            <a:chExt cx="2670048" cy="2673804"/>
          </a:xfrm>
        </p:grpSpPr>
        <p:grpSp>
          <p:nvGrpSpPr>
            <p:cNvPr id="1251" name="Google Shape;1251;p68"/>
            <p:cNvGrpSpPr/>
            <p:nvPr/>
          </p:nvGrpSpPr>
          <p:grpSpPr>
            <a:xfrm>
              <a:off x="73152" y="7418697"/>
              <a:ext cx="2670048" cy="2673804"/>
              <a:chOff x="73152" y="69396"/>
              <a:chExt cx="2670048" cy="2673804"/>
            </a:xfrm>
          </p:grpSpPr>
          <p:cxnSp>
            <p:nvCxnSpPr>
              <p:cNvPr id="1252" name="Google Shape;1252;p68"/>
              <p:cNvCxnSpPr>
                <a:stCxn id="1253" idx="2"/>
                <a:endCxn id="1254" idx="6"/>
              </p:cNvCxnSpPr>
              <p:nvPr/>
            </p:nvCxnSpPr>
            <p:spPr>
              <a:xfrm rot="10800000">
                <a:off x="1371600" y="1143000"/>
                <a:ext cx="914400" cy="0"/>
              </a:xfrm>
              <a:prstGeom prst="straightConnector1">
                <a:avLst/>
              </a:prstGeom>
              <a:noFill/>
              <a:ln w="508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1255" name="Google Shape;1255;p68"/>
              <p:cNvCxnSpPr>
                <a:stCxn id="1254" idx="4"/>
                <a:endCxn id="1256" idx="0"/>
              </p:cNvCxnSpPr>
              <p:nvPr/>
            </p:nvCxnSpPr>
            <p:spPr>
              <a:xfrm>
                <a:off x="1143000" y="1371600"/>
                <a:ext cx="0" cy="914400"/>
              </a:xfrm>
              <a:prstGeom prst="straightConnector1">
                <a:avLst/>
              </a:prstGeom>
              <a:noFill/>
              <a:ln w="508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sp>
            <p:nvSpPr>
              <p:cNvPr id="1254" name="Google Shape;1254;p68"/>
              <p:cNvSpPr/>
              <p:nvPr/>
            </p:nvSpPr>
            <p:spPr>
              <a:xfrm>
                <a:off x="914400" y="914400"/>
                <a:ext cx="457200" cy="457200"/>
              </a:xfrm>
              <a:prstGeom prst="ellipse">
                <a:avLst/>
              </a:prstGeom>
              <a:solidFill>
                <a:srgbClr val="FF0000"/>
              </a:solidFill>
              <a:ln w="50800"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2220" b="1">
                    <a:solidFill>
                      <a:schemeClr val="dk1"/>
                    </a:solidFill>
                    <a:latin typeface="Calibri"/>
                    <a:ea typeface="Calibri"/>
                    <a:cs typeface="Calibri"/>
                    <a:sym typeface="Calibri"/>
                  </a:rPr>
                  <a:t>2</a:t>
                </a:r>
                <a:endParaRPr/>
              </a:p>
            </p:txBody>
          </p:sp>
          <p:sp>
            <p:nvSpPr>
              <p:cNvPr id="1253" name="Google Shape;1253;p68"/>
              <p:cNvSpPr/>
              <p:nvPr/>
            </p:nvSpPr>
            <p:spPr>
              <a:xfrm>
                <a:off x="2286000" y="914400"/>
                <a:ext cx="457200" cy="457200"/>
              </a:xfrm>
              <a:prstGeom prst="ellipse">
                <a:avLst/>
              </a:prstGeom>
              <a:solidFill>
                <a:srgbClr val="FF0000"/>
              </a:solidFill>
              <a:ln w="50800"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2220" b="1">
                    <a:solidFill>
                      <a:schemeClr val="dk1"/>
                    </a:solidFill>
                    <a:latin typeface="Calibri"/>
                    <a:ea typeface="Calibri"/>
                    <a:cs typeface="Calibri"/>
                    <a:sym typeface="Calibri"/>
                  </a:rPr>
                  <a:t>5</a:t>
                </a:r>
                <a:endParaRPr/>
              </a:p>
            </p:txBody>
          </p:sp>
          <p:sp>
            <p:nvSpPr>
              <p:cNvPr id="1257" name="Google Shape;1257;p68"/>
              <p:cNvSpPr/>
              <p:nvPr/>
            </p:nvSpPr>
            <p:spPr>
              <a:xfrm>
                <a:off x="2286000" y="2286000"/>
                <a:ext cx="457200" cy="457200"/>
              </a:xfrm>
              <a:prstGeom prst="ellipse">
                <a:avLst/>
              </a:prstGeom>
              <a:solidFill>
                <a:srgbClr val="FF0000"/>
              </a:solidFill>
              <a:ln w="50800"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2220" b="1">
                    <a:solidFill>
                      <a:schemeClr val="dk1"/>
                    </a:solidFill>
                    <a:latin typeface="Calibri"/>
                    <a:ea typeface="Calibri"/>
                    <a:cs typeface="Calibri"/>
                    <a:sym typeface="Calibri"/>
                  </a:rPr>
                  <a:t>4</a:t>
                </a:r>
                <a:endParaRPr/>
              </a:p>
            </p:txBody>
          </p:sp>
          <p:sp>
            <p:nvSpPr>
              <p:cNvPr id="1256" name="Google Shape;1256;p68"/>
              <p:cNvSpPr/>
              <p:nvPr/>
            </p:nvSpPr>
            <p:spPr>
              <a:xfrm>
                <a:off x="914400" y="2286000"/>
                <a:ext cx="457200" cy="457200"/>
              </a:xfrm>
              <a:prstGeom prst="ellipse">
                <a:avLst/>
              </a:prstGeom>
              <a:solidFill>
                <a:srgbClr val="FF0000"/>
              </a:solidFill>
              <a:ln w="50800"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2220" b="1">
                    <a:solidFill>
                      <a:schemeClr val="dk1"/>
                    </a:solidFill>
                    <a:latin typeface="Calibri"/>
                    <a:ea typeface="Calibri"/>
                    <a:cs typeface="Calibri"/>
                    <a:sym typeface="Calibri"/>
                  </a:rPr>
                  <a:t>3</a:t>
                </a:r>
                <a:endParaRPr/>
              </a:p>
            </p:txBody>
          </p:sp>
          <p:cxnSp>
            <p:nvCxnSpPr>
              <p:cNvPr id="1258" name="Google Shape;1258;p68"/>
              <p:cNvCxnSpPr>
                <a:stCxn id="1256" idx="6"/>
                <a:endCxn id="1257" idx="2"/>
              </p:cNvCxnSpPr>
              <p:nvPr/>
            </p:nvCxnSpPr>
            <p:spPr>
              <a:xfrm>
                <a:off x="1371600" y="2514600"/>
                <a:ext cx="914400" cy="0"/>
              </a:xfrm>
              <a:prstGeom prst="straightConnector1">
                <a:avLst/>
              </a:prstGeom>
              <a:noFill/>
              <a:ln w="508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1259" name="Google Shape;1259;p68"/>
              <p:cNvCxnSpPr>
                <a:stCxn id="1257" idx="0"/>
                <a:endCxn id="1253" idx="4"/>
              </p:cNvCxnSpPr>
              <p:nvPr/>
            </p:nvCxnSpPr>
            <p:spPr>
              <a:xfrm rot="10800000">
                <a:off x="2514600" y="1371600"/>
                <a:ext cx="0" cy="914400"/>
              </a:xfrm>
              <a:prstGeom prst="straightConnector1">
                <a:avLst/>
              </a:prstGeom>
              <a:noFill/>
              <a:ln w="508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sp>
            <p:nvSpPr>
              <p:cNvPr id="1260" name="Google Shape;1260;p68"/>
              <p:cNvSpPr/>
              <p:nvPr/>
            </p:nvSpPr>
            <p:spPr>
              <a:xfrm>
                <a:off x="73152" y="69396"/>
                <a:ext cx="457200" cy="457200"/>
              </a:xfrm>
              <a:prstGeom prst="ellipse">
                <a:avLst/>
              </a:prstGeom>
              <a:solidFill>
                <a:srgbClr val="FF0000"/>
              </a:solidFill>
              <a:ln w="50800"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2220" b="1">
                    <a:solidFill>
                      <a:schemeClr val="dk1"/>
                    </a:solidFill>
                    <a:latin typeface="Calibri"/>
                    <a:ea typeface="Calibri"/>
                    <a:cs typeface="Calibri"/>
                    <a:sym typeface="Calibri"/>
                  </a:rPr>
                  <a:t>1</a:t>
                </a:r>
                <a:endParaRPr/>
              </a:p>
            </p:txBody>
          </p:sp>
          <p:cxnSp>
            <p:nvCxnSpPr>
              <p:cNvPr id="1261" name="Google Shape;1261;p68"/>
              <p:cNvCxnSpPr>
                <a:stCxn id="1260" idx="5"/>
                <a:endCxn id="1254" idx="1"/>
              </p:cNvCxnSpPr>
              <p:nvPr/>
            </p:nvCxnSpPr>
            <p:spPr>
              <a:xfrm>
                <a:off x="463397" y="459641"/>
                <a:ext cx="518100" cy="521700"/>
              </a:xfrm>
              <a:prstGeom prst="straightConnector1">
                <a:avLst/>
              </a:prstGeom>
              <a:noFill/>
              <a:ln w="508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grpSp>
        <p:sp>
          <p:nvSpPr>
            <p:cNvPr id="1262" name="Google Shape;1262;p68"/>
            <p:cNvSpPr/>
            <p:nvPr/>
          </p:nvSpPr>
          <p:spPr>
            <a:xfrm>
              <a:off x="1269690" y="8621095"/>
              <a:ext cx="1115364" cy="1108914"/>
            </a:xfrm>
            <a:custGeom>
              <a:avLst/>
              <a:gdLst/>
              <a:ahLst/>
              <a:cxnLst/>
              <a:rect l="l" t="t" r="r" b="b"/>
              <a:pathLst>
                <a:path w="1115364" h="1108914" extrusionOk="0">
                  <a:moveTo>
                    <a:pt x="6468" y="6196"/>
                  </a:moveTo>
                  <a:lnTo>
                    <a:pt x="1109169" y="0"/>
                  </a:lnTo>
                  <a:lnTo>
                    <a:pt x="1115364" y="1108914"/>
                  </a:lnTo>
                  <a:lnTo>
                    <a:pt x="275" y="1096524"/>
                  </a:lnTo>
                  <a:cubicBezTo>
                    <a:pt x="-1791" y="726886"/>
                    <a:pt x="8534" y="375834"/>
                    <a:pt x="6468" y="6196"/>
                  </a:cubicBezTo>
                  <a:close/>
                </a:path>
              </a:pathLst>
            </a:custGeom>
            <a:noFill/>
            <a:ln w="508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1263" name="Google Shape;1263;p68"/>
          <p:cNvSpPr txBox="1"/>
          <p:nvPr/>
        </p:nvSpPr>
        <p:spPr>
          <a:xfrm>
            <a:off x="1094893" y="1129667"/>
            <a:ext cx="242978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a:solidFill>
                  <a:schemeClr val="dk1"/>
                </a:solidFill>
                <a:latin typeface="Calibri"/>
                <a:ea typeface="Calibri"/>
                <a:cs typeface="Calibri"/>
                <a:sym typeface="Calibri"/>
              </a:rPr>
              <a:t>Cycle</a:t>
            </a:r>
            <a:endParaRPr/>
          </a:p>
        </p:txBody>
      </p:sp>
      <p:grpSp>
        <p:nvGrpSpPr>
          <p:cNvPr id="1264" name="Google Shape;1264;p68"/>
          <p:cNvGrpSpPr/>
          <p:nvPr/>
        </p:nvGrpSpPr>
        <p:grpSpPr>
          <a:xfrm>
            <a:off x="4726756" y="1558426"/>
            <a:ext cx="2670048" cy="2673804"/>
            <a:chOff x="73152" y="4959804"/>
            <a:chExt cx="2670048" cy="2673804"/>
          </a:xfrm>
        </p:grpSpPr>
        <p:grpSp>
          <p:nvGrpSpPr>
            <p:cNvPr id="1265" name="Google Shape;1265;p68"/>
            <p:cNvGrpSpPr/>
            <p:nvPr/>
          </p:nvGrpSpPr>
          <p:grpSpPr>
            <a:xfrm>
              <a:off x="73152" y="4959804"/>
              <a:ext cx="2670048" cy="2673804"/>
              <a:chOff x="73152" y="69396"/>
              <a:chExt cx="2670048" cy="2673804"/>
            </a:xfrm>
          </p:grpSpPr>
          <p:cxnSp>
            <p:nvCxnSpPr>
              <p:cNvPr id="1266" name="Google Shape;1266;p68"/>
              <p:cNvCxnSpPr>
                <a:stCxn id="1267" idx="2"/>
                <a:endCxn id="1268" idx="6"/>
              </p:cNvCxnSpPr>
              <p:nvPr/>
            </p:nvCxnSpPr>
            <p:spPr>
              <a:xfrm rot="10800000">
                <a:off x="1371600" y="1143000"/>
                <a:ext cx="914400" cy="0"/>
              </a:xfrm>
              <a:prstGeom prst="straightConnector1">
                <a:avLst/>
              </a:prstGeom>
              <a:noFill/>
              <a:ln w="508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1269" name="Google Shape;1269;p68"/>
              <p:cNvCxnSpPr>
                <a:stCxn id="1268" idx="4"/>
                <a:endCxn id="1270" idx="0"/>
              </p:cNvCxnSpPr>
              <p:nvPr/>
            </p:nvCxnSpPr>
            <p:spPr>
              <a:xfrm>
                <a:off x="1143000" y="1371600"/>
                <a:ext cx="0" cy="914400"/>
              </a:xfrm>
              <a:prstGeom prst="straightConnector1">
                <a:avLst/>
              </a:prstGeom>
              <a:noFill/>
              <a:ln w="508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sp>
            <p:nvSpPr>
              <p:cNvPr id="1268" name="Google Shape;1268;p68"/>
              <p:cNvSpPr/>
              <p:nvPr/>
            </p:nvSpPr>
            <p:spPr>
              <a:xfrm>
                <a:off x="914400" y="914400"/>
                <a:ext cx="457200" cy="457200"/>
              </a:xfrm>
              <a:prstGeom prst="ellipse">
                <a:avLst/>
              </a:prstGeom>
              <a:solidFill>
                <a:srgbClr val="FF0000"/>
              </a:solidFill>
              <a:ln w="50800"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2220" b="1">
                    <a:solidFill>
                      <a:schemeClr val="dk1"/>
                    </a:solidFill>
                    <a:latin typeface="Calibri"/>
                    <a:ea typeface="Calibri"/>
                    <a:cs typeface="Calibri"/>
                    <a:sym typeface="Calibri"/>
                  </a:rPr>
                  <a:t>2</a:t>
                </a:r>
                <a:endParaRPr/>
              </a:p>
            </p:txBody>
          </p:sp>
          <p:sp>
            <p:nvSpPr>
              <p:cNvPr id="1267" name="Google Shape;1267;p68"/>
              <p:cNvSpPr/>
              <p:nvPr/>
            </p:nvSpPr>
            <p:spPr>
              <a:xfrm>
                <a:off x="2286000" y="914400"/>
                <a:ext cx="457200" cy="457200"/>
              </a:xfrm>
              <a:prstGeom prst="ellipse">
                <a:avLst/>
              </a:prstGeom>
              <a:solidFill>
                <a:srgbClr val="FF0000"/>
              </a:solidFill>
              <a:ln w="50800"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2220" b="1">
                    <a:solidFill>
                      <a:schemeClr val="dk1"/>
                    </a:solidFill>
                    <a:latin typeface="Calibri"/>
                    <a:ea typeface="Calibri"/>
                    <a:cs typeface="Calibri"/>
                    <a:sym typeface="Calibri"/>
                  </a:rPr>
                  <a:t>5</a:t>
                </a:r>
                <a:endParaRPr/>
              </a:p>
            </p:txBody>
          </p:sp>
          <p:sp>
            <p:nvSpPr>
              <p:cNvPr id="1271" name="Google Shape;1271;p68"/>
              <p:cNvSpPr/>
              <p:nvPr/>
            </p:nvSpPr>
            <p:spPr>
              <a:xfrm>
                <a:off x="2286000" y="2286000"/>
                <a:ext cx="457200" cy="457200"/>
              </a:xfrm>
              <a:prstGeom prst="ellipse">
                <a:avLst/>
              </a:prstGeom>
              <a:solidFill>
                <a:srgbClr val="FF0000"/>
              </a:solidFill>
              <a:ln w="50800"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2220" b="1">
                    <a:solidFill>
                      <a:schemeClr val="dk1"/>
                    </a:solidFill>
                    <a:latin typeface="Calibri"/>
                    <a:ea typeface="Calibri"/>
                    <a:cs typeface="Calibri"/>
                    <a:sym typeface="Calibri"/>
                  </a:rPr>
                  <a:t>4</a:t>
                </a:r>
                <a:endParaRPr/>
              </a:p>
            </p:txBody>
          </p:sp>
          <p:sp>
            <p:nvSpPr>
              <p:cNvPr id="1270" name="Google Shape;1270;p68"/>
              <p:cNvSpPr/>
              <p:nvPr/>
            </p:nvSpPr>
            <p:spPr>
              <a:xfrm>
                <a:off x="914400" y="2286000"/>
                <a:ext cx="457200" cy="457200"/>
              </a:xfrm>
              <a:prstGeom prst="ellipse">
                <a:avLst/>
              </a:prstGeom>
              <a:solidFill>
                <a:srgbClr val="FF0000"/>
              </a:solidFill>
              <a:ln w="50800"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2220" b="1">
                    <a:solidFill>
                      <a:schemeClr val="dk1"/>
                    </a:solidFill>
                    <a:latin typeface="Calibri"/>
                    <a:ea typeface="Calibri"/>
                    <a:cs typeface="Calibri"/>
                    <a:sym typeface="Calibri"/>
                  </a:rPr>
                  <a:t>3</a:t>
                </a:r>
                <a:endParaRPr/>
              </a:p>
            </p:txBody>
          </p:sp>
          <p:cxnSp>
            <p:nvCxnSpPr>
              <p:cNvPr id="1272" name="Google Shape;1272;p68"/>
              <p:cNvCxnSpPr>
                <a:stCxn id="1270" idx="6"/>
                <a:endCxn id="1271" idx="2"/>
              </p:cNvCxnSpPr>
              <p:nvPr/>
            </p:nvCxnSpPr>
            <p:spPr>
              <a:xfrm>
                <a:off x="1371600" y="2514600"/>
                <a:ext cx="914400" cy="0"/>
              </a:xfrm>
              <a:prstGeom prst="straightConnector1">
                <a:avLst/>
              </a:prstGeom>
              <a:noFill/>
              <a:ln w="508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1273" name="Google Shape;1273;p68"/>
              <p:cNvCxnSpPr>
                <a:stCxn id="1271" idx="0"/>
                <a:endCxn id="1267" idx="4"/>
              </p:cNvCxnSpPr>
              <p:nvPr/>
            </p:nvCxnSpPr>
            <p:spPr>
              <a:xfrm rot="10800000">
                <a:off x="2514600" y="1371600"/>
                <a:ext cx="0" cy="914400"/>
              </a:xfrm>
              <a:prstGeom prst="straightConnector1">
                <a:avLst/>
              </a:prstGeom>
              <a:noFill/>
              <a:ln w="508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sp>
            <p:nvSpPr>
              <p:cNvPr id="1274" name="Google Shape;1274;p68"/>
              <p:cNvSpPr/>
              <p:nvPr/>
            </p:nvSpPr>
            <p:spPr>
              <a:xfrm>
                <a:off x="73152" y="69396"/>
                <a:ext cx="457200" cy="457200"/>
              </a:xfrm>
              <a:prstGeom prst="ellipse">
                <a:avLst/>
              </a:prstGeom>
              <a:solidFill>
                <a:srgbClr val="FF0000"/>
              </a:solidFill>
              <a:ln w="50800"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2220" b="1">
                    <a:solidFill>
                      <a:schemeClr val="dk1"/>
                    </a:solidFill>
                    <a:latin typeface="Calibri"/>
                    <a:ea typeface="Calibri"/>
                    <a:cs typeface="Calibri"/>
                    <a:sym typeface="Calibri"/>
                  </a:rPr>
                  <a:t>1</a:t>
                </a:r>
                <a:endParaRPr/>
              </a:p>
            </p:txBody>
          </p:sp>
          <p:cxnSp>
            <p:nvCxnSpPr>
              <p:cNvPr id="1275" name="Google Shape;1275;p68"/>
              <p:cNvCxnSpPr>
                <a:stCxn id="1274" idx="5"/>
                <a:endCxn id="1268" idx="1"/>
              </p:cNvCxnSpPr>
              <p:nvPr/>
            </p:nvCxnSpPr>
            <p:spPr>
              <a:xfrm>
                <a:off x="463397" y="459641"/>
                <a:ext cx="518100" cy="521700"/>
              </a:xfrm>
              <a:prstGeom prst="straightConnector1">
                <a:avLst/>
              </a:prstGeom>
              <a:noFill/>
              <a:ln w="508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grpSp>
        <p:sp>
          <p:nvSpPr>
            <p:cNvPr id="1276" name="Google Shape;1276;p68"/>
            <p:cNvSpPr/>
            <p:nvPr/>
          </p:nvSpPr>
          <p:spPr>
            <a:xfrm>
              <a:off x="362436" y="5042831"/>
              <a:ext cx="2310715" cy="2527582"/>
            </a:xfrm>
            <a:custGeom>
              <a:avLst/>
              <a:gdLst/>
              <a:ahLst/>
              <a:cxnLst/>
              <a:rect l="l" t="t" r="r" b="b"/>
              <a:pathLst>
                <a:path w="2310715" h="2527582" extrusionOk="0">
                  <a:moveTo>
                    <a:pt x="0" y="0"/>
                  </a:moveTo>
                  <a:lnTo>
                    <a:pt x="774368" y="792967"/>
                  </a:lnTo>
                  <a:lnTo>
                    <a:pt x="2285935" y="792967"/>
                  </a:lnTo>
                  <a:lnTo>
                    <a:pt x="2310715" y="2521387"/>
                  </a:lnTo>
                  <a:lnTo>
                    <a:pt x="799148" y="2527582"/>
                  </a:lnTo>
                </a:path>
              </a:pathLst>
            </a:custGeom>
            <a:noFill/>
            <a:ln w="50800" cap="flat" cmpd="sng">
              <a:solidFill>
                <a:schemeClr val="accent1"/>
              </a:solidFill>
              <a:prstDash val="solid"/>
              <a:round/>
              <a:headEnd type="oval" w="med" len="med"/>
              <a:tailEnd type="oval" w="med" len="med"/>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1277" name="Google Shape;1277;p68"/>
          <p:cNvSpPr txBox="1"/>
          <p:nvPr/>
        </p:nvSpPr>
        <p:spPr>
          <a:xfrm>
            <a:off x="5534458" y="1129667"/>
            <a:ext cx="281029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a:solidFill>
                  <a:schemeClr val="dk1"/>
                </a:solidFill>
                <a:latin typeface="Calibri"/>
                <a:ea typeface="Calibri"/>
                <a:cs typeface="Calibri"/>
                <a:sym typeface="Calibri"/>
              </a:rPr>
              <a:t>Self-avoiding Path</a:t>
            </a:r>
            <a:endParaRPr/>
          </a:p>
        </p:txBody>
      </p:sp>
      <p:sp>
        <p:nvSpPr>
          <p:cNvPr id="1278" name="Google Shape;1278;p68"/>
          <p:cNvSpPr/>
          <p:nvPr/>
        </p:nvSpPr>
        <p:spPr>
          <a:xfrm>
            <a:off x="498230" y="4545070"/>
            <a:ext cx="3026448"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A path with the same start and end node. </a:t>
            </a:r>
            <a:endParaRPr/>
          </a:p>
        </p:txBody>
      </p:sp>
      <p:sp>
        <p:nvSpPr>
          <p:cNvPr id="1279" name="Google Shape;1279;p68"/>
          <p:cNvSpPr/>
          <p:nvPr/>
        </p:nvSpPr>
        <p:spPr>
          <a:xfrm>
            <a:off x="5016040" y="4545070"/>
            <a:ext cx="3061161"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A path that does not intersect itself.</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sp>
        <p:nvSpPr>
          <p:cNvPr id="1284" name="Google Shape;1284;p69"/>
          <p:cNvSpPr txBox="1"/>
          <p:nvPr/>
        </p:nvSpPr>
        <p:spPr>
          <a:xfrm>
            <a:off x="6477000" y="5399900"/>
            <a:ext cx="25908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00" b="1">
                <a:solidFill>
                  <a:srgbClr val="A5A5A5"/>
                </a:solidFill>
                <a:latin typeface="Helvetica Neue"/>
                <a:ea typeface="Helvetica Neue"/>
                <a:cs typeface="Helvetica Neue"/>
                <a:sym typeface="Helvetica Neue"/>
              </a:rPr>
              <a:t>Network Science: Graph Theory </a:t>
            </a:r>
            <a:endParaRPr sz="600" i="1">
              <a:solidFill>
                <a:srgbClr val="A5A5A5"/>
              </a:solidFill>
              <a:latin typeface="Helvetica Neue"/>
              <a:ea typeface="Helvetica Neue"/>
              <a:cs typeface="Helvetica Neue"/>
              <a:sym typeface="Helvetica Neue"/>
            </a:endParaRPr>
          </a:p>
        </p:txBody>
      </p:sp>
      <p:sp>
        <p:nvSpPr>
          <p:cNvPr id="1285" name="Google Shape;1285;p69"/>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chemeClr val="lt1"/>
                </a:solidFill>
                <a:latin typeface="Arial"/>
                <a:ea typeface="Arial"/>
                <a:cs typeface="Arial"/>
                <a:sym typeface="Arial"/>
              </a:rPr>
              <a:t>PATHOLOGY: summary</a:t>
            </a:r>
            <a:endParaRPr sz="2000" b="1" i="1">
              <a:solidFill>
                <a:srgbClr val="F2F2F2"/>
              </a:solidFill>
              <a:latin typeface="Arial"/>
              <a:ea typeface="Arial"/>
              <a:cs typeface="Arial"/>
              <a:sym typeface="Arial"/>
            </a:endParaRPr>
          </a:p>
        </p:txBody>
      </p:sp>
      <p:grpSp>
        <p:nvGrpSpPr>
          <p:cNvPr id="1286" name="Google Shape;1286;p69"/>
          <p:cNvGrpSpPr/>
          <p:nvPr/>
        </p:nvGrpSpPr>
        <p:grpSpPr>
          <a:xfrm>
            <a:off x="205180" y="1435854"/>
            <a:ext cx="2670048" cy="2673804"/>
            <a:chOff x="73152" y="7418697"/>
            <a:chExt cx="2670048" cy="2673804"/>
          </a:xfrm>
        </p:grpSpPr>
        <p:grpSp>
          <p:nvGrpSpPr>
            <p:cNvPr id="1287" name="Google Shape;1287;p69"/>
            <p:cNvGrpSpPr/>
            <p:nvPr/>
          </p:nvGrpSpPr>
          <p:grpSpPr>
            <a:xfrm>
              <a:off x="73152" y="7418697"/>
              <a:ext cx="2670048" cy="2673804"/>
              <a:chOff x="73152" y="69396"/>
              <a:chExt cx="2670048" cy="2673804"/>
            </a:xfrm>
          </p:grpSpPr>
          <p:cxnSp>
            <p:nvCxnSpPr>
              <p:cNvPr id="1288" name="Google Shape;1288;p69"/>
              <p:cNvCxnSpPr>
                <a:stCxn id="1289" idx="2"/>
                <a:endCxn id="1290" idx="6"/>
              </p:cNvCxnSpPr>
              <p:nvPr/>
            </p:nvCxnSpPr>
            <p:spPr>
              <a:xfrm rot="10800000">
                <a:off x="1371600" y="1143000"/>
                <a:ext cx="914400" cy="0"/>
              </a:xfrm>
              <a:prstGeom prst="straightConnector1">
                <a:avLst/>
              </a:prstGeom>
              <a:noFill/>
              <a:ln w="508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1291" name="Google Shape;1291;p69"/>
              <p:cNvCxnSpPr>
                <a:stCxn id="1290" idx="4"/>
                <a:endCxn id="1292" idx="0"/>
              </p:cNvCxnSpPr>
              <p:nvPr/>
            </p:nvCxnSpPr>
            <p:spPr>
              <a:xfrm>
                <a:off x="1143000" y="1371600"/>
                <a:ext cx="0" cy="914400"/>
              </a:xfrm>
              <a:prstGeom prst="straightConnector1">
                <a:avLst/>
              </a:prstGeom>
              <a:noFill/>
              <a:ln w="508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sp>
            <p:nvSpPr>
              <p:cNvPr id="1290" name="Google Shape;1290;p69"/>
              <p:cNvSpPr/>
              <p:nvPr/>
            </p:nvSpPr>
            <p:spPr>
              <a:xfrm>
                <a:off x="914400" y="914400"/>
                <a:ext cx="457200" cy="457200"/>
              </a:xfrm>
              <a:prstGeom prst="ellipse">
                <a:avLst/>
              </a:prstGeom>
              <a:solidFill>
                <a:srgbClr val="FF0000"/>
              </a:solidFill>
              <a:ln w="50800"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2220" b="1">
                    <a:solidFill>
                      <a:schemeClr val="dk1"/>
                    </a:solidFill>
                    <a:latin typeface="Calibri"/>
                    <a:ea typeface="Calibri"/>
                    <a:cs typeface="Calibri"/>
                    <a:sym typeface="Calibri"/>
                  </a:rPr>
                  <a:t>2</a:t>
                </a:r>
                <a:endParaRPr/>
              </a:p>
            </p:txBody>
          </p:sp>
          <p:sp>
            <p:nvSpPr>
              <p:cNvPr id="1289" name="Google Shape;1289;p69"/>
              <p:cNvSpPr/>
              <p:nvPr/>
            </p:nvSpPr>
            <p:spPr>
              <a:xfrm>
                <a:off x="2286000" y="914400"/>
                <a:ext cx="457200" cy="457200"/>
              </a:xfrm>
              <a:prstGeom prst="ellipse">
                <a:avLst/>
              </a:prstGeom>
              <a:solidFill>
                <a:srgbClr val="FF0000"/>
              </a:solidFill>
              <a:ln w="50800"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2220" b="1">
                    <a:solidFill>
                      <a:schemeClr val="dk1"/>
                    </a:solidFill>
                    <a:latin typeface="Calibri"/>
                    <a:ea typeface="Calibri"/>
                    <a:cs typeface="Calibri"/>
                    <a:sym typeface="Calibri"/>
                  </a:rPr>
                  <a:t>5</a:t>
                </a:r>
                <a:endParaRPr/>
              </a:p>
            </p:txBody>
          </p:sp>
          <p:sp>
            <p:nvSpPr>
              <p:cNvPr id="1293" name="Google Shape;1293;p69"/>
              <p:cNvSpPr/>
              <p:nvPr/>
            </p:nvSpPr>
            <p:spPr>
              <a:xfrm>
                <a:off x="2286000" y="2286000"/>
                <a:ext cx="457200" cy="457200"/>
              </a:xfrm>
              <a:prstGeom prst="ellipse">
                <a:avLst/>
              </a:prstGeom>
              <a:solidFill>
                <a:srgbClr val="FF0000"/>
              </a:solidFill>
              <a:ln w="50800"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2220" b="1">
                    <a:solidFill>
                      <a:schemeClr val="dk1"/>
                    </a:solidFill>
                    <a:latin typeface="Calibri"/>
                    <a:ea typeface="Calibri"/>
                    <a:cs typeface="Calibri"/>
                    <a:sym typeface="Calibri"/>
                  </a:rPr>
                  <a:t>4</a:t>
                </a:r>
                <a:endParaRPr/>
              </a:p>
            </p:txBody>
          </p:sp>
          <p:sp>
            <p:nvSpPr>
              <p:cNvPr id="1292" name="Google Shape;1292;p69"/>
              <p:cNvSpPr/>
              <p:nvPr/>
            </p:nvSpPr>
            <p:spPr>
              <a:xfrm>
                <a:off x="914400" y="2286000"/>
                <a:ext cx="457200" cy="457200"/>
              </a:xfrm>
              <a:prstGeom prst="ellipse">
                <a:avLst/>
              </a:prstGeom>
              <a:solidFill>
                <a:srgbClr val="FF0000"/>
              </a:solidFill>
              <a:ln w="50800"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2220" b="1">
                    <a:solidFill>
                      <a:schemeClr val="dk1"/>
                    </a:solidFill>
                    <a:latin typeface="Calibri"/>
                    <a:ea typeface="Calibri"/>
                    <a:cs typeface="Calibri"/>
                    <a:sym typeface="Calibri"/>
                  </a:rPr>
                  <a:t>3</a:t>
                </a:r>
                <a:endParaRPr/>
              </a:p>
            </p:txBody>
          </p:sp>
          <p:cxnSp>
            <p:nvCxnSpPr>
              <p:cNvPr id="1294" name="Google Shape;1294;p69"/>
              <p:cNvCxnSpPr>
                <a:stCxn id="1292" idx="6"/>
                <a:endCxn id="1293" idx="2"/>
              </p:cNvCxnSpPr>
              <p:nvPr/>
            </p:nvCxnSpPr>
            <p:spPr>
              <a:xfrm>
                <a:off x="1371600" y="2514600"/>
                <a:ext cx="914400" cy="0"/>
              </a:xfrm>
              <a:prstGeom prst="straightConnector1">
                <a:avLst/>
              </a:prstGeom>
              <a:noFill/>
              <a:ln w="508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1295" name="Google Shape;1295;p69"/>
              <p:cNvCxnSpPr>
                <a:stCxn id="1293" idx="0"/>
                <a:endCxn id="1289" idx="4"/>
              </p:cNvCxnSpPr>
              <p:nvPr/>
            </p:nvCxnSpPr>
            <p:spPr>
              <a:xfrm rot="10800000">
                <a:off x="2514600" y="1371600"/>
                <a:ext cx="0" cy="914400"/>
              </a:xfrm>
              <a:prstGeom prst="straightConnector1">
                <a:avLst/>
              </a:prstGeom>
              <a:noFill/>
              <a:ln w="508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sp>
            <p:nvSpPr>
              <p:cNvPr id="1296" name="Google Shape;1296;p69"/>
              <p:cNvSpPr/>
              <p:nvPr/>
            </p:nvSpPr>
            <p:spPr>
              <a:xfrm>
                <a:off x="73152" y="69396"/>
                <a:ext cx="457200" cy="457200"/>
              </a:xfrm>
              <a:prstGeom prst="ellipse">
                <a:avLst/>
              </a:prstGeom>
              <a:solidFill>
                <a:srgbClr val="FF0000"/>
              </a:solidFill>
              <a:ln w="50800"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2220" b="1">
                    <a:solidFill>
                      <a:schemeClr val="dk1"/>
                    </a:solidFill>
                    <a:latin typeface="Calibri"/>
                    <a:ea typeface="Calibri"/>
                    <a:cs typeface="Calibri"/>
                    <a:sym typeface="Calibri"/>
                  </a:rPr>
                  <a:t>1</a:t>
                </a:r>
                <a:endParaRPr/>
              </a:p>
            </p:txBody>
          </p:sp>
          <p:cxnSp>
            <p:nvCxnSpPr>
              <p:cNvPr id="1297" name="Google Shape;1297;p69"/>
              <p:cNvCxnSpPr>
                <a:stCxn id="1296" idx="5"/>
                <a:endCxn id="1290" idx="1"/>
              </p:cNvCxnSpPr>
              <p:nvPr/>
            </p:nvCxnSpPr>
            <p:spPr>
              <a:xfrm>
                <a:off x="463397" y="459641"/>
                <a:ext cx="518100" cy="521700"/>
              </a:xfrm>
              <a:prstGeom prst="straightConnector1">
                <a:avLst/>
              </a:prstGeom>
              <a:noFill/>
              <a:ln w="508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grpSp>
        <p:sp>
          <p:nvSpPr>
            <p:cNvPr id="1298" name="Google Shape;1298;p69"/>
            <p:cNvSpPr/>
            <p:nvPr/>
          </p:nvSpPr>
          <p:spPr>
            <a:xfrm>
              <a:off x="384086" y="7505986"/>
              <a:ext cx="2000968" cy="2224024"/>
            </a:xfrm>
            <a:custGeom>
              <a:avLst/>
              <a:gdLst/>
              <a:ahLst/>
              <a:cxnLst/>
              <a:rect l="l" t="t" r="r" b="b"/>
              <a:pathLst>
                <a:path w="2000968" h="2224024" extrusionOk="0">
                  <a:moveTo>
                    <a:pt x="0" y="0"/>
                  </a:moveTo>
                  <a:lnTo>
                    <a:pt x="1115090" y="1127501"/>
                  </a:lnTo>
                  <a:lnTo>
                    <a:pt x="1994773" y="1115110"/>
                  </a:lnTo>
                  <a:lnTo>
                    <a:pt x="2000968" y="2224024"/>
                  </a:lnTo>
                  <a:lnTo>
                    <a:pt x="892074" y="2211634"/>
                  </a:lnTo>
                  <a:cubicBezTo>
                    <a:pt x="892073" y="1842803"/>
                    <a:pt x="892073" y="1473973"/>
                    <a:pt x="892072" y="1105142"/>
                  </a:cubicBezTo>
                </a:path>
              </a:pathLst>
            </a:custGeom>
            <a:noFill/>
            <a:ln w="508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299" name="Google Shape;1299;p69"/>
            <p:cNvSpPr/>
            <p:nvPr/>
          </p:nvSpPr>
          <p:spPr>
            <a:xfrm>
              <a:off x="158595" y="7779924"/>
              <a:ext cx="2567382" cy="2285975"/>
            </a:xfrm>
            <a:custGeom>
              <a:avLst/>
              <a:gdLst/>
              <a:ahLst/>
              <a:cxnLst/>
              <a:rect l="l" t="t" r="r" b="b"/>
              <a:pathLst>
                <a:path w="2567382" h="2285975" extrusionOk="0">
                  <a:moveTo>
                    <a:pt x="0" y="0"/>
                  </a:moveTo>
                  <a:lnTo>
                    <a:pt x="799148" y="799162"/>
                  </a:lnTo>
                  <a:lnTo>
                    <a:pt x="786758" y="2279781"/>
                  </a:lnTo>
                  <a:lnTo>
                    <a:pt x="2564708" y="2285975"/>
                  </a:lnTo>
                  <a:cubicBezTo>
                    <a:pt x="2563468" y="1681280"/>
                    <a:pt x="2568422" y="1082780"/>
                    <a:pt x="2567182" y="478085"/>
                  </a:cubicBezTo>
                  <a:lnTo>
                    <a:pt x="1030836" y="484280"/>
                  </a:lnTo>
                </a:path>
              </a:pathLst>
            </a:custGeom>
            <a:noFill/>
            <a:ln w="5080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300" name="Google Shape;1300;p69"/>
          <p:cNvGrpSpPr/>
          <p:nvPr/>
        </p:nvGrpSpPr>
        <p:grpSpPr>
          <a:xfrm>
            <a:off x="5508543" y="1426454"/>
            <a:ext cx="2670048" cy="2673804"/>
            <a:chOff x="73152" y="7418697"/>
            <a:chExt cx="2670048" cy="2673804"/>
          </a:xfrm>
        </p:grpSpPr>
        <p:grpSp>
          <p:nvGrpSpPr>
            <p:cNvPr id="1301" name="Google Shape;1301;p69"/>
            <p:cNvGrpSpPr/>
            <p:nvPr/>
          </p:nvGrpSpPr>
          <p:grpSpPr>
            <a:xfrm>
              <a:off x="73152" y="7418697"/>
              <a:ext cx="2670048" cy="2673804"/>
              <a:chOff x="73152" y="69396"/>
              <a:chExt cx="2670048" cy="2673804"/>
            </a:xfrm>
          </p:grpSpPr>
          <p:cxnSp>
            <p:nvCxnSpPr>
              <p:cNvPr id="1302" name="Google Shape;1302;p69"/>
              <p:cNvCxnSpPr>
                <a:stCxn id="1303" idx="2"/>
                <a:endCxn id="1304" idx="6"/>
              </p:cNvCxnSpPr>
              <p:nvPr/>
            </p:nvCxnSpPr>
            <p:spPr>
              <a:xfrm rot="10800000">
                <a:off x="1371600" y="1143000"/>
                <a:ext cx="914400" cy="0"/>
              </a:xfrm>
              <a:prstGeom prst="straightConnector1">
                <a:avLst/>
              </a:prstGeom>
              <a:noFill/>
              <a:ln w="508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1305" name="Google Shape;1305;p69"/>
              <p:cNvCxnSpPr>
                <a:stCxn id="1304" idx="4"/>
                <a:endCxn id="1306" idx="0"/>
              </p:cNvCxnSpPr>
              <p:nvPr/>
            </p:nvCxnSpPr>
            <p:spPr>
              <a:xfrm>
                <a:off x="1143000" y="1371600"/>
                <a:ext cx="0" cy="914400"/>
              </a:xfrm>
              <a:prstGeom prst="straightConnector1">
                <a:avLst/>
              </a:prstGeom>
              <a:noFill/>
              <a:ln w="508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sp>
            <p:nvSpPr>
              <p:cNvPr id="1304" name="Google Shape;1304;p69"/>
              <p:cNvSpPr/>
              <p:nvPr/>
            </p:nvSpPr>
            <p:spPr>
              <a:xfrm>
                <a:off x="914400" y="914400"/>
                <a:ext cx="457200" cy="457200"/>
              </a:xfrm>
              <a:prstGeom prst="ellipse">
                <a:avLst/>
              </a:prstGeom>
              <a:solidFill>
                <a:srgbClr val="FF0000"/>
              </a:solidFill>
              <a:ln w="50800"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2220" b="1">
                    <a:solidFill>
                      <a:schemeClr val="dk1"/>
                    </a:solidFill>
                    <a:latin typeface="Calibri"/>
                    <a:ea typeface="Calibri"/>
                    <a:cs typeface="Calibri"/>
                    <a:sym typeface="Calibri"/>
                  </a:rPr>
                  <a:t>2</a:t>
                </a:r>
                <a:endParaRPr/>
              </a:p>
            </p:txBody>
          </p:sp>
          <p:sp>
            <p:nvSpPr>
              <p:cNvPr id="1303" name="Google Shape;1303;p69"/>
              <p:cNvSpPr/>
              <p:nvPr/>
            </p:nvSpPr>
            <p:spPr>
              <a:xfrm>
                <a:off x="2286000" y="914400"/>
                <a:ext cx="457200" cy="457200"/>
              </a:xfrm>
              <a:prstGeom prst="ellipse">
                <a:avLst/>
              </a:prstGeom>
              <a:solidFill>
                <a:srgbClr val="FF0000"/>
              </a:solidFill>
              <a:ln w="50800"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2220" b="1">
                    <a:solidFill>
                      <a:schemeClr val="dk1"/>
                    </a:solidFill>
                    <a:latin typeface="Calibri"/>
                    <a:ea typeface="Calibri"/>
                    <a:cs typeface="Calibri"/>
                    <a:sym typeface="Calibri"/>
                  </a:rPr>
                  <a:t>5</a:t>
                </a:r>
                <a:endParaRPr/>
              </a:p>
            </p:txBody>
          </p:sp>
          <p:sp>
            <p:nvSpPr>
              <p:cNvPr id="1307" name="Google Shape;1307;p69"/>
              <p:cNvSpPr/>
              <p:nvPr/>
            </p:nvSpPr>
            <p:spPr>
              <a:xfrm>
                <a:off x="2286000" y="2286000"/>
                <a:ext cx="457200" cy="457200"/>
              </a:xfrm>
              <a:prstGeom prst="ellipse">
                <a:avLst/>
              </a:prstGeom>
              <a:solidFill>
                <a:srgbClr val="FF0000"/>
              </a:solidFill>
              <a:ln w="50800"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2220" b="1">
                    <a:solidFill>
                      <a:schemeClr val="dk1"/>
                    </a:solidFill>
                    <a:latin typeface="Calibri"/>
                    <a:ea typeface="Calibri"/>
                    <a:cs typeface="Calibri"/>
                    <a:sym typeface="Calibri"/>
                  </a:rPr>
                  <a:t>4</a:t>
                </a:r>
                <a:endParaRPr/>
              </a:p>
            </p:txBody>
          </p:sp>
          <p:sp>
            <p:nvSpPr>
              <p:cNvPr id="1306" name="Google Shape;1306;p69"/>
              <p:cNvSpPr/>
              <p:nvPr/>
            </p:nvSpPr>
            <p:spPr>
              <a:xfrm>
                <a:off x="914400" y="2286000"/>
                <a:ext cx="457200" cy="457200"/>
              </a:xfrm>
              <a:prstGeom prst="ellipse">
                <a:avLst/>
              </a:prstGeom>
              <a:solidFill>
                <a:srgbClr val="FF0000"/>
              </a:solidFill>
              <a:ln w="50800"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2220" b="1">
                    <a:solidFill>
                      <a:schemeClr val="dk1"/>
                    </a:solidFill>
                    <a:latin typeface="Calibri"/>
                    <a:ea typeface="Calibri"/>
                    <a:cs typeface="Calibri"/>
                    <a:sym typeface="Calibri"/>
                  </a:rPr>
                  <a:t>3</a:t>
                </a:r>
                <a:endParaRPr/>
              </a:p>
            </p:txBody>
          </p:sp>
          <p:cxnSp>
            <p:nvCxnSpPr>
              <p:cNvPr id="1308" name="Google Shape;1308;p69"/>
              <p:cNvCxnSpPr>
                <a:stCxn id="1306" idx="6"/>
                <a:endCxn id="1307" idx="2"/>
              </p:cNvCxnSpPr>
              <p:nvPr/>
            </p:nvCxnSpPr>
            <p:spPr>
              <a:xfrm>
                <a:off x="1371600" y="2514600"/>
                <a:ext cx="914400" cy="0"/>
              </a:xfrm>
              <a:prstGeom prst="straightConnector1">
                <a:avLst/>
              </a:prstGeom>
              <a:noFill/>
              <a:ln w="508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1309" name="Google Shape;1309;p69"/>
              <p:cNvCxnSpPr>
                <a:stCxn id="1307" idx="0"/>
                <a:endCxn id="1303" idx="4"/>
              </p:cNvCxnSpPr>
              <p:nvPr/>
            </p:nvCxnSpPr>
            <p:spPr>
              <a:xfrm rot="10800000">
                <a:off x="2514600" y="1371600"/>
                <a:ext cx="0" cy="914400"/>
              </a:xfrm>
              <a:prstGeom prst="straightConnector1">
                <a:avLst/>
              </a:prstGeom>
              <a:noFill/>
              <a:ln w="508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sp>
            <p:nvSpPr>
              <p:cNvPr id="1310" name="Google Shape;1310;p69"/>
              <p:cNvSpPr/>
              <p:nvPr/>
            </p:nvSpPr>
            <p:spPr>
              <a:xfrm>
                <a:off x="73152" y="69396"/>
                <a:ext cx="457200" cy="457200"/>
              </a:xfrm>
              <a:prstGeom prst="ellipse">
                <a:avLst/>
              </a:prstGeom>
              <a:solidFill>
                <a:srgbClr val="FF0000"/>
              </a:solidFill>
              <a:ln w="50800"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2220" b="1">
                    <a:solidFill>
                      <a:schemeClr val="dk1"/>
                    </a:solidFill>
                    <a:latin typeface="Calibri"/>
                    <a:ea typeface="Calibri"/>
                    <a:cs typeface="Calibri"/>
                    <a:sym typeface="Calibri"/>
                  </a:rPr>
                  <a:t>1</a:t>
                </a:r>
                <a:endParaRPr/>
              </a:p>
            </p:txBody>
          </p:sp>
          <p:cxnSp>
            <p:nvCxnSpPr>
              <p:cNvPr id="1311" name="Google Shape;1311;p69"/>
              <p:cNvCxnSpPr>
                <a:stCxn id="1310" idx="5"/>
                <a:endCxn id="1304" idx="1"/>
              </p:cNvCxnSpPr>
              <p:nvPr/>
            </p:nvCxnSpPr>
            <p:spPr>
              <a:xfrm>
                <a:off x="463397" y="459641"/>
                <a:ext cx="518100" cy="521700"/>
              </a:xfrm>
              <a:prstGeom prst="straightConnector1">
                <a:avLst/>
              </a:prstGeom>
              <a:noFill/>
              <a:ln w="508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grpSp>
        <p:sp>
          <p:nvSpPr>
            <p:cNvPr id="1312" name="Google Shape;1312;p69"/>
            <p:cNvSpPr/>
            <p:nvPr/>
          </p:nvSpPr>
          <p:spPr>
            <a:xfrm>
              <a:off x="384086" y="7505986"/>
              <a:ext cx="2000968" cy="2224024"/>
            </a:xfrm>
            <a:custGeom>
              <a:avLst/>
              <a:gdLst/>
              <a:ahLst/>
              <a:cxnLst/>
              <a:rect l="l" t="t" r="r" b="b"/>
              <a:pathLst>
                <a:path w="2000968" h="2224024" extrusionOk="0">
                  <a:moveTo>
                    <a:pt x="0" y="0"/>
                  </a:moveTo>
                  <a:lnTo>
                    <a:pt x="1115090" y="1127501"/>
                  </a:lnTo>
                  <a:lnTo>
                    <a:pt x="1994773" y="1115110"/>
                  </a:lnTo>
                  <a:lnTo>
                    <a:pt x="2000968" y="2224024"/>
                  </a:lnTo>
                  <a:lnTo>
                    <a:pt x="885879" y="2211634"/>
                  </a:lnTo>
                </a:path>
              </a:pathLst>
            </a:custGeom>
            <a:noFill/>
            <a:ln w="50800" cap="flat" cmpd="sng">
              <a:solidFill>
                <a:schemeClr val="accent1"/>
              </a:solidFill>
              <a:prstDash val="solid"/>
              <a:round/>
              <a:headEnd type="oval" w="med" len="med"/>
              <a:tailEnd type="oval" w="med" len="med"/>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313" name="Google Shape;1313;p69"/>
            <p:cNvSpPr/>
            <p:nvPr/>
          </p:nvSpPr>
          <p:spPr>
            <a:xfrm>
              <a:off x="158595" y="7779924"/>
              <a:ext cx="2567382" cy="2285975"/>
            </a:xfrm>
            <a:custGeom>
              <a:avLst/>
              <a:gdLst/>
              <a:ahLst/>
              <a:cxnLst/>
              <a:rect l="l" t="t" r="r" b="b"/>
              <a:pathLst>
                <a:path w="2567382" h="2285975" extrusionOk="0">
                  <a:moveTo>
                    <a:pt x="0" y="0"/>
                  </a:moveTo>
                  <a:lnTo>
                    <a:pt x="799148" y="799162"/>
                  </a:lnTo>
                  <a:lnTo>
                    <a:pt x="786758" y="2279781"/>
                  </a:lnTo>
                  <a:lnTo>
                    <a:pt x="2564708" y="2285975"/>
                  </a:lnTo>
                  <a:cubicBezTo>
                    <a:pt x="2563468" y="1681280"/>
                    <a:pt x="2568422" y="1330582"/>
                    <a:pt x="2567182" y="725887"/>
                  </a:cubicBezTo>
                </a:path>
              </a:pathLst>
            </a:custGeom>
            <a:noFill/>
            <a:ln w="5080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1314" name="Google Shape;1314;p69"/>
          <p:cNvSpPr txBox="1"/>
          <p:nvPr/>
        </p:nvSpPr>
        <p:spPr>
          <a:xfrm>
            <a:off x="1046428" y="964789"/>
            <a:ext cx="206160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a:solidFill>
                  <a:schemeClr val="dk1"/>
                </a:solidFill>
                <a:latin typeface="Calibri"/>
                <a:ea typeface="Calibri"/>
                <a:cs typeface="Calibri"/>
                <a:sym typeface="Calibri"/>
              </a:rPr>
              <a:t>Eulerian Path</a:t>
            </a:r>
            <a:endParaRPr/>
          </a:p>
        </p:txBody>
      </p:sp>
      <p:sp>
        <p:nvSpPr>
          <p:cNvPr id="1315" name="Google Shape;1315;p69"/>
          <p:cNvSpPr txBox="1"/>
          <p:nvPr/>
        </p:nvSpPr>
        <p:spPr>
          <a:xfrm>
            <a:off x="6168920" y="1052078"/>
            <a:ext cx="284808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a:solidFill>
                  <a:schemeClr val="dk1"/>
                </a:solidFill>
                <a:latin typeface="Calibri"/>
                <a:ea typeface="Calibri"/>
                <a:cs typeface="Calibri"/>
                <a:sym typeface="Calibri"/>
              </a:rPr>
              <a:t>Hamiltonian Path</a:t>
            </a:r>
            <a:endParaRPr/>
          </a:p>
        </p:txBody>
      </p:sp>
      <p:sp>
        <p:nvSpPr>
          <p:cNvPr id="1316" name="Google Shape;1316;p69"/>
          <p:cNvSpPr/>
          <p:nvPr/>
        </p:nvSpPr>
        <p:spPr>
          <a:xfrm>
            <a:off x="6168920" y="4487332"/>
            <a:ext cx="2551747"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A path that visits each node exactly once.</a:t>
            </a:r>
            <a:endParaRPr/>
          </a:p>
        </p:txBody>
      </p:sp>
      <p:sp>
        <p:nvSpPr>
          <p:cNvPr id="1317" name="Google Shape;1317;p69"/>
          <p:cNvSpPr/>
          <p:nvPr/>
        </p:nvSpPr>
        <p:spPr>
          <a:xfrm>
            <a:off x="662380" y="4487332"/>
            <a:ext cx="2961353"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A path that traverses each link exactly once.</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321"/>
        <p:cNvGrpSpPr/>
        <p:nvPr/>
      </p:nvGrpSpPr>
      <p:grpSpPr>
        <a:xfrm>
          <a:off x="0" y="0"/>
          <a:ext cx="0" cy="0"/>
          <a:chOff x="0" y="0"/>
          <a:chExt cx="0" cy="0"/>
        </a:xfrm>
      </p:grpSpPr>
      <p:sp>
        <p:nvSpPr>
          <p:cNvPr id="1322" name="Google Shape;1322;p70"/>
          <p:cNvSpPr txBox="1"/>
          <p:nvPr/>
        </p:nvSpPr>
        <p:spPr>
          <a:xfrm>
            <a:off x="0" y="2185024"/>
            <a:ext cx="9144000" cy="14465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a:solidFill>
                  <a:schemeClr val="dk1"/>
                </a:solidFill>
                <a:latin typeface="Arial"/>
                <a:ea typeface="Arial"/>
                <a:cs typeface="Arial"/>
                <a:sym typeface="Arial"/>
              </a:rPr>
              <a:t>CONNECTEDNESS</a:t>
            </a:r>
            <a:endParaRPr/>
          </a:p>
          <a:p>
            <a:pPr marL="0" marR="0" lvl="0" indent="0" algn="ctr" rtl="0">
              <a:spcBef>
                <a:spcPts val="0"/>
              </a:spcBef>
              <a:spcAft>
                <a:spcPts val="0"/>
              </a:spcAft>
              <a:buNone/>
            </a:pPr>
            <a:endParaRPr sz="4400" b="1">
              <a:solidFill>
                <a:srgbClr val="FF0000"/>
              </a:solidFill>
              <a:latin typeface="Helvetica Neue"/>
              <a:ea typeface="Helvetica Neue"/>
              <a:cs typeface="Helvetica Neue"/>
              <a:sym typeface="Helvetica Neue"/>
            </a:endParaRPr>
          </a:p>
        </p:txBody>
      </p:sp>
      <p:sp>
        <p:nvSpPr>
          <p:cNvPr id="1323" name="Google Shape;1323;p70"/>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rgbClr val="FFFFFF"/>
                </a:solidFill>
                <a:latin typeface="Arial"/>
                <a:ea typeface="Arial"/>
                <a:cs typeface="Arial"/>
                <a:sym typeface="Arial"/>
              </a:rPr>
              <a:t>Section 2.9					</a:t>
            </a:r>
            <a:endParaRPr sz="1600">
              <a:solidFill>
                <a:srgbClr val="FFFFFF"/>
              </a:solidFill>
              <a:latin typeface="Arial"/>
              <a:ea typeface="Arial"/>
              <a:cs typeface="Arial"/>
              <a:sym typeface="Arial"/>
            </a:endParaRPr>
          </a:p>
          <a:p>
            <a:pPr marL="0" marR="0" lvl="0" indent="0" algn="l" rtl="0">
              <a:spcBef>
                <a:spcPts val="320"/>
              </a:spcBef>
              <a:spcAft>
                <a:spcPts val="0"/>
              </a:spcAft>
              <a:buNone/>
            </a:pPr>
            <a:endParaRPr sz="1600">
              <a:solidFill>
                <a:srgbClr val="FFFFFF"/>
              </a:solidFill>
              <a:latin typeface="Calibri"/>
              <a:ea typeface="Calibri"/>
              <a:cs typeface="Calibri"/>
              <a:sym typeface="Calibri"/>
            </a:endParaRPr>
          </a:p>
          <a:p>
            <a:pPr marL="0" marR="0" lvl="0" indent="0" algn="l" rtl="0">
              <a:spcBef>
                <a:spcPts val="320"/>
              </a:spcBef>
              <a:spcAft>
                <a:spcPts val="0"/>
              </a:spcAft>
              <a:buNone/>
            </a:pPr>
            <a:endParaRPr sz="1600" b="1">
              <a:solidFill>
                <a:srgbClr val="FFFFFF"/>
              </a:solidFill>
              <a:latin typeface="Helvetica Neue"/>
              <a:ea typeface="Helvetica Neue"/>
              <a:cs typeface="Helvetica Neue"/>
              <a:sym typeface="Helvetica Neue"/>
            </a:endParaRPr>
          </a:p>
        </p:txBody>
      </p:sp>
      <p:sp>
        <p:nvSpPr>
          <p:cNvPr id="1324" name="Google Shape;1324;p70"/>
          <p:cNvSpPr txBox="1"/>
          <p:nvPr/>
        </p:nvSpPr>
        <p:spPr>
          <a:xfrm flipH="1">
            <a:off x="2819400" y="152401"/>
            <a:ext cx="45719" cy="419100"/>
          </a:xfrm>
          <a:prstGeom prst="rect">
            <a:avLst/>
          </a:prstGeom>
          <a:solidFill>
            <a:schemeClr val="lt1"/>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endParaRPr sz="1600" b="1">
              <a:solidFill>
                <a:schemeClr val="lt1"/>
              </a:solidFill>
              <a:latin typeface="Helvetica Neue"/>
              <a:ea typeface="Helvetica Neue"/>
              <a:cs typeface="Helvetica Neue"/>
              <a:sym typeface="Helvetica Neue"/>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329"/>
        <p:cNvGrpSpPr/>
        <p:nvPr/>
      </p:nvGrpSpPr>
      <p:grpSpPr>
        <a:xfrm>
          <a:off x="0" y="0"/>
          <a:ext cx="0" cy="0"/>
          <a:chOff x="0" y="0"/>
          <a:chExt cx="0" cy="0"/>
        </a:xfrm>
      </p:grpSpPr>
      <p:sp>
        <p:nvSpPr>
          <p:cNvPr id="1330" name="Google Shape;1330;p71"/>
          <p:cNvSpPr txBox="1"/>
          <p:nvPr/>
        </p:nvSpPr>
        <p:spPr>
          <a:xfrm>
            <a:off x="533401" y="965200"/>
            <a:ext cx="6868587" cy="58477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Helvetica Neue"/>
                <a:ea typeface="Helvetica Neue"/>
                <a:cs typeface="Helvetica Neue"/>
                <a:sym typeface="Helvetica Neue"/>
              </a:rPr>
              <a:t>Connected (undirected) graph: any two vertices can be joined by a path.</a:t>
            </a:r>
            <a:endParaRPr/>
          </a:p>
          <a:p>
            <a:pPr marL="0" marR="0" lvl="0" indent="0" algn="l" rtl="0">
              <a:spcBef>
                <a:spcPts val="0"/>
              </a:spcBef>
              <a:spcAft>
                <a:spcPts val="0"/>
              </a:spcAft>
              <a:buNone/>
            </a:pPr>
            <a:r>
              <a:rPr lang="en-US" sz="1600">
                <a:solidFill>
                  <a:schemeClr val="dk1"/>
                </a:solidFill>
                <a:latin typeface="Helvetica Neue"/>
                <a:ea typeface="Helvetica Neue"/>
                <a:cs typeface="Helvetica Neue"/>
                <a:sym typeface="Helvetica Neue"/>
              </a:rPr>
              <a:t>A disconnected graph is made up by two or more connected components.   </a:t>
            </a:r>
            <a:endParaRPr/>
          </a:p>
        </p:txBody>
      </p:sp>
      <p:sp>
        <p:nvSpPr>
          <p:cNvPr id="1331" name="Google Shape;1331;p71"/>
          <p:cNvSpPr txBox="1"/>
          <p:nvPr/>
        </p:nvSpPr>
        <p:spPr>
          <a:xfrm>
            <a:off x="533402" y="4333288"/>
            <a:ext cx="529433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Helvetica Neue"/>
                <a:ea typeface="Helvetica Neue"/>
                <a:cs typeface="Helvetica Neue"/>
                <a:sym typeface="Helvetica Neue"/>
              </a:rPr>
              <a:t>Bridge: if  we erase it, the graph becomes disconnected. </a:t>
            </a:r>
            <a:endParaRPr/>
          </a:p>
        </p:txBody>
      </p:sp>
      <p:sp>
        <p:nvSpPr>
          <p:cNvPr id="1332" name="Google Shape;1332;p71"/>
          <p:cNvSpPr txBox="1"/>
          <p:nvPr/>
        </p:nvSpPr>
        <p:spPr>
          <a:xfrm>
            <a:off x="6271373" y="2213159"/>
            <a:ext cx="2043849" cy="58477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Helvetica Neue"/>
                <a:ea typeface="Helvetica Neue"/>
                <a:cs typeface="Helvetica Neue"/>
                <a:sym typeface="Helvetica Neue"/>
              </a:rPr>
              <a:t>Largest Component: </a:t>
            </a:r>
            <a:endParaRPr/>
          </a:p>
          <a:p>
            <a:pPr marL="0" marR="0" lvl="0" indent="0" algn="l" rtl="0">
              <a:spcBef>
                <a:spcPts val="0"/>
              </a:spcBef>
              <a:spcAft>
                <a:spcPts val="0"/>
              </a:spcAft>
              <a:buNone/>
            </a:pPr>
            <a:r>
              <a:rPr lang="en-US" sz="1600" b="1">
                <a:solidFill>
                  <a:schemeClr val="dk1"/>
                </a:solidFill>
                <a:latin typeface="Helvetica Neue"/>
                <a:ea typeface="Helvetica Neue"/>
                <a:cs typeface="Helvetica Neue"/>
                <a:sym typeface="Helvetica Neue"/>
              </a:rPr>
              <a:t>Giant Component</a:t>
            </a:r>
            <a:endParaRPr/>
          </a:p>
        </p:txBody>
      </p:sp>
      <p:sp>
        <p:nvSpPr>
          <p:cNvPr id="1333" name="Google Shape;1333;p71"/>
          <p:cNvSpPr txBox="1"/>
          <p:nvPr/>
        </p:nvSpPr>
        <p:spPr>
          <a:xfrm>
            <a:off x="6271373" y="3459777"/>
            <a:ext cx="181542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Helvetica Neue"/>
                <a:ea typeface="Helvetica Neue"/>
                <a:cs typeface="Helvetica Neue"/>
                <a:sym typeface="Helvetica Neue"/>
              </a:rPr>
              <a:t>The rest: </a:t>
            </a:r>
            <a:r>
              <a:rPr lang="en-US" sz="1600" b="1">
                <a:solidFill>
                  <a:schemeClr val="dk1"/>
                </a:solidFill>
                <a:latin typeface="Helvetica Neue"/>
                <a:ea typeface="Helvetica Neue"/>
                <a:cs typeface="Helvetica Neue"/>
                <a:sym typeface="Helvetica Neue"/>
              </a:rPr>
              <a:t>Isolates</a:t>
            </a:r>
            <a:endParaRPr/>
          </a:p>
        </p:txBody>
      </p:sp>
      <p:sp>
        <p:nvSpPr>
          <p:cNvPr id="1334" name="Google Shape;1334;p71"/>
          <p:cNvSpPr txBox="1"/>
          <p:nvPr/>
        </p:nvSpPr>
        <p:spPr>
          <a:xfrm>
            <a:off x="6477000" y="5399900"/>
            <a:ext cx="25908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00" b="1">
                <a:solidFill>
                  <a:srgbClr val="A5A5A5"/>
                </a:solidFill>
                <a:latin typeface="Helvetica Neue"/>
                <a:ea typeface="Helvetica Neue"/>
                <a:cs typeface="Helvetica Neue"/>
                <a:sym typeface="Helvetica Neue"/>
              </a:rPr>
              <a:t>Network Science: Graph Theory </a:t>
            </a:r>
            <a:endParaRPr sz="600" i="1">
              <a:solidFill>
                <a:srgbClr val="A5A5A5"/>
              </a:solidFill>
              <a:latin typeface="Helvetica Neue"/>
              <a:ea typeface="Helvetica Neue"/>
              <a:cs typeface="Helvetica Neue"/>
              <a:sym typeface="Helvetica Neue"/>
            </a:endParaRPr>
          </a:p>
        </p:txBody>
      </p:sp>
      <p:sp>
        <p:nvSpPr>
          <p:cNvPr id="1335" name="Google Shape;1335;p71"/>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chemeClr val="lt1"/>
                </a:solidFill>
                <a:latin typeface="Helvetica Neue"/>
                <a:ea typeface="Helvetica Neue"/>
                <a:cs typeface="Helvetica Neue"/>
                <a:sym typeface="Helvetica Neue"/>
              </a:rPr>
              <a:t>CONNECTIVITY OF UNDIRECTED GRAPHS</a:t>
            </a:r>
            <a:endParaRPr sz="2000" b="1" i="1">
              <a:solidFill>
                <a:srgbClr val="F2F2F2"/>
              </a:solidFill>
              <a:latin typeface="Helvetica Neue"/>
              <a:ea typeface="Helvetica Neue"/>
              <a:cs typeface="Helvetica Neue"/>
              <a:sym typeface="Helvetica Neue"/>
            </a:endParaRPr>
          </a:p>
        </p:txBody>
      </p:sp>
      <p:sp>
        <p:nvSpPr>
          <p:cNvPr id="1336" name="Google Shape;1336;p71"/>
          <p:cNvSpPr/>
          <p:nvPr/>
        </p:nvSpPr>
        <p:spPr>
          <a:xfrm>
            <a:off x="1190091" y="2213158"/>
            <a:ext cx="259675" cy="444341"/>
          </a:xfrm>
          <a:prstGeom prst="octagon">
            <a:avLst>
              <a:gd name="adj" fmla="val 29287"/>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7" name="Google Shape;1337;p71"/>
          <p:cNvSpPr/>
          <p:nvPr/>
        </p:nvSpPr>
        <p:spPr>
          <a:xfrm>
            <a:off x="1499255" y="2342484"/>
            <a:ext cx="146839" cy="14683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38" name="Google Shape;1338;p71"/>
          <p:cNvSpPr/>
          <p:nvPr/>
        </p:nvSpPr>
        <p:spPr>
          <a:xfrm>
            <a:off x="836489" y="2981094"/>
            <a:ext cx="146839" cy="14683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39" name="Google Shape;1339;p71"/>
          <p:cNvSpPr/>
          <p:nvPr/>
        </p:nvSpPr>
        <p:spPr>
          <a:xfrm>
            <a:off x="2471055" y="1934540"/>
            <a:ext cx="146839" cy="14683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40" name="Google Shape;1340;p71"/>
          <p:cNvSpPr/>
          <p:nvPr/>
        </p:nvSpPr>
        <p:spPr>
          <a:xfrm>
            <a:off x="2596390" y="2906857"/>
            <a:ext cx="146839" cy="14683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41" name="Google Shape;1341;p71"/>
          <p:cNvSpPr/>
          <p:nvPr/>
        </p:nvSpPr>
        <p:spPr>
          <a:xfrm>
            <a:off x="786798" y="3119466"/>
            <a:ext cx="245816"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D</a:t>
            </a:r>
            <a:endParaRPr/>
          </a:p>
        </p:txBody>
      </p:sp>
      <p:sp>
        <p:nvSpPr>
          <p:cNvPr id="1342" name="Google Shape;1342;p71"/>
          <p:cNvSpPr/>
          <p:nvPr/>
        </p:nvSpPr>
        <p:spPr>
          <a:xfrm>
            <a:off x="2692119" y="2991489"/>
            <a:ext cx="245816"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C</a:t>
            </a:r>
            <a:endParaRPr/>
          </a:p>
        </p:txBody>
      </p:sp>
      <p:sp>
        <p:nvSpPr>
          <p:cNvPr id="1343" name="Google Shape;1343;p71"/>
          <p:cNvSpPr/>
          <p:nvPr/>
        </p:nvSpPr>
        <p:spPr>
          <a:xfrm>
            <a:off x="1458233" y="2160278"/>
            <a:ext cx="245816"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A</a:t>
            </a:r>
            <a:endParaRPr/>
          </a:p>
        </p:txBody>
      </p:sp>
      <p:sp>
        <p:nvSpPr>
          <p:cNvPr id="1344" name="Google Shape;1344;p71"/>
          <p:cNvSpPr/>
          <p:nvPr/>
        </p:nvSpPr>
        <p:spPr>
          <a:xfrm>
            <a:off x="2565303" y="1803136"/>
            <a:ext cx="245816"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B</a:t>
            </a:r>
            <a:endParaRPr/>
          </a:p>
        </p:txBody>
      </p:sp>
      <p:cxnSp>
        <p:nvCxnSpPr>
          <p:cNvPr id="1345" name="Google Shape;1345;p71"/>
          <p:cNvCxnSpPr>
            <a:stCxn id="1338" idx="7"/>
            <a:endCxn id="1337" idx="3"/>
          </p:cNvCxnSpPr>
          <p:nvPr/>
        </p:nvCxnSpPr>
        <p:spPr>
          <a:xfrm rot="10800000" flipH="1">
            <a:off x="961824" y="2467698"/>
            <a:ext cx="558900" cy="534900"/>
          </a:xfrm>
          <a:prstGeom prst="straightConnector1">
            <a:avLst/>
          </a:prstGeom>
          <a:noFill/>
          <a:ln w="25400" cap="flat" cmpd="sng">
            <a:solidFill>
              <a:schemeClr val="dk1"/>
            </a:solidFill>
            <a:prstDash val="solid"/>
            <a:round/>
            <a:headEnd type="none" w="sm" len="sm"/>
            <a:tailEnd type="none" w="sm" len="sm"/>
          </a:ln>
        </p:spPr>
      </p:cxnSp>
      <p:cxnSp>
        <p:nvCxnSpPr>
          <p:cNvPr id="1346" name="Google Shape;1346;p71"/>
          <p:cNvCxnSpPr>
            <a:stCxn id="1337" idx="6"/>
            <a:endCxn id="1339" idx="3"/>
          </p:cNvCxnSpPr>
          <p:nvPr/>
        </p:nvCxnSpPr>
        <p:spPr>
          <a:xfrm rot="10800000" flipH="1">
            <a:off x="1646094" y="2059804"/>
            <a:ext cx="846600" cy="356100"/>
          </a:xfrm>
          <a:prstGeom prst="straightConnector1">
            <a:avLst/>
          </a:prstGeom>
          <a:noFill/>
          <a:ln w="25400" cap="flat" cmpd="sng">
            <a:solidFill>
              <a:schemeClr val="dk1"/>
            </a:solidFill>
            <a:prstDash val="solid"/>
            <a:round/>
            <a:headEnd type="none" w="sm" len="sm"/>
            <a:tailEnd type="none" w="sm" len="sm"/>
          </a:ln>
        </p:spPr>
      </p:cxnSp>
      <p:cxnSp>
        <p:nvCxnSpPr>
          <p:cNvPr id="1347" name="Google Shape;1347;p71"/>
          <p:cNvCxnSpPr>
            <a:stCxn id="1340" idx="0"/>
            <a:endCxn id="1339" idx="4"/>
          </p:cNvCxnSpPr>
          <p:nvPr/>
        </p:nvCxnSpPr>
        <p:spPr>
          <a:xfrm rot="10800000">
            <a:off x="2544410" y="2081257"/>
            <a:ext cx="125400" cy="825600"/>
          </a:xfrm>
          <a:prstGeom prst="straightConnector1">
            <a:avLst/>
          </a:prstGeom>
          <a:noFill/>
          <a:ln w="25400" cap="flat" cmpd="sng">
            <a:solidFill>
              <a:schemeClr val="dk1"/>
            </a:solidFill>
            <a:prstDash val="solid"/>
            <a:round/>
            <a:headEnd type="none" w="sm" len="sm"/>
            <a:tailEnd type="none" w="sm" len="sm"/>
          </a:ln>
        </p:spPr>
      </p:cxnSp>
      <p:cxnSp>
        <p:nvCxnSpPr>
          <p:cNvPr id="1348" name="Google Shape;1348;p71"/>
          <p:cNvCxnSpPr>
            <a:stCxn id="1337" idx="5"/>
            <a:endCxn id="1340" idx="1"/>
          </p:cNvCxnSpPr>
          <p:nvPr/>
        </p:nvCxnSpPr>
        <p:spPr>
          <a:xfrm>
            <a:off x="1624590" y="2467819"/>
            <a:ext cx="993300" cy="460500"/>
          </a:xfrm>
          <a:prstGeom prst="straightConnector1">
            <a:avLst/>
          </a:prstGeom>
          <a:noFill/>
          <a:ln w="25400" cap="flat" cmpd="sng">
            <a:solidFill>
              <a:schemeClr val="dk1"/>
            </a:solidFill>
            <a:prstDash val="solid"/>
            <a:round/>
            <a:headEnd type="none" w="sm" len="sm"/>
            <a:tailEnd type="none" w="sm" len="sm"/>
          </a:ln>
        </p:spPr>
      </p:cxnSp>
      <p:sp>
        <p:nvSpPr>
          <p:cNvPr id="1349" name="Google Shape;1349;p71"/>
          <p:cNvSpPr/>
          <p:nvPr/>
        </p:nvSpPr>
        <p:spPr>
          <a:xfrm>
            <a:off x="1499255" y="3102735"/>
            <a:ext cx="146839" cy="14683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50" name="Google Shape;1350;p71"/>
          <p:cNvSpPr/>
          <p:nvPr/>
        </p:nvSpPr>
        <p:spPr>
          <a:xfrm>
            <a:off x="1499255" y="3708136"/>
            <a:ext cx="146839" cy="14683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51" name="Google Shape;1351;p71"/>
          <p:cNvSpPr/>
          <p:nvPr/>
        </p:nvSpPr>
        <p:spPr>
          <a:xfrm>
            <a:off x="2471055" y="3459777"/>
            <a:ext cx="146839" cy="14683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52" name="Google Shape;1352;p71"/>
          <p:cNvCxnSpPr>
            <a:stCxn id="1349" idx="6"/>
            <a:endCxn id="1351" idx="1"/>
          </p:cNvCxnSpPr>
          <p:nvPr/>
        </p:nvCxnSpPr>
        <p:spPr>
          <a:xfrm>
            <a:off x="1646094" y="3176155"/>
            <a:ext cx="846600" cy="305100"/>
          </a:xfrm>
          <a:prstGeom prst="straightConnector1">
            <a:avLst/>
          </a:prstGeom>
          <a:noFill/>
          <a:ln w="25400" cap="flat" cmpd="sng">
            <a:solidFill>
              <a:schemeClr val="dk1"/>
            </a:solidFill>
            <a:prstDash val="solid"/>
            <a:round/>
            <a:headEnd type="none" w="sm" len="sm"/>
            <a:tailEnd type="none" w="sm" len="sm"/>
          </a:ln>
        </p:spPr>
      </p:cxnSp>
      <p:cxnSp>
        <p:nvCxnSpPr>
          <p:cNvPr id="1353" name="Google Shape;1353;p71"/>
          <p:cNvCxnSpPr>
            <a:stCxn id="1350" idx="6"/>
            <a:endCxn id="1351" idx="2"/>
          </p:cNvCxnSpPr>
          <p:nvPr/>
        </p:nvCxnSpPr>
        <p:spPr>
          <a:xfrm rot="10800000" flipH="1">
            <a:off x="1646094" y="3533156"/>
            <a:ext cx="825000" cy="248400"/>
          </a:xfrm>
          <a:prstGeom prst="straightConnector1">
            <a:avLst/>
          </a:prstGeom>
          <a:noFill/>
          <a:ln w="25400" cap="flat" cmpd="sng">
            <a:solidFill>
              <a:schemeClr val="dk1"/>
            </a:solidFill>
            <a:prstDash val="solid"/>
            <a:round/>
            <a:headEnd type="none" w="sm" len="sm"/>
            <a:tailEnd type="none" w="sm" len="sm"/>
          </a:ln>
        </p:spPr>
      </p:cxnSp>
      <p:cxnSp>
        <p:nvCxnSpPr>
          <p:cNvPr id="1354" name="Google Shape;1354;p71"/>
          <p:cNvCxnSpPr>
            <a:stCxn id="1350" idx="0"/>
            <a:endCxn id="1349" idx="4"/>
          </p:cNvCxnSpPr>
          <p:nvPr/>
        </p:nvCxnSpPr>
        <p:spPr>
          <a:xfrm rot="10800000">
            <a:off x="1572675" y="3249436"/>
            <a:ext cx="0" cy="458700"/>
          </a:xfrm>
          <a:prstGeom prst="straightConnector1">
            <a:avLst/>
          </a:prstGeom>
          <a:noFill/>
          <a:ln w="25400" cap="flat" cmpd="sng">
            <a:solidFill>
              <a:schemeClr val="dk1"/>
            </a:solidFill>
            <a:prstDash val="solid"/>
            <a:round/>
            <a:headEnd type="none" w="sm" len="sm"/>
            <a:tailEnd type="none" w="sm" len="sm"/>
          </a:ln>
        </p:spPr>
      </p:cxnSp>
      <p:sp>
        <p:nvSpPr>
          <p:cNvPr id="1355" name="Google Shape;1355;p71"/>
          <p:cNvSpPr/>
          <p:nvPr/>
        </p:nvSpPr>
        <p:spPr>
          <a:xfrm>
            <a:off x="2637255" y="3422816"/>
            <a:ext cx="245816"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F</a:t>
            </a:r>
            <a:endParaRPr/>
          </a:p>
        </p:txBody>
      </p:sp>
      <p:sp>
        <p:nvSpPr>
          <p:cNvPr id="1356" name="Google Shape;1356;p71"/>
          <p:cNvSpPr/>
          <p:nvPr/>
        </p:nvSpPr>
        <p:spPr>
          <a:xfrm>
            <a:off x="1253439" y="3074169"/>
            <a:ext cx="245816"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F</a:t>
            </a:r>
            <a:endParaRPr/>
          </a:p>
        </p:txBody>
      </p:sp>
      <p:sp>
        <p:nvSpPr>
          <p:cNvPr id="1357" name="Google Shape;1357;p71"/>
          <p:cNvSpPr/>
          <p:nvPr/>
        </p:nvSpPr>
        <p:spPr>
          <a:xfrm>
            <a:off x="1253439" y="3691202"/>
            <a:ext cx="245816"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G</a:t>
            </a:r>
            <a:endParaRPr/>
          </a:p>
        </p:txBody>
      </p:sp>
      <p:cxnSp>
        <p:nvCxnSpPr>
          <p:cNvPr id="1358" name="Google Shape;1358;p71"/>
          <p:cNvCxnSpPr>
            <a:stCxn id="1349" idx="0"/>
            <a:endCxn id="1337" idx="4"/>
          </p:cNvCxnSpPr>
          <p:nvPr/>
        </p:nvCxnSpPr>
        <p:spPr>
          <a:xfrm rot="10800000">
            <a:off x="1572675" y="2489235"/>
            <a:ext cx="0" cy="613500"/>
          </a:xfrm>
          <a:prstGeom prst="straightConnector1">
            <a:avLst/>
          </a:prstGeom>
          <a:noFill/>
          <a:ln w="25400" cap="flat" cmpd="sng">
            <a:solidFill>
              <a:srgbClr val="FF0000"/>
            </a:solidFill>
            <a:prstDash val="solid"/>
            <a:round/>
            <a:headEnd type="none" w="sm" len="sm"/>
            <a:tailEnd type="none" w="sm" len="sm"/>
          </a:ln>
        </p:spPr>
      </p:cxnSp>
      <p:sp>
        <p:nvSpPr>
          <p:cNvPr id="1359" name="Google Shape;1359;p71"/>
          <p:cNvSpPr/>
          <p:nvPr/>
        </p:nvSpPr>
        <p:spPr>
          <a:xfrm>
            <a:off x="4079896" y="2344938"/>
            <a:ext cx="259675" cy="444341"/>
          </a:xfrm>
          <a:prstGeom prst="octagon">
            <a:avLst>
              <a:gd name="adj" fmla="val 29287"/>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60" name="Google Shape;1360;p71"/>
          <p:cNvSpPr/>
          <p:nvPr/>
        </p:nvSpPr>
        <p:spPr>
          <a:xfrm>
            <a:off x="4389060" y="2474264"/>
            <a:ext cx="146839" cy="14683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61" name="Google Shape;1361;p71"/>
          <p:cNvSpPr/>
          <p:nvPr/>
        </p:nvSpPr>
        <p:spPr>
          <a:xfrm>
            <a:off x="3726294" y="3112874"/>
            <a:ext cx="146839" cy="14683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62" name="Google Shape;1362;p71"/>
          <p:cNvSpPr/>
          <p:nvPr/>
        </p:nvSpPr>
        <p:spPr>
          <a:xfrm>
            <a:off x="5360860" y="2066320"/>
            <a:ext cx="146839" cy="14683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63" name="Google Shape;1363;p71"/>
          <p:cNvSpPr/>
          <p:nvPr/>
        </p:nvSpPr>
        <p:spPr>
          <a:xfrm>
            <a:off x="5486195" y="3038637"/>
            <a:ext cx="146839" cy="14683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64" name="Google Shape;1364;p71"/>
          <p:cNvSpPr/>
          <p:nvPr/>
        </p:nvSpPr>
        <p:spPr>
          <a:xfrm>
            <a:off x="3676603" y="3251246"/>
            <a:ext cx="245816"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D</a:t>
            </a:r>
            <a:endParaRPr/>
          </a:p>
        </p:txBody>
      </p:sp>
      <p:sp>
        <p:nvSpPr>
          <p:cNvPr id="1365" name="Google Shape;1365;p71"/>
          <p:cNvSpPr/>
          <p:nvPr/>
        </p:nvSpPr>
        <p:spPr>
          <a:xfrm>
            <a:off x="5581924" y="3123269"/>
            <a:ext cx="245816"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C</a:t>
            </a:r>
            <a:endParaRPr/>
          </a:p>
        </p:txBody>
      </p:sp>
      <p:sp>
        <p:nvSpPr>
          <p:cNvPr id="1366" name="Google Shape;1366;p71"/>
          <p:cNvSpPr/>
          <p:nvPr/>
        </p:nvSpPr>
        <p:spPr>
          <a:xfrm>
            <a:off x="4348038" y="2292058"/>
            <a:ext cx="245816"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A</a:t>
            </a:r>
            <a:endParaRPr/>
          </a:p>
        </p:txBody>
      </p:sp>
      <p:sp>
        <p:nvSpPr>
          <p:cNvPr id="1367" name="Google Shape;1367;p71"/>
          <p:cNvSpPr/>
          <p:nvPr/>
        </p:nvSpPr>
        <p:spPr>
          <a:xfrm>
            <a:off x="5455108" y="1934916"/>
            <a:ext cx="245816"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B</a:t>
            </a:r>
            <a:endParaRPr/>
          </a:p>
        </p:txBody>
      </p:sp>
      <p:cxnSp>
        <p:nvCxnSpPr>
          <p:cNvPr id="1368" name="Google Shape;1368;p71"/>
          <p:cNvCxnSpPr>
            <a:stCxn id="1361" idx="7"/>
            <a:endCxn id="1360" idx="3"/>
          </p:cNvCxnSpPr>
          <p:nvPr/>
        </p:nvCxnSpPr>
        <p:spPr>
          <a:xfrm rot="10800000" flipH="1">
            <a:off x="3851629" y="2599478"/>
            <a:ext cx="558900" cy="534900"/>
          </a:xfrm>
          <a:prstGeom prst="straightConnector1">
            <a:avLst/>
          </a:prstGeom>
          <a:noFill/>
          <a:ln w="25400" cap="flat" cmpd="sng">
            <a:solidFill>
              <a:schemeClr val="dk1"/>
            </a:solidFill>
            <a:prstDash val="solid"/>
            <a:round/>
            <a:headEnd type="none" w="sm" len="sm"/>
            <a:tailEnd type="none" w="sm" len="sm"/>
          </a:ln>
        </p:spPr>
      </p:cxnSp>
      <p:cxnSp>
        <p:nvCxnSpPr>
          <p:cNvPr id="1369" name="Google Shape;1369;p71"/>
          <p:cNvCxnSpPr>
            <a:stCxn id="1360" idx="6"/>
            <a:endCxn id="1362" idx="3"/>
          </p:cNvCxnSpPr>
          <p:nvPr/>
        </p:nvCxnSpPr>
        <p:spPr>
          <a:xfrm rot="10800000" flipH="1">
            <a:off x="4535899" y="2191584"/>
            <a:ext cx="846600" cy="356100"/>
          </a:xfrm>
          <a:prstGeom prst="straightConnector1">
            <a:avLst/>
          </a:prstGeom>
          <a:noFill/>
          <a:ln w="25400" cap="flat" cmpd="sng">
            <a:solidFill>
              <a:schemeClr val="dk1"/>
            </a:solidFill>
            <a:prstDash val="solid"/>
            <a:round/>
            <a:headEnd type="none" w="sm" len="sm"/>
            <a:tailEnd type="none" w="sm" len="sm"/>
          </a:ln>
        </p:spPr>
      </p:cxnSp>
      <p:cxnSp>
        <p:nvCxnSpPr>
          <p:cNvPr id="1370" name="Google Shape;1370;p71"/>
          <p:cNvCxnSpPr>
            <a:stCxn id="1363" idx="0"/>
            <a:endCxn id="1362" idx="4"/>
          </p:cNvCxnSpPr>
          <p:nvPr/>
        </p:nvCxnSpPr>
        <p:spPr>
          <a:xfrm rot="10800000">
            <a:off x="5434215" y="2213037"/>
            <a:ext cx="125400" cy="825600"/>
          </a:xfrm>
          <a:prstGeom prst="straightConnector1">
            <a:avLst/>
          </a:prstGeom>
          <a:noFill/>
          <a:ln w="25400" cap="flat" cmpd="sng">
            <a:solidFill>
              <a:schemeClr val="dk1"/>
            </a:solidFill>
            <a:prstDash val="solid"/>
            <a:round/>
            <a:headEnd type="none" w="sm" len="sm"/>
            <a:tailEnd type="none" w="sm" len="sm"/>
          </a:ln>
        </p:spPr>
      </p:cxnSp>
      <p:cxnSp>
        <p:nvCxnSpPr>
          <p:cNvPr id="1371" name="Google Shape;1371;p71"/>
          <p:cNvCxnSpPr>
            <a:stCxn id="1360" idx="5"/>
            <a:endCxn id="1363" idx="1"/>
          </p:cNvCxnSpPr>
          <p:nvPr/>
        </p:nvCxnSpPr>
        <p:spPr>
          <a:xfrm>
            <a:off x="4514395" y="2599599"/>
            <a:ext cx="993300" cy="460500"/>
          </a:xfrm>
          <a:prstGeom prst="straightConnector1">
            <a:avLst/>
          </a:prstGeom>
          <a:noFill/>
          <a:ln w="25400" cap="flat" cmpd="sng">
            <a:solidFill>
              <a:schemeClr val="dk1"/>
            </a:solidFill>
            <a:prstDash val="solid"/>
            <a:round/>
            <a:headEnd type="none" w="sm" len="sm"/>
            <a:tailEnd type="none" w="sm" len="sm"/>
          </a:ln>
        </p:spPr>
      </p:cxnSp>
      <p:sp>
        <p:nvSpPr>
          <p:cNvPr id="1372" name="Google Shape;1372;p71"/>
          <p:cNvSpPr/>
          <p:nvPr/>
        </p:nvSpPr>
        <p:spPr>
          <a:xfrm>
            <a:off x="4389060" y="3234515"/>
            <a:ext cx="146839" cy="14683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3" name="Google Shape;1373;p71"/>
          <p:cNvSpPr/>
          <p:nvPr/>
        </p:nvSpPr>
        <p:spPr>
          <a:xfrm>
            <a:off x="4389060" y="3839916"/>
            <a:ext cx="146839" cy="14683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4" name="Google Shape;1374;p71"/>
          <p:cNvSpPr/>
          <p:nvPr/>
        </p:nvSpPr>
        <p:spPr>
          <a:xfrm>
            <a:off x="5360860" y="3591557"/>
            <a:ext cx="146839" cy="14683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75" name="Google Shape;1375;p71"/>
          <p:cNvCxnSpPr>
            <a:stCxn id="1372" idx="6"/>
            <a:endCxn id="1374" idx="1"/>
          </p:cNvCxnSpPr>
          <p:nvPr/>
        </p:nvCxnSpPr>
        <p:spPr>
          <a:xfrm>
            <a:off x="4535899" y="3307935"/>
            <a:ext cx="846600" cy="305100"/>
          </a:xfrm>
          <a:prstGeom prst="straightConnector1">
            <a:avLst/>
          </a:prstGeom>
          <a:noFill/>
          <a:ln w="25400" cap="flat" cmpd="sng">
            <a:solidFill>
              <a:schemeClr val="dk1"/>
            </a:solidFill>
            <a:prstDash val="solid"/>
            <a:round/>
            <a:headEnd type="none" w="sm" len="sm"/>
            <a:tailEnd type="none" w="sm" len="sm"/>
          </a:ln>
        </p:spPr>
      </p:cxnSp>
      <p:cxnSp>
        <p:nvCxnSpPr>
          <p:cNvPr id="1376" name="Google Shape;1376;p71"/>
          <p:cNvCxnSpPr>
            <a:stCxn id="1373" idx="6"/>
            <a:endCxn id="1374" idx="2"/>
          </p:cNvCxnSpPr>
          <p:nvPr/>
        </p:nvCxnSpPr>
        <p:spPr>
          <a:xfrm rot="10800000" flipH="1">
            <a:off x="4535899" y="3664936"/>
            <a:ext cx="825000" cy="248400"/>
          </a:xfrm>
          <a:prstGeom prst="straightConnector1">
            <a:avLst/>
          </a:prstGeom>
          <a:noFill/>
          <a:ln w="25400" cap="flat" cmpd="sng">
            <a:solidFill>
              <a:schemeClr val="dk1"/>
            </a:solidFill>
            <a:prstDash val="solid"/>
            <a:round/>
            <a:headEnd type="none" w="sm" len="sm"/>
            <a:tailEnd type="none" w="sm" len="sm"/>
          </a:ln>
        </p:spPr>
      </p:cxnSp>
      <p:cxnSp>
        <p:nvCxnSpPr>
          <p:cNvPr id="1377" name="Google Shape;1377;p71"/>
          <p:cNvCxnSpPr>
            <a:stCxn id="1373" idx="0"/>
            <a:endCxn id="1372" idx="4"/>
          </p:cNvCxnSpPr>
          <p:nvPr/>
        </p:nvCxnSpPr>
        <p:spPr>
          <a:xfrm rot="10800000">
            <a:off x="4462480" y="3381216"/>
            <a:ext cx="0" cy="458700"/>
          </a:xfrm>
          <a:prstGeom prst="straightConnector1">
            <a:avLst/>
          </a:prstGeom>
          <a:noFill/>
          <a:ln w="25400" cap="flat" cmpd="sng">
            <a:solidFill>
              <a:schemeClr val="dk1"/>
            </a:solidFill>
            <a:prstDash val="solid"/>
            <a:round/>
            <a:headEnd type="none" w="sm" len="sm"/>
            <a:tailEnd type="none" w="sm" len="sm"/>
          </a:ln>
        </p:spPr>
      </p:cxnSp>
      <p:sp>
        <p:nvSpPr>
          <p:cNvPr id="1378" name="Google Shape;1378;p71"/>
          <p:cNvSpPr/>
          <p:nvPr/>
        </p:nvSpPr>
        <p:spPr>
          <a:xfrm>
            <a:off x="5527060" y="3554596"/>
            <a:ext cx="245816"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F</a:t>
            </a:r>
            <a:endParaRPr/>
          </a:p>
        </p:txBody>
      </p:sp>
      <p:sp>
        <p:nvSpPr>
          <p:cNvPr id="1379" name="Google Shape;1379;p71"/>
          <p:cNvSpPr/>
          <p:nvPr/>
        </p:nvSpPr>
        <p:spPr>
          <a:xfrm>
            <a:off x="4143244" y="3205949"/>
            <a:ext cx="245816"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F</a:t>
            </a:r>
            <a:endParaRPr/>
          </a:p>
        </p:txBody>
      </p:sp>
      <p:sp>
        <p:nvSpPr>
          <p:cNvPr id="1380" name="Google Shape;1380;p71"/>
          <p:cNvSpPr/>
          <p:nvPr/>
        </p:nvSpPr>
        <p:spPr>
          <a:xfrm>
            <a:off x="4143244" y="3822982"/>
            <a:ext cx="245816"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G</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Google Shape;1385;p72"/>
          <p:cNvSpPr txBox="1"/>
          <p:nvPr/>
        </p:nvSpPr>
        <p:spPr>
          <a:xfrm>
            <a:off x="321733" y="960969"/>
            <a:ext cx="8365067"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Helvetica Neue"/>
                <a:ea typeface="Helvetica Neue"/>
                <a:cs typeface="Helvetica Neue"/>
                <a:sym typeface="Helvetica Neue"/>
              </a:rPr>
              <a:t>The adjacency matrix of a network with several components can be written in a block-diagonal form, so that nonzero elements are confined to squares, with all other elements being zero:</a:t>
            </a:r>
            <a:endParaRPr/>
          </a:p>
        </p:txBody>
      </p:sp>
      <p:sp>
        <p:nvSpPr>
          <p:cNvPr id="1386" name="Google Shape;1386;p72"/>
          <p:cNvSpPr txBox="1"/>
          <p:nvPr/>
        </p:nvSpPr>
        <p:spPr>
          <a:xfrm>
            <a:off x="6477000" y="5399900"/>
            <a:ext cx="25908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00" b="1">
                <a:solidFill>
                  <a:srgbClr val="A5A5A5"/>
                </a:solidFill>
                <a:latin typeface="Helvetica Neue"/>
                <a:ea typeface="Helvetica Neue"/>
                <a:cs typeface="Helvetica Neue"/>
                <a:sym typeface="Helvetica Neue"/>
              </a:rPr>
              <a:t>Network Science: Graph Theory </a:t>
            </a:r>
            <a:endParaRPr sz="600" i="1">
              <a:solidFill>
                <a:srgbClr val="A5A5A5"/>
              </a:solidFill>
              <a:latin typeface="Helvetica Neue"/>
              <a:ea typeface="Helvetica Neue"/>
              <a:cs typeface="Helvetica Neue"/>
              <a:sym typeface="Helvetica Neue"/>
            </a:endParaRPr>
          </a:p>
        </p:txBody>
      </p:sp>
      <p:sp>
        <p:nvSpPr>
          <p:cNvPr id="1387" name="Google Shape;1387;p72"/>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chemeClr val="lt1"/>
                </a:solidFill>
                <a:latin typeface="Helvetica Neue"/>
                <a:ea typeface="Helvetica Neue"/>
                <a:cs typeface="Helvetica Neue"/>
                <a:sym typeface="Helvetica Neue"/>
              </a:rPr>
              <a:t>CONNECTIVITY OF UNDIRECTED GRAPHS        </a:t>
            </a:r>
            <a:r>
              <a:rPr lang="en-US" sz="1600" b="1">
                <a:solidFill>
                  <a:srgbClr val="D8D8D8"/>
                </a:solidFill>
                <a:latin typeface="Helvetica Neue"/>
                <a:ea typeface="Helvetica Neue"/>
                <a:cs typeface="Helvetica Neue"/>
                <a:sym typeface="Helvetica Neue"/>
              </a:rPr>
              <a:t>Adjacency Matrix</a:t>
            </a:r>
            <a:endParaRPr/>
          </a:p>
        </p:txBody>
      </p:sp>
      <p:sp>
        <p:nvSpPr>
          <p:cNvPr id="1388" name="Google Shape;1388;p72"/>
          <p:cNvSpPr txBox="1"/>
          <p:nvPr/>
        </p:nvSpPr>
        <p:spPr>
          <a:xfrm flipH="1">
            <a:off x="5562600" y="152401"/>
            <a:ext cx="45719" cy="419100"/>
          </a:xfrm>
          <a:prstGeom prst="rect">
            <a:avLst/>
          </a:prstGeom>
          <a:solidFill>
            <a:schemeClr val="lt1"/>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endParaRPr sz="1600" b="1">
              <a:solidFill>
                <a:schemeClr val="lt1"/>
              </a:solidFill>
              <a:latin typeface="Helvetica Neue"/>
              <a:ea typeface="Helvetica Neue"/>
              <a:cs typeface="Helvetica Neue"/>
              <a:sym typeface="Helvetica Neue"/>
            </a:endParaRPr>
          </a:p>
        </p:txBody>
      </p:sp>
      <p:pic>
        <p:nvPicPr>
          <p:cNvPr id="1389" name="Google Shape;1389;p72" descr="F-G-Components-Marci.jpg"/>
          <p:cNvPicPr preferRelativeResize="0"/>
          <p:nvPr/>
        </p:nvPicPr>
        <p:blipFill rotWithShape="1">
          <a:blip r:embed="rId3">
            <a:alphaModFix/>
          </a:blip>
          <a:srcRect/>
          <a:stretch/>
        </p:blipFill>
        <p:spPr>
          <a:xfrm>
            <a:off x="1896526" y="2034118"/>
            <a:ext cx="6028267" cy="336578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19" descr="08_theyrule.png"/>
          <p:cNvPicPr preferRelativeResize="0"/>
          <p:nvPr/>
        </p:nvPicPr>
        <p:blipFill rotWithShape="1">
          <a:blip r:embed="rId3">
            <a:alphaModFix/>
          </a:blip>
          <a:srcRect/>
          <a:stretch/>
        </p:blipFill>
        <p:spPr>
          <a:xfrm>
            <a:off x="0" y="0"/>
            <a:ext cx="9144000" cy="5715001"/>
          </a:xfrm>
          <a:prstGeom prst="rect">
            <a:avLst/>
          </a:prstGeom>
          <a:noFill/>
          <a:ln>
            <a:noFill/>
          </a:ln>
        </p:spPr>
      </p:pic>
      <p:sp>
        <p:nvSpPr>
          <p:cNvPr id="153" name="Google Shape;153;p19"/>
          <p:cNvSpPr txBox="1"/>
          <p:nvPr/>
        </p:nvSpPr>
        <p:spPr>
          <a:xfrm>
            <a:off x="4572000" y="2781300"/>
            <a:ext cx="4229099" cy="1569660"/>
          </a:xfrm>
          <a:prstGeom prst="rect">
            <a:avLst/>
          </a:prstGeom>
          <a:solidFill>
            <a:schemeClr val="lt1">
              <a:alpha val="69803"/>
            </a:schemeClr>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If you connect individuals that work with each other, you will explore </a:t>
            </a:r>
            <a:endParaRPr/>
          </a:p>
          <a:p>
            <a:pPr marL="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the </a:t>
            </a:r>
            <a:r>
              <a:rPr lang="en-US" sz="2400" b="1" i="1">
                <a:solidFill>
                  <a:srgbClr val="800000"/>
                </a:solidFill>
                <a:latin typeface="Helvetica Neue"/>
                <a:ea typeface="Helvetica Neue"/>
                <a:cs typeface="Helvetica Neue"/>
                <a:sym typeface="Helvetica Neue"/>
              </a:rPr>
              <a:t>professional network.</a:t>
            </a:r>
            <a:endParaRPr sz="2400" b="1">
              <a:solidFill>
                <a:srgbClr val="800000"/>
              </a:solidFill>
              <a:latin typeface="Helvetica Neue"/>
              <a:ea typeface="Helvetica Neue"/>
              <a:cs typeface="Helvetica Neue"/>
              <a:sym typeface="Helvetica Neue"/>
            </a:endParaRPr>
          </a:p>
        </p:txBody>
      </p:sp>
      <p:sp>
        <p:nvSpPr>
          <p:cNvPr id="154" name="Google Shape;154;p19"/>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chemeClr val="lt1"/>
                </a:solidFill>
                <a:latin typeface="Helvetica Neue"/>
                <a:ea typeface="Helvetica Neue"/>
                <a:cs typeface="Helvetica Neue"/>
                <a:sym typeface="Helvetica Neue"/>
              </a:rPr>
              <a:t>CHOOSING A PROPER REPRESENTATION</a:t>
            </a:r>
            <a:endParaRPr/>
          </a:p>
        </p:txBody>
      </p:sp>
      <p:sp>
        <p:nvSpPr>
          <p:cNvPr id="155" name="Google Shape;155;p19"/>
          <p:cNvSpPr txBox="1"/>
          <p:nvPr/>
        </p:nvSpPr>
        <p:spPr>
          <a:xfrm>
            <a:off x="6477000" y="5399900"/>
            <a:ext cx="25908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00" b="1">
                <a:solidFill>
                  <a:srgbClr val="A5A5A5"/>
                </a:solidFill>
                <a:latin typeface="Helvetica Neue"/>
                <a:ea typeface="Helvetica Neue"/>
                <a:cs typeface="Helvetica Neue"/>
                <a:sym typeface="Helvetica Neue"/>
              </a:rPr>
              <a:t>Network Science: Graph Theory </a:t>
            </a:r>
            <a:endParaRPr sz="600" i="1">
              <a:solidFill>
                <a:srgbClr val="A5A5A5"/>
              </a:solidFill>
              <a:latin typeface="Helvetica Neue"/>
              <a:ea typeface="Helvetica Neue"/>
              <a:cs typeface="Helvetica Neue"/>
              <a:sym typeface="Helvetica Neue"/>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393"/>
        <p:cNvGrpSpPr/>
        <p:nvPr/>
      </p:nvGrpSpPr>
      <p:grpSpPr>
        <a:xfrm>
          <a:off x="0" y="0"/>
          <a:ext cx="0" cy="0"/>
          <a:chOff x="0" y="0"/>
          <a:chExt cx="0" cy="0"/>
        </a:xfrm>
      </p:grpSpPr>
      <p:sp>
        <p:nvSpPr>
          <p:cNvPr id="1394" name="Google Shape;1394;p73"/>
          <p:cNvSpPr txBox="1"/>
          <p:nvPr/>
        </p:nvSpPr>
        <p:spPr>
          <a:xfrm>
            <a:off x="228601" y="698500"/>
            <a:ext cx="7096915" cy="200054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FF0000"/>
                </a:solidFill>
                <a:latin typeface="Helvetica Neue"/>
                <a:ea typeface="Helvetica Neue"/>
                <a:cs typeface="Helvetica Neue"/>
                <a:sym typeface="Helvetica Neue"/>
              </a:rPr>
              <a:t>Strongly connected directed </a:t>
            </a:r>
            <a:r>
              <a:rPr lang="en-US" sz="1600">
                <a:solidFill>
                  <a:schemeClr val="dk1"/>
                </a:solidFill>
                <a:latin typeface="Helvetica Neue"/>
                <a:ea typeface="Helvetica Neue"/>
                <a:cs typeface="Helvetica Neue"/>
                <a:sym typeface="Helvetica Neue"/>
              </a:rPr>
              <a:t>graph: has a path from each node to </a:t>
            </a:r>
            <a:endParaRPr/>
          </a:p>
          <a:p>
            <a:pPr marL="0" marR="0" lvl="0" indent="0" algn="l" rtl="0">
              <a:spcBef>
                <a:spcPts val="0"/>
              </a:spcBef>
              <a:spcAft>
                <a:spcPts val="0"/>
              </a:spcAft>
              <a:buNone/>
            </a:pPr>
            <a:r>
              <a:rPr lang="en-US" sz="1600">
                <a:solidFill>
                  <a:schemeClr val="dk1"/>
                </a:solidFill>
                <a:latin typeface="Helvetica Neue"/>
                <a:ea typeface="Helvetica Neue"/>
                <a:cs typeface="Helvetica Neue"/>
                <a:sym typeface="Helvetica Neue"/>
              </a:rPr>
              <a:t>every other node </a:t>
            </a:r>
            <a:r>
              <a:rPr lang="en-US" sz="2000">
                <a:solidFill>
                  <a:srgbClr val="FF0000"/>
                </a:solidFill>
                <a:latin typeface="Helvetica Neue"/>
                <a:ea typeface="Helvetica Neue"/>
                <a:cs typeface="Helvetica Neue"/>
                <a:sym typeface="Helvetica Neue"/>
              </a:rPr>
              <a:t>and vice versa </a:t>
            </a:r>
            <a:r>
              <a:rPr lang="en-US" sz="1600">
                <a:solidFill>
                  <a:schemeClr val="dk1"/>
                </a:solidFill>
                <a:latin typeface="Helvetica Neue"/>
                <a:ea typeface="Helvetica Neue"/>
                <a:cs typeface="Helvetica Neue"/>
                <a:sym typeface="Helvetica Neue"/>
              </a:rPr>
              <a:t>(e.g. AB path and BA path).</a:t>
            </a:r>
            <a:endParaRPr/>
          </a:p>
          <a:p>
            <a:pPr marL="0" marR="0" lvl="0" indent="0" algn="l" rtl="0">
              <a:spcBef>
                <a:spcPts val="0"/>
              </a:spcBef>
              <a:spcAft>
                <a:spcPts val="0"/>
              </a:spcAft>
              <a:buNone/>
            </a:pPr>
            <a:r>
              <a:rPr lang="en-US" sz="2000">
                <a:solidFill>
                  <a:srgbClr val="FF0000"/>
                </a:solidFill>
                <a:latin typeface="Helvetica Neue"/>
                <a:ea typeface="Helvetica Neue"/>
                <a:cs typeface="Helvetica Neue"/>
                <a:sym typeface="Helvetica Neue"/>
              </a:rPr>
              <a:t>Weakly connected </a:t>
            </a:r>
            <a:r>
              <a:rPr lang="en-US" sz="1600">
                <a:solidFill>
                  <a:schemeClr val="dk1"/>
                </a:solidFill>
                <a:latin typeface="Helvetica Neue"/>
                <a:ea typeface="Helvetica Neue"/>
                <a:cs typeface="Helvetica Neue"/>
                <a:sym typeface="Helvetica Neue"/>
              </a:rPr>
              <a:t>directed graph: it is connected if we disregard the</a:t>
            </a:r>
            <a:endParaRPr/>
          </a:p>
          <a:p>
            <a:pPr marL="0" marR="0" lvl="0" indent="0" algn="l" rtl="0">
              <a:spcBef>
                <a:spcPts val="0"/>
              </a:spcBef>
              <a:spcAft>
                <a:spcPts val="0"/>
              </a:spcAft>
              <a:buNone/>
            </a:pPr>
            <a:r>
              <a:rPr lang="en-US" sz="1600">
                <a:solidFill>
                  <a:schemeClr val="dk1"/>
                </a:solidFill>
                <a:latin typeface="Helvetica Neue"/>
                <a:ea typeface="Helvetica Neue"/>
                <a:cs typeface="Helvetica Neue"/>
                <a:sym typeface="Helvetica Neue"/>
              </a:rPr>
              <a:t>edge directions.</a:t>
            </a:r>
            <a:endParaRPr/>
          </a:p>
          <a:p>
            <a:pPr marL="0" marR="0" lvl="0" indent="0" algn="l" rtl="0">
              <a:spcBef>
                <a:spcPts val="0"/>
              </a:spcBef>
              <a:spcAft>
                <a:spcPts val="0"/>
              </a:spcAft>
              <a:buNone/>
            </a:pPr>
            <a:endParaRPr sz="160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r>
              <a:rPr lang="en-US" sz="1600">
                <a:solidFill>
                  <a:schemeClr val="dk1"/>
                </a:solidFill>
                <a:latin typeface="Helvetica Neue"/>
                <a:ea typeface="Helvetica Neue"/>
                <a:cs typeface="Helvetica Neue"/>
                <a:sym typeface="Helvetica Neue"/>
              </a:rPr>
              <a:t>Strongly connected components can be identified, but not every node is part</a:t>
            </a:r>
            <a:endParaRPr/>
          </a:p>
          <a:p>
            <a:pPr marL="0" marR="0" lvl="0" indent="0" algn="l" rtl="0">
              <a:spcBef>
                <a:spcPts val="0"/>
              </a:spcBef>
              <a:spcAft>
                <a:spcPts val="0"/>
              </a:spcAft>
              <a:buNone/>
            </a:pPr>
            <a:r>
              <a:rPr lang="en-US" sz="1600">
                <a:solidFill>
                  <a:schemeClr val="dk1"/>
                </a:solidFill>
                <a:latin typeface="Helvetica Neue"/>
                <a:ea typeface="Helvetica Neue"/>
                <a:cs typeface="Helvetica Neue"/>
                <a:sym typeface="Helvetica Neue"/>
              </a:rPr>
              <a:t>of a nontrivial strongly connected component.   </a:t>
            </a:r>
            <a:endParaRPr/>
          </a:p>
        </p:txBody>
      </p:sp>
      <p:sp>
        <p:nvSpPr>
          <p:cNvPr id="1395" name="Google Shape;1395;p73"/>
          <p:cNvSpPr txBox="1"/>
          <p:nvPr/>
        </p:nvSpPr>
        <p:spPr>
          <a:xfrm>
            <a:off x="228601" y="4753506"/>
            <a:ext cx="762000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FF0000"/>
                </a:solidFill>
                <a:latin typeface="Helvetica Neue"/>
                <a:ea typeface="Helvetica Neue"/>
                <a:cs typeface="Helvetica Neue"/>
                <a:sym typeface="Helvetica Neue"/>
              </a:rPr>
              <a:t>In-component</a:t>
            </a:r>
            <a:r>
              <a:rPr lang="en-US" sz="1600">
                <a:solidFill>
                  <a:schemeClr val="dk1"/>
                </a:solidFill>
                <a:latin typeface="Helvetica Neue"/>
                <a:ea typeface="Helvetica Neue"/>
                <a:cs typeface="Helvetica Neue"/>
                <a:sym typeface="Helvetica Neue"/>
              </a:rPr>
              <a:t>: nodes that can reach the scc, </a:t>
            </a:r>
            <a:endParaRPr/>
          </a:p>
          <a:p>
            <a:pPr marL="0" marR="0" lvl="0" indent="0" algn="l" rtl="0">
              <a:spcBef>
                <a:spcPts val="0"/>
              </a:spcBef>
              <a:spcAft>
                <a:spcPts val="0"/>
              </a:spcAft>
              <a:buNone/>
            </a:pPr>
            <a:r>
              <a:rPr lang="en-US" sz="2000">
                <a:solidFill>
                  <a:srgbClr val="FF0000"/>
                </a:solidFill>
                <a:latin typeface="Helvetica Neue"/>
                <a:ea typeface="Helvetica Neue"/>
                <a:cs typeface="Helvetica Neue"/>
                <a:sym typeface="Helvetica Neue"/>
              </a:rPr>
              <a:t>Out-component</a:t>
            </a:r>
            <a:r>
              <a:rPr lang="en-US" sz="1600">
                <a:solidFill>
                  <a:schemeClr val="dk1"/>
                </a:solidFill>
                <a:latin typeface="Helvetica Neue"/>
                <a:ea typeface="Helvetica Neue"/>
                <a:cs typeface="Helvetica Neue"/>
                <a:sym typeface="Helvetica Neue"/>
              </a:rPr>
              <a:t>: nodes that can be reached from the scc. </a:t>
            </a:r>
            <a:endParaRPr/>
          </a:p>
        </p:txBody>
      </p:sp>
      <p:sp>
        <p:nvSpPr>
          <p:cNvPr id="1396" name="Google Shape;1396;p73"/>
          <p:cNvSpPr txBox="1"/>
          <p:nvPr/>
        </p:nvSpPr>
        <p:spPr>
          <a:xfrm>
            <a:off x="6477000" y="5399900"/>
            <a:ext cx="25908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00" b="1">
                <a:solidFill>
                  <a:srgbClr val="A5A5A5"/>
                </a:solidFill>
                <a:latin typeface="Helvetica Neue"/>
                <a:ea typeface="Helvetica Neue"/>
                <a:cs typeface="Helvetica Neue"/>
                <a:sym typeface="Helvetica Neue"/>
              </a:rPr>
              <a:t>Network Science: Graph Theory </a:t>
            </a:r>
            <a:endParaRPr sz="600" i="1">
              <a:solidFill>
                <a:srgbClr val="A5A5A5"/>
              </a:solidFill>
              <a:latin typeface="Helvetica Neue"/>
              <a:ea typeface="Helvetica Neue"/>
              <a:cs typeface="Helvetica Neue"/>
              <a:sym typeface="Helvetica Neue"/>
            </a:endParaRPr>
          </a:p>
        </p:txBody>
      </p:sp>
      <p:sp>
        <p:nvSpPr>
          <p:cNvPr id="1397" name="Google Shape;1397;p73"/>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chemeClr val="lt1"/>
                </a:solidFill>
                <a:latin typeface="Helvetica Neue"/>
                <a:ea typeface="Helvetica Neue"/>
                <a:cs typeface="Helvetica Neue"/>
                <a:sym typeface="Helvetica Neue"/>
              </a:rPr>
              <a:t>CONNECTIVITY OF DIRECTED GRAPHS</a:t>
            </a:r>
            <a:endParaRPr sz="2000" b="1" i="1">
              <a:solidFill>
                <a:srgbClr val="F2F2F2"/>
              </a:solidFill>
              <a:latin typeface="Helvetica Neue"/>
              <a:ea typeface="Helvetica Neue"/>
              <a:cs typeface="Helvetica Neue"/>
              <a:sym typeface="Helvetica Neue"/>
            </a:endParaRPr>
          </a:p>
        </p:txBody>
      </p:sp>
      <p:sp>
        <p:nvSpPr>
          <p:cNvPr id="1398" name="Google Shape;1398;p73"/>
          <p:cNvSpPr/>
          <p:nvPr/>
        </p:nvSpPr>
        <p:spPr>
          <a:xfrm>
            <a:off x="1003177" y="3186762"/>
            <a:ext cx="259675" cy="444341"/>
          </a:xfrm>
          <a:prstGeom prst="octagon">
            <a:avLst>
              <a:gd name="adj" fmla="val 29287"/>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9" name="Google Shape;1399;p73"/>
          <p:cNvSpPr/>
          <p:nvPr/>
        </p:nvSpPr>
        <p:spPr>
          <a:xfrm>
            <a:off x="1312341" y="3316088"/>
            <a:ext cx="146839" cy="14683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00" name="Google Shape;1400;p73"/>
          <p:cNvSpPr/>
          <p:nvPr/>
        </p:nvSpPr>
        <p:spPr>
          <a:xfrm>
            <a:off x="649575" y="3954698"/>
            <a:ext cx="146839" cy="14683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01" name="Google Shape;1401;p73"/>
          <p:cNvSpPr/>
          <p:nvPr/>
        </p:nvSpPr>
        <p:spPr>
          <a:xfrm>
            <a:off x="2284141" y="2908144"/>
            <a:ext cx="146839" cy="14683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02" name="Google Shape;1402;p73"/>
          <p:cNvSpPr/>
          <p:nvPr/>
        </p:nvSpPr>
        <p:spPr>
          <a:xfrm>
            <a:off x="2409476" y="3880461"/>
            <a:ext cx="146839" cy="14683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403" name="Google Shape;1403;p73"/>
          <p:cNvCxnSpPr>
            <a:stCxn id="1399" idx="3"/>
            <a:endCxn id="1400" idx="7"/>
          </p:cNvCxnSpPr>
          <p:nvPr/>
        </p:nvCxnSpPr>
        <p:spPr>
          <a:xfrm flipH="1">
            <a:off x="774945" y="3441423"/>
            <a:ext cx="558900" cy="534900"/>
          </a:xfrm>
          <a:prstGeom prst="straightConnector1">
            <a:avLst/>
          </a:prstGeom>
          <a:noFill/>
          <a:ln w="25400" cap="flat" cmpd="sng">
            <a:solidFill>
              <a:schemeClr val="dk1"/>
            </a:solidFill>
            <a:prstDash val="solid"/>
            <a:round/>
            <a:headEnd type="none" w="sm" len="sm"/>
            <a:tailEnd type="stealth" w="med" len="med"/>
          </a:ln>
        </p:spPr>
      </p:cxnSp>
      <p:cxnSp>
        <p:nvCxnSpPr>
          <p:cNvPr id="1404" name="Google Shape;1404;p73"/>
          <p:cNvCxnSpPr>
            <a:stCxn id="1399" idx="7"/>
            <a:endCxn id="1401" idx="2"/>
          </p:cNvCxnSpPr>
          <p:nvPr/>
        </p:nvCxnSpPr>
        <p:spPr>
          <a:xfrm rot="10800000" flipH="1">
            <a:off x="1437676" y="2981492"/>
            <a:ext cx="846600" cy="356100"/>
          </a:xfrm>
          <a:prstGeom prst="straightConnector1">
            <a:avLst/>
          </a:prstGeom>
          <a:noFill/>
          <a:ln w="25400" cap="flat" cmpd="sng">
            <a:solidFill>
              <a:schemeClr val="dk1"/>
            </a:solidFill>
            <a:prstDash val="solid"/>
            <a:round/>
            <a:headEnd type="none" w="sm" len="sm"/>
            <a:tailEnd type="stealth" w="med" len="med"/>
          </a:ln>
        </p:spPr>
      </p:cxnSp>
      <p:cxnSp>
        <p:nvCxnSpPr>
          <p:cNvPr id="1405" name="Google Shape;1405;p73"/>
          <p:cNvCxnSpPr>
            <a:stCxn id="1401" idx="4"/>
            <a:endCxn id="1402" idx="0"/>
          </p:cNvCxnSpPr>
          <p:nvPr/>
        </p:nvCxnSpPr>
        <p:spPr>
          <a:xfrm>
            <a:off x="2357561" y="3054983"/>
            <a:ext cx="125400" cy="825600"/>
          </a:xfrm>
          <a:prstGeom prst="straightConnector1">
            <a:avLst/>
          </a:prstGeom>
          <a:noFill/>
          <a:ln w="25400" cap="flat" cmpd="sng">
            <a:solidFill>
              <a:schemeClr val="dk1"/>
            </a:solidFill>
            <a:prstDash val="solid"/>
            <a:round/>
            <a:headEnd type="none" w="sm" len="sm"/>
            <a:tailEnd type="stealth" w="med" len="med"/>
          </a:ln>
        </p:spPr>
      </p:cxnSp>
      <p:cxnSp>
        <p:nvCxnSpPr>
          <p:cNvPr id="1406" name="Google Shape;1406;p73"/>
          <p:cNvCxnSpPr>
            <a:stCxn id="1402" idx="2"/>
            <a:endCxn id="1399" idx="5"/>
          </p:cNvCxnSpPr>
          <p:nvPr/>
        </p:nvCxnSpPr>
        <p:spPr>
          <a:xfrm rot="10800000">
            <a:off x="1437776" y="3441481"/>
            <a:ext cx="971700" cy="512400"/>
          </a:xfrm>
          <a:prstGeom prst="straightConnector1">
            <a:avLst/>
          </a:prstGeom>
          <a:noFill/>
          <a:ln w="25400" cap="flat" cmpd="sng">
            <a:solidFill>
              <a:schemeClr val="dk1"/>
            </a:solidFill>
            <a:prstDash val="solid"/>
            <a:round/>
            <a:headEnd type="none" w="sm" len="sm"/>
            <a:tailEnd type="stealth" w="med" len="med"/>
          </a:ln>
        </p:spPr>
      </p:cxnSp>
      <p:sp>
        <p:nvSpPr>
          <p:cNvPr id="1407" name="Google Shape;1407;p73"/>
          <p:cNvSpPr/>
          <p:nvPr/>
        </p:nvSpPr>
        <p:spPr>
          <a:xfrm>
            <a:off x="412226" y="3933805"/>
            <a:ext cx="245816"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D</a:t>
            </a:r>
            <a:endParaRPr/>
          </a:p>
        </p:txBody>
      </p:sp>
      <p:sp>
        <p:nvSpPr>
          <p:cNvPr id="1408" name="Google Shape;1408;p73"/>
          <p:cNvSpPr/>
          <p:nvPr/>
        </p:nvSpPr>
        <p:spPr>
          <a:xfrm>
            <a:off x="2505205" y="3965093"/>
            <a:ext cx="245816"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C</a:t>
            </a:r>
            <a:endParaRPr/>
          </a:p>
        </p:txBody>
      </p:sp>
      <p:sp>
        <p:nvSpPr>
          <p:cNvPr id="1409" name="Google Shape;1409;p73"/>
          <p:cNvSpPr/>
          <p:nvPr/>
        </p:nvSpPr>
        <p:spPr>
          <a:xfrm>
            <a:off x="1271319" y="3133882"/>
            <a:ext cx="245816"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A</a:t>
            </a:r>
            <a:endParaRPr/>
          </a:p>
        </p:txBody>
      </p:sp>
      <p:sp>
        <p:nvSpPr>
          <p:cNvPr id="1410" name="Google Shape;1410;p73"/>
          <p:cNvSpPr/>
          <p:nvPr/>
        </p:nvSpPr>
        <p:spPr>
          <a:xfrm>
            <a:off x="2378389" y="2776740"/>
            <a:ext cx="245816"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B</a:t>
            </a:r>
            <a:endParaRPr/>
          </a:p>
        </p:txBody>
      </p:sp>
      <p:sp>
        <p:nvSpPr>
          <p:cNvPr id="1411" name="Google Shape;1411;p73"/>
          <p:cNvSpPr/>
          <p:nvPr/>
        </p:nvSpPr>
        <p:spPr>
          <a:xfrm>
            <a:off x="1312341" y="3902782"/>
            <a:ext cx="146839" cy="14683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2" name="Google Shape;1412;p73"/>
          <p:cNvSpPr/>
          <p:nvPr/>
        </p:nvSpPr>
        <p:spPr>
          <a:xfrm>
            <a:off x="1312341" y="4512406"/>
            <a:ext cx="146839" cy="14683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3" name="Google Shape;1413;p73"/>
          <p:cNvSpPr/>
          <p:nvPr/>
        </p:nvSpPr>
        <p:spPr>
          <a:xfrm>
            <a:off x="2003694" y="4253937"/>
            <a:ext cx="146839" cy="14683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414" name="Google Shape;1414;p73"/>
          <p:cNvCxnSpPr>
            <a:stCxn id="1412" idx="6"/>
            <a:endCxn id="1413" idx="3"/>
          </p:cNvCxnSpPr>
          <p:nvPr/>
        </p:nvCxnSpPr>
        <p:spPr>
          <a:xfrm rot="10800000" flipH="1">
            <a:off x="1459180" y="4379126"/>
            <a:ext cx="566100" cy="206700"/>
          </a:xfrm>
          <a:prstGeom prst="straightConnector1">
            <a:avLst/>
          </a:prstGeom>
          <a:noFill/>
          <a:ln w="25400" cap="flat" cmpd="sng">
            <a:solidFill>
              <a:schemeClr val="dk1"/>
            </a:solidFill>
            <a:prstDash val="solid"/>
            <a:round/>
            <a:headEnd type="none" w="sm" len="sm"/>
            <a:tailEnd type="stealth" w="med" len="med"/>
          </a:ln>
        </p:spPr>
      </p:cxnSp>
      <p:cxnSp>
        <p:nvCxnSpPr>
          <p:cNvPr id="1415" name="Google Shape;1415;p73"/>
          <p:cNvCxnSpPr>
            <a:stCxn id="1411" idx="5"/>
            <a:endCxn id="1413" idx="1"/>
          </p:cNvCxnSpPr>
          <p:nvPr/>
        </p:nvCxnSpPr>
        <p:spPr>
          <a:xfrm>
            <a:off x="1437676" y="4028117"/>
            <a:ext cx="587400" cy="247200"/>
          </a:xfrm>
          <a:prstGeom prst="straightConnector1">
            <a:avLst/>
          </a:prstGeom>
          <a:noFill/>
          <a:ln w="25400" cap="flat" cmpd="sng">
            <a:solidFill>
              <a:schemeClr val="dk1"/>
            </a:solidFill>
            <a:prstDash val="solid"/>
            <a:round/>
            <a:headEnd type="none" w="sm" len="sm"/>
            <a:tailEnd type="stealth" w="med" len="med"/>
          </a:ln>
        </p:spPr>
      </p:cxnSp>
      <p:cxnSp>
        <p:nvCxnSpPr>
          <p:cNvPr id="1416" name="Google Shape;1416;p73"/>
          <p:cNvCxnSpPr>
            <a:stCxn id="1411" idx="4"/>
            <a:endCxn id="1412" idx="0"/>
          </p:cNvCxnSpPr>
          <p:nvPr/>
        </p:nvCxnSpPr>
        <p:spPr>
          <a:xfrm>
            <a:off x="1385761" y="4049621"/>
            <a:ext cx="0" cy="462900"/>
          </a:xfrm>
          <a:prstGeom prst="straightConnector1">
            <a:avLst/>
          </a:prstGeom>
          <a:noFill/>
          <a:ln w="25400" cap="flat" cmpd="sng">
            <a:solidFill>
              <a:schemeClr val="dk1"/>
            </a:solidFill>
            <a:prstDash val="solid"/>
            <a:round/>
            <a:headEnd type="none" w="sm" len="sm"/>
            <a:tailEnd type="stealth" w="med" len="med"/>
          </a:ln>
        </p:spPr>
      </p:cxnSp>
      <p:cxnSp>
        <p:nvCxnSpPr>
          <p:cNvPr id="1417" name="Google Shape;1417;p73"/>
          <p:cNvCxnSpPr>
            <a:stCxn id="1411" idx="0"/>
            <a:endCxn id="1399" idx="4"/>
          </p:cNvCxnSpPr>
          <p:nvPr/>
        </p:nvCxnSpPr>
        <p:spPr>
          <a:xfrm rot="10800000">
            <a:off x="1385761" y="3462982"/>
            <a:ext cx="0" cy="439800"/>
          </a:xfrm>
          <a:prstGeom prst="straightConnector1">
            <a:avLst/>
          </a:prstGeom>
          <a:noFill/>
          <a:ln w="25400" cap="flat" cmpd="sng">
            <a:solidFill>
              <a:schemeClr val="dk1"/>
            </a:solidFill>
            <a:prstDash val="solid"/>
            <a:round/>
            <a:headEnd type="none" w="sm" len="sm"/>
            <a:tailEnd type="stealth" w="med" len="med"/>
          </a:ln>
        </p:spPr>
      </p:cxnSp>
      <p:sp>
        <p:nvSpPr>
          <p:cNvPr id="1418" name="Google Shape;1418;p73"/>
          <p:cNvSpPr/>
          <p:nvPr/>
        </p:nvSpPr>
        <p:spPr>
          <a:xfrm>
            <a:off x="2142829" y="4237003"/>
            <a:ext cx="245816"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F</a:t>
            </a:r>
            <a:endParaRPr/>
          </a:p>
        </p:txBody>
      </p:sp>
      <p:sp>
        <p:nvSpPr>
          <p:cNvPr id="1419" name="Google Shape;1419;p73"/>
          <p:cNvSpPr/>
          <p:nvPr/>
        </p:nvSpPr>
        <p:spPr>
          <a:xfrm>
            <a:off x="1067838" y="4495472"/>
            <a:ext cx="245816"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G</a:t>
            </a:r>
            <a:endParaRPr/>
          </a:p>
        </p:txBody>
      </p:sp>
      <p:sp>
        <p:nvSpPr>
          <p:cNvPr id="1420" name="Google Shape;1420;p73"/>
          <p:cNvSpPr/>
          <p:nvPr/>
        </p:nvSpPr>
        <p:spPr>
          <a:xfrm>
            <a:off x="1071096" y="3894315"/>
            <a:ext cx="245816"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E</a:t>
            </a:r>
            <a:endParaRPr/>
          </a:p>
        </p:txBody>
      </p:sp>
      <p:sp>
        <p:nvSpPr>
          <p:cNvPr id="1421" name="Google Shape;1421;p73"/>
          <p:cNvSpPr/>
          <p:nvPr/>
        </p:nvSpPr>
        <p:spPr>
          <a:xfrm>
            <a:off x="5022798" y="3765232"/>
            <a:ext cx="146839" cy="14683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22" name="Google Shape;1422;p73"/>
          <p:cNvSpPr/>
          <p:nvPr/>
        </p:nvSpPr>
        <p:spPr>
          <a:xfrm>
            <a:off x="4025332" y="3006524"/>
            <a:ext cx="146839" cy="14683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23" name="Google Shape;1423;p73"/>
          <p:cNvSpPr/>
          <p:nvPr/>
        </p:nvSpPr>
        <p:spPr>
          <a:xfrm>
            <a:off x="5933553" y="3434626"/>
            <a:ext cx="146839" cy="14683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24" name="Google Shape;1424;p73"/>
          <p:cNvSpPr/>
          <p:nvPr/>
        </p:nvSpPr>
        <p:spPr>
          <a:xfrm>
            <a:off x="5932072" y="3999766"/>
            <a:ext cx="146839" cy="14683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425" name="Google Shape;1425;p73"/>
          <p:cNvCxnSpPr>
            <a:stCxn id="1422" idx="5"/>
            <a:endCxn id="1421" idx="1"/>
          </p:cNvCxnSpPr>
          <p:nvPr/>
        </p:nvCxnSpPr>
        <p:spPr>
          <a:xfrm>
            <a:off x="4150667" y="3131859"/>
            <a:ext cx="893700" cy="654900"/>
          </a:xfrm>
          <a:prstGeom prst="straightConnector1">
            <a:avLst/>
          </a:prstGeom>
          <a:noFill/>
          <a:ln w="25400" cap="flat" cmpd="sng">
            <a:solidFill>
              <a:schemeClr val="dk1"/>
            </a:solidFill>
            <a:prstDash val="solid"/>
            <a:round/>
            <a:headEnd type="none" w="sm" len="sm"/>
            <a:tailEnd type="stealth" w="med" len="med"/>
          </a:ln>
        </p:spPr>
      </p:cxnSp>
      <p:cxnSp>
        <p:nvCxnSpPr>
          <p:cNvPr id="1426" name="Google Shape;1426;p73"/>
          <p:cNvCxnSpPr>
            <a:stCxn id="1421" idx="7"/>
            <a:endCxn id="1423" idx="2"/>
          </p:cNvCxnSpPr>
          <p:nvPr/>
        </p:nvCxnSpPr>
        <p:spPr>
          <a:xfrm rot="10800000" flipH="1">
            <a:off x="5148133" y="3508036"/>
            <a:ext cx="785400" cy="278700"/>
          </a:xfrm>
          <a:prstGeom prst="straightConnector1">
            <a:avLst/>
          </a:prstGeom>
          <a:noFill/>
          <a:ln w="25400" cap="flat" cmpd="sng">
            <a:solidFill>
              <a:schemeClr val="dk1"/>
            </a:solidFill>
            <a:prstDash val="solid"/>
            <a:round/>
            <a:headEnd type="none" w="sm" len="sm"/>
            <a:tailEnd type="stealth" w="med" len="med"/>
          </a:ln>
        </p:spPr>
      </p:cxnSp>
      <p:cxnSp>
        <p:nvCxnSpPr>
          <p:cNvPr id="1427" name="Google Shape;1427;p73"/>
          <p:cNvCxnSpPr>
            <a:stCxn id="1423" idx="4"/>
            <a:endCxn id="1424" idx="0"/>
          </p:cNvCxnSpPr>
          <p:nvPr/>
        </p:nvCxnSpPr>
        <p:spPr>
          <a:xfrm flipH="1">
            <a:off x="6005473" y="3581465"/>
            <a:ext cx="1500" cy="418200"/>
          </a:xfrm>
          <a:prstGeom prst="straightConnector1">
            <a:avLst/>
          </a:prstGeom>
          <a:noFill/>
          <a:ln w="25400" cap="flat" cmpd="sng">
            <a:solidFill>
              <a:schemeClr val="dk1"/>
            </a:solidFill>
            <a:prstDash val="solid"/>
            <a:round/>
            <a:headEnd type="none" w="sm" len="sm"/>
            <a:tailEnd type="stealth" w="med" len="med"/>
          </a:ln>
        </p:spPr>
      </p:cxnSp>
      <p:cxnSp>
        <p:nvCxnSpPr>
          <p:cNvPr id="1428" name="Google Shape;1428;p73"/>
          <p:cNvCxnSpPr>
            <a:stCxn id="1424" idx="2"/>
            <a:endCxn id="1421" idx="5"/>
          </p:cNvCxnSpPr>
          <p:nvPr/>
        </p:nvCxnSpPr>
        <p:spPr>
          <a:xfrm rot="10800000">
            <a:off x="5148172" y="3890486"/>
            <a:ext cx="783900" cy="182700"/>
          </a:xfrm>
          <a:prstGeom prst="straightConnector1">
            <a:avLst/>
          </a:prstGeom>
          <a:noFill/>
          <a:ln w="25400" cap="flat" cmpd="sng">
            <a:solidFill>
              <a:schemeClr val="dk1"/>
            </a:solidFill>
            <a:prstDash val="solid"/>
            <a:round/>
            <a:headEnd type="none" w="sm" len="sm"/>
            <a:tailEnd type="stealth" w="med" len="med"/>
          </a:ln>
        </p:spPr>
      </p:cxnSp>
      <p:sp>
        <p:nvSpPr>
          <p:cNvPr id="1429" name="Google Shape;1429;p73"/>
          <p:cNvSpPr/>
          <p:nvPr/>
        </p:nvSpPr>
        <p:spPr>
          <a:xfrm>
            <a:off x="3813384" y="2977164"/>
            <a:ext cx="245816"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E</a:t>
            </a:r>
            <a:endParaRPr/>
          </a:p>
        </p:txBody>
      </p:sp>
      <p:sp>
        <p:nvSpPr>
          <p:cNvPr id="1430" name="Google Shape;1430;p73"/>
          <p:cNvSpPr/>
          <p:nvPr/>
        </p:nvSpPr>
        <p:spPr>
          <a:xfrm>
            <a:off x="5892329" y="4152134"/>
            <a:ext cx="245816"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C</a:t>
            </a:r>
            <a:endParaRPr/>
          </a:p>
        </p:txBody>
      </p:sp>
      <p:sp>
        <p:nvSpPr>
          <p:cNvPr id="1431" name="Google Shape;1431;p73"/>
          <p:cNvSpPr/>
          <p:nvPr/>
        </p:nvSpPr>
        <p:spPr>
          <a:xfrm>
            <a:off x="4981776" y="3557625"/>
            <a:ext cx="245816"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A</a:t>
            </a:r>
            <a:endParaRPr/>
          </a:p>
        </p:txBody>
      </p:sp>
      <p:sp>
        <p:nvSpPr>
          <p:cNvPr id="1432" name="Google Shape;1432;p73"/>
          <p:cNvSpPr/>
          <p:nvPr/>
        </p:nvSpPr>
        <p:spPr>
          <a:xfrm>
            <a:off x="5883862" y="3227019"/>
            <a:ext cx="245816"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B</a:t>
            </a:r>
            <a:endParaRPr/>
          </a:p>
        </p:txBody>
      </p:sp>
      <p:sp>
        <p:nvSpPr>
          <p:cNvPr id="1433" name="Google Shape;1433;p73"/>
          <p:cNvSpPr/>
          <p:nvPr/>
        </p:nvSpPr>
        <p:spPr>
          <a:xfrm>
            <a:off x="4070249" y="4136210"/>
            <a:ext cx="146839" cy="14683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34" name="Google Shape;1434;p73"/>
          <p:cNvSpPr/>
          <p:nvPr/>
        </p:nvSpPr>
        <p:spPr>
          <a:xfrm>
            <a:off x="6903113" y="3190455"/>
            <a:ext cx="146839" cy="14683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35" name="Google Shape;1435;p73"/>
          <p:cNvSpPr/>
          <p:nvPr/>
        </p:nvSpPr>
        <p:spPr>
          <a:xfrm>
            <a:off x="6829694" y="4144676"/>
            <a:ext cx="146839" cy="146839"/>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436" name="Google Shape;1436;p73"/>
          <p:cNvCxnSpPr>
            <a:stCxn id="1435" idx="2"/>
            <a:endCxn id="1424" idx="6"/>
          </p:cNvCxnSpPr>
          <p:nvPr/>
        </p:nvCxnSpPr>
        <p:spPr>
          <a:xfrm rot="10800000">
            <a:off x="6078794" y="4073196"/>
            <a:ext cx="750900" cy="144900"/>
          </a:xfrm>
          <a:prstGeom prst="straightConnector1">
            <a:avLst/>
          </a:prstGeom>
          <a:noFill/>
          <a:ln w="25400" cap="flat" cmpd="sng">
            <a:solidFill>
              <a:schemeClr val="dk1"/>
            </a:solidFill>
            <a:prstDash val="solid"/>
            <a:round/>
            <a:headEnd type="none" w="sm" len="sm"/>
            <a:tailEnd type="stealth" w="med" len="med"/>
          </a:ln>
        </p:spPr>
      </p:cxnSp>
      <p:cxnSp>
        <p:nvCxnSpPr>
          <p:cNvPr id="1437" name="Google Shape;1437;p73"/>
          <p:cNvCxnSpPr>
            <a:stCxn id="1423" idx="6"/>
            <a:endCxn id="1434" idx="2"/>
          </p:cNvCxnSpPr>
          <p:nvPr/>
        </p:nvCxnSpPr>
        <p:spPr>
          <a:xfrm rot="10800000" flipH="1">
            <a:off x="6080392" y="3263846"/>
            <a:ext cx="822600" cy="244200"/>
          </a:xfrm>
          <a:prstGeom prst="straightConnector1">
            <a:avLst/>
          </a:prstGeom>
          <a:noFill/>
          <a:ln w="25400" cap="flat" cmpd="sng">
            <a:solidFill>
              <a:schemeClr val="dk1"/>
            </a:solidFill>
            <a:prstDash val="solid"/>
            <a:round/>
            <a:headEnd type="none" w="sm" len="sm"/>
            <a:tailEnd type="stealth" w="med" len="med"/>
          </a:ln>
        </p:spPr>
      </p:cxnSp>
      <p:cxnSp>
        <p:nvCxnSpPr>
          <p:cNvPr id="1438" name="Google Shape;1438;p73"/>
          <p:cNvCxnSpPr>
            <a:stCxn id="1421" idx="3"/>
            <a:endCxn id="1433" idx="7"/>
          </p:cNvCxnSpPr>
          <p:nvPr/>
        </p:nvCxnSpPr>
        <p:spPr>
          <a:xfrm flipH="1">
            <a:off x="4195602" y="3890567"/>
            <a:ext cx="848700" cy="267000"/>
          </a:xfrm>
          <a:prstGeom prst="straightConnector1">
            <a:avLst/>
          </a:prstGeom>
          <a:noFill/>
          <a:ln w="25400" cap="flat" cmpd="sng">
            <a:solidFill>
              <a:schemeClr val="dk1"/>
            </a:solidFill>
            <a:prstDash val="solid"/>
            <a:round/>
            <a:headEnd type="none" w="sm" len="sm"/>
            <a:tailEnd type="stealth" w="med" len="med"/>
          </a:ln>
        </p:spPr>
      </p:cxnSp>
      <p:sp>
        <p:nvSpPr>
          <p:cNvPr id="1439" name="Google Shape;1439;p73"/>
          <p:cNvSpPr/>
          <p:nvPr/>
        </p:nvSpPr>
        <p:spPr>
          <a:xfrm>
            <a:off x="6968829" y="4119275"/>
            <a:ext cx="245816"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G</a:t>
            </a:r>
            <a:endParaRPr/>
          </a:p>
        </p:txBody>
      </p:sp>
      <p:sp>
        <p:nvSpPr>
          <p:cNvPr id="1440" name="Google Shape;1440;p73"/>
          <p:cNvSpPr/>
          <p:nvPr/>
        </p:nvSpPr>
        <p:spPr>
          <a:xfrm flipH="1">
            <a:off x="6997562" y="3156587"/>
            <a:ext cx="310219"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F</a:t>
            </a:r>
            <a:endParaRPr/>
          </a:p>
        </p:txBody>
      </p:sp>
      <p:sp>
        <p:nvSpPr>
          <p:cNvPr id="1441" name="Google Shape;1441;p73"/>
          <p:cNvSpPr/>
          <p:nvPr/>
        </p:nvSpPr>
        <p:spPr>
          <a:xfrm>
            <a:off x="3845938" y="4110809"/>
            <a:ext cx="245816" cy="184666"/>
          </a:xfrm>
          <a:prstGeom prst="rect">
            <a:avLst/>
          </a:prstGeom>
          <a:noFill/>
          <a:ln>
            <a:noFill/>
          </a:ln>
        </p:spPr>
        <p:txBody>
          <a:bodyPr spcFirstLastPara="1" wrap="square" lIns="0" tIns="0" rIns="31725" bIns="0" anchor="t" anchorCtr="0">
            <a:noAutofit/>
          </a:bodyPr>
          <a:lstStyle/>
          <a:p>
            <a:pPr marL="31253"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D</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74"/>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rgbClr val="FFFFFF"/>
                </a:solidFill>
                <a:latin typeface="Arial"/>
                <a:ea typeface="Arial"/>
                <a:cs typeface="Arial"/>
                <a:sym typeface="Arial"/>
              </a:rPr>
              <a:t>Section 2.9					</a:t>
            </a:r>
            <a:endParaRPr sz="1600">
              <a:solidFill>
                <a:srgbClr val="FFFFFF"/>
              </a:solidFill>
              <a:latin typeface="Arial"/>
              <a:ea typeface="Arial"/>
              <a:cs typeface="Arial"/>
              <a:sym typeface="Arial"/>
            </a:endParaRPr>
          </a:p>
          <a:p>
            <a:pPr marL="0" marR="0" lvl="0" indent="0" algn="l" rtl="0">
              <a:spcBef>
                <a:spcPts val="320"/>
              </a:spcBef>
              <a:spcAft>
                <a:spcPts val="0"/>
              </a:spcAft>
              <a:buNone/>
            </a:pPr>
            <a:endParaRPr sz="1600">
              <a:solidFill>
                <a:srgbClr val="FFFFFF"/>
              </a:solidFill>
              <a:latin typeface="Calibri"/>
              <a:ea typeface="Calibri"/>
              <a:cs typeface="Calibri"/>
              <a:sym typeface="Calibri"/>
            </a:endParaRPr>
          </a:p>
          <a:p>
            <a:pPr marL="0" marR="0" lvl="0" indent="0" algn="l" rtl="0">
              <a:spcBef>
                <a:spcPts val="320"/>
              </a:spcBef>
              <a:spcAft>
                <a:spcPts val="0"/>
              </a:spcAft>
              <a:buNone/>
            </a:pPr>
            <a:endParaRPr sz="1600" b="1">
              <a:solidFill>
                <a:srgbClr val="FFFFFF"/>
              </a:solidFill>
              <a:latin typeface="Helvetica Neue"/>
              <a:ea typeface="Helvetica Neue"/>
              <a:cs typeface="Helvetica Neue"/>
              <a:sym typeface="Helvetica Neue"/>
            </a:endParaRPr>
          </a:p>
        </p:txBody>
      </p:sp>
      <p:sp>
        <p:nvSpPr>
          <p:cNvPr id="1447" name="Google Shape;1447;p74"/>
          <p:cNvSpPr txBox="1"/>
          <p:nvPr/>
        </p:nvSpPr>
        <p:spPr>
          <a:xfrm flipH="1">
            <a:off x="2819400" y="152401"/>
            <a:ext cx="45719" cy="419100"/>
          </a:xfrm>
          <a:prstGeom prst="rect">
            <a:avLst/>
          </a:prstGeom>
          <a:solidFill>
            <a:schemeClr val="lt1"/>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endParaRPr sz="1600" b="1">
              <a:solidFill>
                <a:schemeClr val="lt1"/>
              </a:solidFill>
              <a:latin typeface="Helvetica Neue"/>
              <a:ea typeface="Helvetica Neue"/>
              <a:cs typeface="Helvetica Neue"/>
              <a:sym typeface="Helvetica Neue"/>
            </a:endParaRPr>
          </a:p>
        </p:txBody>
      </p:sp>
      <p:pic>
        <p:nvPicPr>
          <p:cNvPr id="1448" name="Google Shape;1448;p74"/>
          <p:cNvPicPr preferRelativeResize="0"/>
          <p:nvPr/>
        </p:nvPicPr>
        <p:blipFill rotWithShape="1">
          <a:blip r:embed="rId3">
            <a:alphaModFix/>
          </a:blip>
          <a:srcRect/>
          <a:stretch/>
        </p:blipFill>
        <p:spPr>
          <a:xfrm>
            <a:off x="1388533" y="1202208"/>
            <a:ext cx="6087716" cy="3877792"/>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52"/>
        <p:cNvGrpSpPr/>
        <p:nvPr/>
      </p:nvGrpSpPr>
      <p:grpSpPr>
        <a:xfrm>
          <a:off x="0" y="0"/>
          <a:ext cx="0" cy="0"/>
          <a:chOff x="0" y="0"/>
          <a:chExt cx="0" cy="0"/>
        </a:xfrm>
      </p:grpSpPr>
      <p:sp>
        <p:nvSpPr>
          <p:cNvPr id="1453" name="Google Shape;1453;p75"/>
          <p:cNvSpPr txBox="1"/>
          <p:nvPr/>
        </p:nvSpPr>
        <p:spPr>
          <a:xfrm>
            <a:off x="0" y="2185024"/>
            <a:ext cx="9144000" cy="14465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a:solidFill>
                  <a:schemeClr val="dk1"/>
                </a:solidFill>
                <a:latin typeface="Arial"/>
                <a:ea typeface="Arial"/>
                <a:cs typeface="Arial"/>
                <a:sym typeface="Arial"/>
              </a:rPr>
              <a:t>Clustering coefficient</a:t>
            </a:r>
            <a:endParaRPr/>
          </a:p>
          <a:p>
            <a:pPr marL="0" marR="0" lvl="0" indent="0" algn="ctr" rtl="0">
              <a:spcBef>
                <a:spcPts val="0"/>
              </a:spcBef>
              <a:spcAft>
                <a:spcPts val="0"/>
              </a:spcAft>
              <a:buNone/>
            </a:pPr>
            <a:endParaRPr sz="4400" b="1">
              <a:solidFill>
                <a:srgbClr val="FF0000"/>
              </a:solidFill>
              <a:latin typeface="Helvetica Neue"/>
              <a:ea typeface="Helvetica Neue"/>
              <a:cs typeface="Helvetica Neue"/>
              <a:sym typeface="Helvetica Neue"/>
            </a:endParaRPr>
          </a:p>
        </p:txBody>
      </p:sp>
      <p:sp>
        <p:nvSpPr>
          <p:cNvPr id="1454" name="Google Shape;1454;p75"/>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rgbClr val="FFFFFF"/>
                </a:solidFill>
                <a:latin typeface="Arial"/>
                <a:ea typeface="Arial"/>
                <a:cs typeface="Arial"/>
                <a:sym typeface="Arial"/>
              </a:rPr>
              <a:t>Section 10					</a:t>
            </a:r>
            <a:endParaRPr sz="1600">
              <a:solidFill>
                <a:srgbClr val="FFFFFF"/>
              </a:solidFill>
              <a:latin typeface="Arial"/>
              <a:ea typeface="Arial"/>
              <a:cs typeface="Arial"/>
              <a:sym typeface="Arial"/>
            </a:endParaRPr>
          </a:p>
          <a:p>
            <a:pPr marL="0" marR="0" lvl="0" indent="0" algn="l" rtl="0">
              <a:spcBef>
                <a:spcPts val="320"/>
              </a:spcBef>
              <a:spcAft>
                <a:spcPts val="0"/>
              </a:spcAft>
              <a:buNone/>
            </a:pPr>
            <a:endParaRPr sz="1600">
              <a:solidFill>
                <a:srgbClr val="FFFFFF"/>
              </a:solidFill>
              <a:latin typeface="Calibri"/>
              <a:ea typeface="Calibri"/>
              <a:cs typeface="Calibri"/>
              <a:sym typeface="Calibri"/>
            </a:endParaRPr>
          </a:p>
          <a:p>
            <a:pPr marL="0" marR="0" lvl="0" indent="0" algn="l" rtl="0">
              <a:spcBef>
                <a:spcPts val="320"/>
              </a:spcBef>
              <a:spcAft>
                <a:spcPts val="0"/>
              </a:spcAft>
              <a:buNone/>
            </a:pPr>
            <a:endParaRPr sz="1600" b="1">
              <a:solidFill>
                <a:srgbClr val="FFFFFF"/>
              </a:solidFill>
              <a:latin typeface="Helvetica Neue"/>
              <a:ea typeface="Helvetica Neue"/>
              <a:cs typeface="Helvetica Neue"/>
              <a:sym typeface="Helvetica Neue"/>
            </a:endParaRPr>
          </a:p>
        </p:txBody>
      </p:sp>
      <p:sp>
        <p:nvSpPr>
          <p:cNvPr id="1455" name="Google Shape;1455;p75"/>
          <p:cNvSpPr txBox="1"/>
          <p:nvPr/>
        </p:nvSpPr>
        <p:spPr>
          <a:xfrm flipH="1">
            <a:off x="2819400" y="152401"/>
            <a:ext cx="45719" cy="419100"/>
          </a:xfrm>
          <a:prstGeom prst="rect">
            <a:avLst/>
          </a:prstGeom>
          <a:solidFill>
            <a:schemeClr val="lt1"/>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endParaRPr sz="1600" b="1">
              <a:solidFill>
                <a:schemeClr val="lt1"/>
              </a:solidFill>
              <a:latin typeface="Helvetica Neue"/>
              <a:ea typeface="Helvetica Neue"/>
              <a:cs typeface="Helvetica Neue"/>
              <a:sym typeface="Helvetica Neue"/>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Google Shape;1460;p76"/>
          <p:cNvSpPr txBox="1">
            <a:spLocks noGrp="1"/>
          </p:cNvSpPr>
          <p:nvPr>
            <p:ph type="body" idx="1"/>
          </p:nvPr>
        </p:nvSpPr>
        <p:spPr>
          <a:xfrm>
            <a:off x="875110" y="1071562"/>
            <a:ext cx="7358063" cy="3914180"/>
          </a:xfrm>
          <a:prstGeom prst="rect">
            <a:avLst/>
          </a:prstGeom>
          <a:noFill/>
          <a:ln>
            <a:noFill/>
          </a:ln>
        </p:spPr>
        <p:txBody>
          <a:bodyPr spcFirstLastPara="1" wrap="square" lIns="91425" tIns="45700" rIns="91425" bIns="45700" anchor="t" anchorCtr="0">
            <a:normAutofit/>
          </a:bodyPr>
          <a:lstStyle/>
          <a:p>
            <a:pPr marL="636218" lvl="0" indent="-342900" algn="l" rtl="0">
              <a:spcBef>
                <a:spcPts val="0"/>
              </a:spcBef>
              <a:spcAft>
                <a:spcPts val="0"/>
              </a:spcAft>
              <a:buClr>
                <a:schemeClr val="dk1"/>
              </a:buClr>
              <a:buSzPts val="2400"/>
              <a:buChar char="•"/>
            </a:pPr>
            <a:r>
              <a:rPr lang="en-US" sz="2400" b="1">
                <a:latin typeface="Helvetica Neue"/>
                <a:ea typeface="Helvetica Neue"/>
                <a:cs typeface="Helvetica Neue"/>
                <a:sym typeface="Helvetica Neue"/>
              </a:rPr>
              <a:t>Clustering coefficient: </a:t>
            </a:r>
            <a:endParaRPr/>
          </a:p>
          <a:p>
            <a:pPr marL="636218" lvl="0" indent="-342900" algn="l" rtl="0">
              <a:spcBef>
                <a:spcPts val="480"/>
              </a:spcBef>
              <a:spcAft>
                <a:spcPts val="0"/>
              </a:spcAft>
              <a:buClr>
                <a:schemeClr val="dk1"/>
              </a:buClr>
              <a:buSzPts val="2400"/>
              <a:buNone/>
            </a:pPr>
            <a:r>
              <a:rPr lang="en-US" sz="2400" b="1">
                <a:latin typeface="Helvetica Neue"/>
                <a:ea typeface="Helvetica Neue"/>
                <a:cs typeface="Helvetica Neue"/>
                <a:sym typeface="Helvetica Neue"/>
              </a:rPr>
              <a:t>     </a:t>
            </a:r>
            <a:r>
              <a:rPr lang="en-US" sz="1600">
                <a:latin typeface="Helvetica Neue"/>
                <a:ea typeface="Helvetica Neue"/>
                <a:cs typeface="Helvetica Neue"/>
                <a:sym typeface="Helvetica Neue"/>
              </a:rPr>
              <a:t>what fraction of your neighbors are connected?</a:t>
            </a:r>
            <a:endParaRPr/>
          </a:p>
          <a:p>
            <a:pPr marL="636218" lvl="0" indent="-342900" algn="l" rtl="0">
              <a:spcBef>
                <a:spcPts val="320"/>
              </a:spcBef>
              <a:spcAft>
                <a:spcPts val="0"/>
              </a:spcAft>
              <a:buClr>
                <a:schemeClr val="dk1"/>
              </a:buClr>
              <a:buSzPts val="1600"/>
              <a:buNone/>
            </a:pPr>
            <a:endParaRPr sz="1600">
              <a:latin typeface="Helvetica Neue"/>
              <a:ea typeface="Helvetica Neue"/>
              <a:cs typeface="Helvetica Neue"/>
              <a:sym typeface="Helvetica Neue"/>
            </a:endParaRPr>
          </a:p>
          <a:p>
            <a:pPr marL="948745" lvl="1" indent="-285749" algn="l" rtl="0">
              <a:spcBef>
                <a:spcPts val="320"/>
              </a:spcBef>
              <a:spcAft>
                <a:spcPts val="0"/>
              </a:spcAft>
              <a:buClr>
                <a:schemeClr val="dk1"/>
              </a:buClr>
              <a:buSzPts val="1600"/>
              <a:buChar char="•"/>
            </a:pPr>
            <a:r>
              <a:rPr lang="en-US" sz="1600">
                <a:latin typeface="Helvetica Neue"/>
                <a:ea typeface="Helvetica Neue"/>
                <a:cs typeface="Helvetica Neue"/>
                <a:sym typeface="Helvetica Neue"/>
              </a:rPr>
              <a:t>Node i with degree k</a:t>
            </a:r>
            <a:r>
              <a:rPr lang="en-US" sz="1600" baseline="-25000">
                <a:latin typeface="Helvetica Neue"/>
                <a:ea typeface="Helvetica Neue"/>
                <a:cs typeface="Helvetica Neue"/>
                <a:sym typeface="Helvetica Neue"/>
              </a:rPr>
              <a:t>i</a:t>
            </a:r>
            <a:endParaRPr sz="1600" baseline="-25000">
              <a:latin typeface="Helvetica Neue"/>
              <a:ea typeface="Helvetica Neue"/>
              <a:cs typeface="Helvetica Neue"/>
              <a:sym typeface="Helvetica Neue"/>
            </a:endParaRPr>
          </a:p>
          <a:p>
            <a:pPr marL="948745" lvl="1" indent="-285749" algn="l" rtl="0">
              <a:spcBef>
                <a:spcPts val="320"/>
              </a:spcBef>
              <a:spcAft>
                <a:spcPts val="0"/>
              </a:spcAft>
              <a:buClr>
                <a:schemeClr val="dk1"/>
              </a:buClr>
              <a:buSzPts val="1600"/>
              <a:buNone/>
            </a:pPr>
            <a:endParaRPr sz="1600">
              <a:latin typeface="Helvetica Neue"/>
              <a:ea typeface="Helvetica Neue"/>
              <a:cs typeface="Helvetica Neue"/>
              <a:sym typeface="Helvetica Neue"/>
            </a:endParaRPr>
          </a:p>
          <a:p>
            <a:pPr marL="948745" lvl="1" indent="-285749" algn="l" rtl="0">
              <a:spcBef>
                <a:spcPts val="320"/>
              </a:spcBef>
              <a:spcAft>
                <a:spcPts val="0"/>
              </a:spcAft>
              <a:buClr>
                <a:schemeClr val="dk1"/>
              </a:buClr>
              <a:buSzPts val="1600"/>
              <a:buChar char="•"/>
            </a:pPr>
            <a:r>
              <a:rPr lang="en-US" sz="1600">
                <a:latin typeface="Helvetica Neue"/>
                <a:ea typeface="Helvetica Neue"/>
                <a:cs typeface="Helvetica Neue"/>
                <a:sym typeface="Helvetica Neue"/>
              </a:rPr>
              <a:t>C</a:t>
            </a:r>
            <a:r>
              <a:rPr lang="en-US" sz="1600" baseline="-25000">
                <a:latin typeface="Helvetica Neue"/>
                <a:ea typeface="Helvetica Neue"/>
                <a:cs typeface="Helvetica Neue"/>
                <a:sym typeface="Helvetica Neue"/>
              </a:rPr>
              <a:t>i</a:t>
            </a:r>
            <a:r>
              <a:rPr lang="en-US" sz="1600">
                <a:latin typeface="Helvetica Neue"/>
                <a:ea typeface="Helvetica Neue"/>
                <a:cs typeface="Helvetica Neue"/>
                <a:sym typeface="Helvetica Neue"/>
              </a:rPr>
              <a:t> in [0,1]</a:t>
            </a:r>
            <a:endParaRPr/>
          </a:p>
        </p:txBody>
      </p:sp>
      <p:grpSp>
        <p:nvGrpSpPr>
          <p:cNvPr id="1461" name="Google Shape;1461;p76"/>
          <p:cNvGrpSpPr/>
          <p:nvPr/>
        </p:nvGrpSpPr>
        <p:grpSpPr>
          <a:xfrm>
            <a:off x="425766" y="3787676"/>
            <a:ext cx="2205633" cy="989707"/>
            <a:chOff x="0" y="0"/>
            <a:chExt cx="1976" cy="1064"/>
          </a:xfrm>
        </p:grpSpPr>
        <p:sp>
          <p:nvSpPr>
            <p:cNvPr id="1462" name="Google Shape;1462;p76"/>
            <p:cNvSpPr/>
            <p:nvPr/>
          </p:nvSpPr>
          <p:spPr>
            <a:xfrm>
              <a:off x="0" y="0"/>
              <a:ext cx="1976" cy="1064"/>
            </a:xfrm>
            <a:prstGeom prst="rect">
              <a:avLst/>
            </a:prstGeom>
            <a:solidFill>
              <a:srgbClr val="FFFFFF"/>
            </a:solidFill>
            <a:ln w="25400" cap="flat" cmpd="sng">
              <a:solidFill>
                <a:srgbClr val="000000"/>
              </a:solidFill>
              <a:prstDash val="solid"/>
              <a:miter lim="800000"/>
              <a:headEnd type="none" w="sm" len="sm"/>
              <a:tailEnd type="none" w="sm" len="sm"/>
            </a:ln>
            <a:effectLst>
              <a:outerShdw blurRad="63500" dist="101600" dir="2700000" algn="ctr" rotWithShape="0">
                <a:srgbClr val="808080">
                  <a:alpha val="49803"/>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463" name="Google Shape;1463;p76"/>
            <p:cNvPicPr preferRelativeResize="0"/>
            <p:nvPr/>
          </p:nvPicPr>
          <p:blipFill rotWithShape="1">
            <a:blip r:embed="rId3">
              <a:alphaModFix/>
            </a:blip>
            <a:srcRect/>
            <a:stretch/>
          </p:blipFill>
          <p:spPr>
            <a:xfrm>
              <a:off x="123" y="66"/>
              <a:ext cx="1719" cy="899"/>
            </a:xfrm>
            <a:prstGeom prst="rect">
              <a:avLst/>
            </a:prstGeom>
            <a:noFill/>
            <a:ln>
              <a:noFill/>
            </a:ln>
          </p:spPr>
        </p:pic>
      </p:grpSp>
      <p:sp>
        <p:nvSpPr>
          <p:cNvPr id="1464" name="Google Shape;1464;p76"/>
          <p:cNvSpPr txBox="1"/>
          <p:nvPr/>
        </p:nvSpPr>
        <p:spPr>
          <a:xfrm>
            <a:off x="6477000" y="5399900"/>
            <a:ext cx="25908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00" b="1">
                <a:solidFill>
                  <a:srgbClr val="A5A5A5"/>
                </a:solidFill>
                <a:latin typeface="Helvetica Neue"/>
                <a:ea typeface="Helvetica Neue"/>
                <a:cs typeface="Helvetica Neue"/>
                <a:sym typeface="Helvetica Neue"/>
              </a:rPr>
              <a:t>Network Science: Graph Theory </a:t>
            </a:r>
            <a:endParaRPr sz="600" i="1">
              <a:solidFill>
                <a:srgbClr val="A5A5A5"/>
              </a:solidFill>
              <a:latin typeface="Helvetica Neue"/>
              <a:ea typeface="Helvetica Neue"/>
              <a:cs typeface="Helvetica Neue"/>
              <a:sym typeface="Helvetica Neue"/>
            </a:endParaRPr>
          </a:p>
        </p:txBody>
      </p:sp>
      <p:sp>
        <p:nvSpPr>
          <p:cNvPr id="1465" name="Google Shape;1465;p76"/>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chemeClr val="lt1"/>
                </a:solidFill>
                <a:latin typeface="Helvetica Neue"/>
                <a:ea typeface="Helvetica Neue"/>
                <a:cs typeface="Helvetica Neue"/>
                <a:sym typeface="Helvetica Neue"/>
              </a:rPr>
              <a:t>CLUSTERING COEFFICIENT</a:t>
            </a:r>
            <a:endParaRPr sz="2000" b="1" i="1">
              <a:solidFill>
                <a:srgbClr val="F2F2F2"/>
              </a:solidFill>
              <a:latin typeface="Helvetica Neue"/>
              <a:ea typeface="Helvetica Neue"/>
              <a:cs typeface="Helvetica Neue"/>
              <a:sym typeface="Helvetica Neue"/>
            </a:endParaRPr>
          </a:p>
        </p:txBody>
      </p:sp>
      <p:pic>
        <p:nvPicPr>
          <p:cNvPr id="1466" name="Google Shape;1466;p76"/>
          <p:cNvPicPr preferRelativeResize="0"/>
          <p:nvPr/>
        </p:nvPicPr>
        <p:blipFill rotWithShape="1">
          <a:blip r:embed="rId4">
            <a:alphaModFix/>
          </a:blip>
          <a:srcRect/>
          <a:stretch/>
        </p:blipFill>
        <p:spPr>
          <a:xfrm>
            <a:off x="3420533" y="3347091"/>
            <a:ext cx="5435599" cy="1849613"/>
          </a:xfrm>
          <a:prstGeom prst="rect">
            <a:avLst/>
          </a:prstGeom>
          <a:noFill/>
          <a:ln>
            <a:noFill/>
          </a:ln>
        </p:spPr>
      </p:pic>
      <p:sp>
        <p:nvSpPr>
          <p:cNvPr id="1467" name="Google Shape;1467;p76"/>
          <p:cNvSpPr txBox="1"/>
          <p:nvPr/>
        </p:nvSpPr>
        <p:spPr>
          <a:xfrm>
            <a:off x="49749" y="5261400"/>
            <a:ext cx="352395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Watts &amp; Strogatz, Nature 1998.</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471"/>
        <p:cNvGrpSpPr/>
        <p:nvPr/>
      </p:nvGrpSpPr>
      <p:grpSpPr>
        <a:xfrm>
          <a:off x="0" y="0"/>
          <a:ext cx="0" cy="0"/>
          <a:chOff x="0" y="0"/>
          <a:chExt cx="0" cy="0"/>
        </a:xfrm>
      </p:grpSpPr>
      <p:sp>
        <p:nvSpPr>
          <p:cNvPr id="1472" name="Google Shape;1472;p77"/>
          <p:cNvSpPr txBox="1">
            <a:spLocks noGrp="1"/>
          </p:cNvSpPr>
          <p:nvPr>
            <p:ph type="body" idx="1"/>
          </p:nvPr>
        </p:nvSpPr>
        <p:spPr>
          <a:xfrm>
            <a:off x="875110" y="1071562"/>
            <a:ext cx="7358063" cy="3914180"/>
          </a:xfrm>
          <a:prstGeom prst="rect">
            <a:avLst/>
          </a:prstGeom>
          <a:noFill/>
          <a:ln>
            <a:noFill/>
          </a:ln>
        </p:spPr>
        <p:txBody>
          <a:bodyPr spcFirstLastPara="1" wrap="square" lIns="91425" tIns="45700" rIns="91425" bIns="45700" anchor="t" anchorCtr="0">
            <a:normAutofit/>
          </a:bodyPr>
          <a:lstStyle/>
          <a:p>
            <a:pPr marL="636218" lvl="0" indent="-342900" algn="l" rtl="0">
              <a:spcBef>
                <a:spcPts val="0"/>
              </a:spcBef>
              <a:spcAft>
                <a:spcPts val="0"/>
              </a:spcAft>
              <a:buClr>
                <a:schemeClr val="dk1"/>
              </a:buClr>
              <a:buSzPts val="2400"/>
              <a:buChar char="•"/>
            </a:pPr>
            <a:r>
              <a:rPr lang="en-US" sz="2400" b="1">
                <a:latin typeface="Helvetica Neue"/>
                <a:ea typeface="Helvetica Neue"/>
                <a:cs typeface="Helvetica Neue"/>
                <a:sym typeface="Helvetica Neue"/>
              </a:rPr>
              <a:t>Clustering coefficient: </a:t>
            </a:r>
            <a:endParaRPr/>
          </a:p>
          <a:p>
            <a:pPr marL="636218" lvl="0" indent="-342900" algn="l" rtl="0">
              <a:spcBef>
                <a:spcPts val="480"/>
              </a:spcBef>
              <a:spcAft>
                <a:spcPts val="0"/>
              </a:spcAft>
              <a:buClr>
                <a:schemeClr val="dk1"/>
              </a:buClr>
              <a:buSzPts val="2400"/>
              <a:buNone/>
            </a:pPr>
            <a:r>
              <a:rPr lang="en-US" sz="2400" b="1">
                <a:latin typeface="Helvetica Neue"/>
                <a:ea typeface="Helvetica Neue"/>
                <a:cs typeface="Helvetica Neue"/>
                <a:sym typeface="Helvetica Neue"/>
              </a:rPr>
              <a:t>     </a:t>
            </a:r>
            <a:r>
              <a:rPr lang="en-US" sz="1600">
                <a:latin typeface="Helvetica Neue"/>
                <a:ea typeface="Helvetica Neue"/>
                <a:cs typeface="Helvetica Neue"/>
                <a:sym typeface="Helvetica Neue"/>
              </a:rPr>
              <a:t>what fraction of your neighbors are connected?</a:t>
            </a:r>
            <a:endParaRPr/>
          </a:p>
          <a:p>
            <a:pPr marL="636218" lvl="0" indent="-342900" algn="l" rtl="0">
              <a:spcBef>
                <a:spcPts val="320"/>
              </a:spcBef>
              <a:spcAft>
                <a:spcPts val="0"/>
              </a:spcAft>
              <a:buClr>
                <a:schemeClr val="dk1"/>
              </a:buClr>
              <a:buSzPts val="1600"/>
              <a:buNone/>
            </a:pPr>
            <a:endParaRPr sz="1600">
              <a:latin typeface="Helvetica Neue"/>
              <a:ea typeface="Helvetica Neue"/>
              <a:cs typeface="Helvetica Neue"/>
              <a:sym typeface="Helvetica Neue"/>
            </a:endParaRPr>
          </a:p>
          <a:p>
            <a:pPr marL="948745" lvl="1" indent="-285749" algn="l" rtl="0">
              <a:spcBef>
                <a:spcPts val="320"/>
              </a:spcBef>
              <a:spcAft>
                <a:spcPts val="0"/>
              </a:spcAft>
              <a:buClr>
                <a:schemeClr val="dk1"/>
              </a:buClr>
              <a:buSzPts val="1600"/>
              <a:buChar char="•"/>
            </a:pPr>
            <a:r>
              <a:rPr lang="en-US" sz="1600">
                <a:latin typeface="Helvetica Neue"/>
                <a:ea typeface="Helvetica Neue"/>
                <a:cs typeface="Helvetica Neue"/>
                <a:sym typeface="Helvetica Neue"/>
              </a:rPr>
              <a:t>Node i with degree </a:t>
            </a:r>
            <a:r>
              <a:rPr lang="en-US" sz="1600" i="1">
                <a:latin typeface="Helvetica Neue"/>
                <a:ea typeface="Helvetica Neue"/>
                <a:cs typeface="Helvetica Neue"/>
                <a:sym typeface="Helvetica Neue"/>
              </a:rPr>
              <a:t>k</a:t>
            </a:r>
            <a:r>
              <a:rPr lang="en-US" sz="1600" i="1" baseline="-25000">
                <a:latin typeface="Helvetica Neue"/>
                <a:ea typeface="Helvetica Neue"/>
                <a:cs typeface="Helvetica Neue"/>
                <a:sym typeface="Helvetica Neue"/>
              </a:rPr>
              <a:t>i</a:t>
            </a:r>
            <a:endParaRPr sz="1600" i="1" baseline="-25000">
              <a:latin typeface="Helvetica Neue"/>
              <a:ea typeface="Helvetica Neue"/>
              <a:cs typeface="Helvetica Neue"/>
              <a:sym typeface="Helvetica Neue"/>
            </a:endParaRPr>
          </a:p>
          <a:p>
            <a:pPr marL="948745" lvl="1" indent="-285749" algn="l" rtl="0">
              <a:spcBef>
                <a:spcPts val="320"/>
              </a:spcBef>
              <a:spcAft>
                <a:spcPts val="0"/>
              </a:spcAft>
              <a:buClr>
                <a:schemeClr val="dk1"/>
              </a:buClr>
              <a:buSzPts val="1600"/>
              <a:buNone/>
            </a:pPr>
            <a:endParaRPr sz="1600">
              <a:latin typeface="Helvetica Neue"/>
              <a:ea typeface="Helvetica Neue"/>
              <a:cs typeface="Helvetica Neue"/>
              <a:sym typeface="Helvetica Neue"/>
            </a:endParaRPr>
          </a:p>
          <a:p>
            <a:pPr marL="948745" lvl="1" indent="-285749" algn="l" rtl="0">
              <a:spcBef>
                <a:spcPts val="320"/>
              </a:spcBef>
              <a:spcAft>
                <a:spcPts val="0"/>
              </a:spcAft>
              <a:buClr>
                <a:schemeClr val="dk1"/>
              </a:buClr>
              <a:buSzPts val="1600"/>
              <a:buChar char="•"/>
            </a:pPr>
            <a:r>
              <a:rPr lang="en-US" sz="1600">
                <a:latin typeface="Helvetica Neue"/>
                <a:ea typeface="Helvetica Neue"/>
                <a:cs typeface="Helvetica Neue"/>
                <a:sym typeface="Helvetica Neue"/>
              </a:rPr>
              <a:t>C</a:t>
            </a:r>
            <a:r>
              <a:rPr lang="en-US" sz="1600" baseline="-25000">
                <a:latin typeface="Helvetica Neue"/>
                <a:ea typeface="Helvetica Neue"/>
                <a:cs typeface="Helvetica Neue"/>
                <a:sym typeface="Helvetica Neue"/>
              </a:rPr>
              <a:t>i</a:t>
            </a:r>
            <a:r>
              <a:rPr lang="en-US" sz="1600">
                <a:latin typeface="Helvetica Neue"/>
                <a:ea typeface="Helvetica Neue"/>
                <a:cs typeface="Helvetica Neue"/>
                <a:sym typeface="Helvetica Neue"/>
              </a:rPr>
              <a:t> in [0,1]</a:t>
            </a:r>
            <a:endParaRPr/>
          </a:p>
        </p:txBody>
      </p:sp>
      <p:grpSp>
        <p:nvGrpSpPr>
          <p:cNvPr id="1473" name="Google Shape;1473;p77"/>
          <p:cNvGrpSpPr/>
          <p:nvPr/>
        </p:nvGrpSpPr>
        <p:grpSpPr>
          <a:xfrm>
            <a:off x="425766" y="3787676"/>
            <a:ext cx="2205633" cy="989707"/>
            <a:chOff x="0" y="0"/>
            <a:chExt cx="1976" cy="1064"/>
          </a:xfrm>
        </p:grpSpPr>
        <p:sp>
          <p:nvSpPr>
            <p:cNvPr id="1474" name="Google Shape;1474;p77"/>
            <p:cNvSpPr/>
            <p:nvPr/>
          </p:nvSpPr>
          <p:spPr>
            <a:xfrm>
              <a:off x="0" y="0"/>
              <a:ext cx="1976" cy="1064"/>
            </a:xfrm>
            <a:prstGeom prst="rect">
              <a:avLst/>
            </a:prstGeom>
            <a:solidFill>
              <a:srgbClr val="FFFFFF"/>
            </a:solidFill>
            <a:ln w="25400" cap="flat" cmpd="sng">
              <a:solidFill>
                <a:srgbClr val="000000"/>
              </a:solidFill>
              <a:prstDash val="solid"/>
              <a:miter lim="800000"/>
              <a:headEnd type="none" w="sm" len="sm"/>
              <a:tailEnd type="none" w="sm" len="sm"/>
            </a:ln>
            <a:effectLst>
              <a:outerShdw blurRad="63500" dist="101600" dir="2700000" algn="ctr" rotWithShape="0">
                <a:srgbClr val="808080">
                  <a:alpha val="49803"/>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475" name="Google Shape;1475;p77"/>
            <p:cNvPicPr preferRelativeResize="0"/>
            <p:nvPr/>
          </p:nvPicPr>
          <p:blipFill rotWithShape="1">
            <a:blip r:embed="rId3">
              <a:alphaModFix/>
            </a:blip>
            <a:srcRect/>
            <a:stretch/>
          </p:blipFill>
          <p:spPr>
            <a:xfrm>
              <a:off x="123" y="66"/>
              <a:ext cx="1719" cy="899"/>
            </a:xfrm>
            <a:prstGeom prst="rect">
              <a:avLst/>
            </a:prstGeom>
            <a:noFill/>
            <a:ln>
              <a:noFill/>
            </a:ln>
          </p:spPr>
        </p:pic>
      </p:grpSp>
      <p:sp>
        <p:nvSpPr>
          <p:cNvPr id="1476" name="Google Shape;1476;p77"/>
          <p:cNvSpPr txBox="1"/>
          <p:nvPr/>
        </p:nvSpPr>
        <p:spPr>
          <a:xfrm>
            <a:off x="6477000" y="5399900"/>
            <a:ext cx="25908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00" b="1">
                <a:solidFill>
                  <a:srgbClr val="A5A5A5"/>
                </a:solidFill>
                <a:latin typeface="Helvetica Neue"/>
                <a:ea typeface="Helvetica Neue"/>
                <a:cs typeface="Helvetica Neue"/>
                <a:sym typeface="Helvetica Neue"/>
              </a:rPr>
              <a:t>Network Science: Graph Theory </a:t>
            </a:r>
            <a:endParaRPr sz="600" i="1">
              <a:solidFill>
                <a:srgbClr val="A5A5A5"/>
              </a:solidFill>
              <a:latin typeface="Helvetica Neue"/>
              <a:ea typeface="Helvetica Neue"/>
              <a:cs typeface="Helvetica Neue"/>
              <a:sym typeface="Helvetica Neue"/>
            </a:endParaRPr>
          </a:p>
        </p:txBody>
      </p:sp>
      <p:sp>
        <p:nvSpPr>
          <p:cNvPr id="1477" name="Google Shape;1477;p77"/>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chemeClr val="lt1"/>
                </a:solidFill>
                <a:latin typeface="Helvetica Neue"/>
                <a:ea typeface="Helvetica Neue"/>
                <a:cs typeface="Helvetica Neue"/>
                <a:sym typeface="Helvetica Neue"/>
              </a:rPr>
              <a:t>CLUSTERING COEFFICIENT</a:t>
            </a:r>
            <a:endParaRPr sz="2000" b="1" i="1">
              <a:solidFill>
                <a:srgbClr val="F2F2F2"/>
              </a:solidFill>
              <a:latin typeface="Helvetica Neue"/>
              <a:ea typeface="Helvetica Neue"/>
              <a:cs typeface="Helvetica Neue"/>
              <a:sym typeface="Helvetica Neue"/>
            </a:endParaRPr>
          </a:p>
        </p:txBody>
      </p:sp>
      <p:sp>
        <p:nvSpPr>
          <p:cNvPr id="1478" name="Google Shape;1478;p77"/>
          <p:cNvSpPr txBox="1"/>
          <p:nvPr/>
        </p:nvSpPr>
        <p:spPr>
          <a:xfrm>
            <a:off x="49749" y="5261400"/>
            <a:ext cx="352395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Watts &amp; Strogatz, Nature 1998.</a:t>
            </a:r>
            <a:endParaRPr/>
          </a:p>
        </p:txBody>
      </p:sp>
      <p:pic>
        <p:nvPicPr>
          <p:cNvPr id="1479" name="Google Shape;1479;p77" descr="degree3.pdf"/>
          <p:cNvPicPr preferRelativeResize="0"/>
          <p:nvPr/>
        </p:nvPicPr>
        <p:blipFill rotWithShape="1">
          <a:blip r:embed="rId4">
            <a:alphaModFix/>
          </a:blip>
          <a:srcRect/>
          <a:stretch/>
        </p:blipFill>
        <p:spPr>
          <a:xfrm>
            <a:off x="4025900" y="2412405"/>
            <a:ext cx="5106466" cy="2573337"/>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78"/>
          <p:cNvSpPr txBox="1"/>
          <p:nvPr/>
        </p:nvSpPr>
        <p:spPr>
          <a:xfrm>
            <a:off x="0" y="2185024"/>
            <a:ext cx="9144000" cy="14465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a:solidFill>
                  <a:schemeClr val="dk1"/>
                </a:solidFill>
                <a:latin typeface="Arial"/>
                <a:ea typeface="Arial"/>
                <a:cs typeface="Arial"/>
                <a:sym typeface="Arial"/>
              </a:rPr>
              <a:t>summary</a:t>
            </a:r>
            <a:endParaRPr/>
          </a:p>
          <a:p>
            <a:pPr marL="0" marR="0" lvl="0" indent="0" algn="ctr" rtl="0">
              <a:spcBef>
                <a:spcPts val="0"/>
              </a:spcBef>
              <a:spcAft>
                <a:spcPts val="0"/>
              </a:spcAft>
              <a:buNone/>
            </a:pPr>
            <a:endParaRPr sz="4400" b="1">
              <a:solidFill>
                <a:srgbClr val="FF0000"/>
              </a:solidFill>
              <a:latin typeface="Helvetica Neue"/>
              <a:ea typeface="Helvetica Neue"/>
              <a:cs typeface="Helvetica Neue"/>
              <a:sym typeface="Helvetica Neue"/>
            </a:endParaRPr>
          </a:p>
        </p:txBody>
      </p:sp>
      <p:sp>
        <p:nvSpPr>
          <p:cNvPr id="1485" name="Google Shape;1485;p78"/>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rgbClr val="FFFFFF"/>
                </a:solidFill>
                <a:latin typeface="Arial"/>
                <a:ea typeface="Arial"/>
                <a:cs typeface="Arial"/>
                <a:sym typeface="Arial"/>
              </a:rPr>
              <a:t>Section 11					</a:t>
            </a:r>
            <a:endParaRPr sz="1600">
              <a:solidFill>
                <a:srgbClr val="FFFFFF"/>
              </a:solidFill>
              <a:latin typeface="Arial"/>
              <a:ea typeface="Arial"/>
              <a:cs typeface="Arial"/>
              <a:sym typeface="Arial"/>
            </a:endParaRPr>
          </a:p>
          <a:p>
            <a:pPr marL="0" marR="0" lvl="0" indent="0" algn="l" rtl="0">
              <a:spcBef>
                <a:spcPts val="320"/>
              </a:spcBef>
              <a:spcAft>
                <a:spcPts val="0"/>
              </a:spcAft>
              <a:buNone/>
            </a:pPr>
            <a:endParaRPr sz="1600">
              <a:solidFill>
                <a:srgbClr val="FFFFFF"/>
              </a:solidFill>
              <a:latin typeface="Calibri"/>
              <a:ea typeface="Calibri"/>
              <a:cs typeface="Calibri"/>
              <a:sym typeface="Calibri"/>
            </a:endParaRPr>
          </a:p>
          <a:p>
            <a:pPr marL="0" marR="0" lvl="0" indent="0" algn="l" rtl="0">
              <a:spcBef>
                <a:spcPts val="320"/>
              </a:spcBef>
              <a:spcAft>
                <a:spcPts val="0"/>
              </a:spcAft>
              <a:buNone/>
            </a:pPr>
            <a:endParaRPr sz="1600" b="1">
              <a:solidFill>
                <a:srgbClr val="FFFFFF"/>
              </a:solidFill>
              <a:latin typeface="Helvetica Neue"/>
              <a:ea typeface="Helvetica Neue"/>
              <a:cs typeface="Helvetica Neue"/>
              <a:sym typeface="Helvetica Neue"/>
            </a:endParaRPr>
          </a:p>
        </p:txBody>
      </p:sp>
      <p:sp>
        <p:nvSpPr>
          <p:cNvPr id="1486" name="Google Shape;1486;p78"/>
          <p:cNvSpPr txBox="1"/>
          <p:nvPr/>
        </p:nvSpPr>
        <p:spPr>
          <a:xfrm flipH="1">
            <a:off x="2819400" y="152401"/>
            <a:ext cx="45719" cy="419100"/>
          </a:xfrm>
          <a:prstGeom prst="rect">
            <a:avLst/>
          </a:prstGeom>
          <a:solidFill>
            <a:schemeClr val="lt1"/>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endParaRPr sz="1600" b="1">
              <a:solidFill>
                <a:schemeClr val="lt1"/>
              </a:solidFill>
              <a:latin typeface="Helvetica Neue"/>
              <a:ea typeface="Helvetica Neue"/>
              <a:cs typeface="Helvetica Neue"/>
              <a:sym typeface="Helvetica Neue"/>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490"/>
        <p:cNvGrpSpPr/>
        <p:nvPr/>
      </p:nvGrpSpPr>
      <p:grpSpPr>
        <a:xfrm>
          <a:off x="0" y="0"/>
          <a:ext cx="0" cy="0"/>
          <a:chOff x="0" y="0"/>
          <a:chExt cx="0" cy="0"/>
        </a:xfrm>
      </p:grpSpPr>
      <p:sp>
        <p:nvSpPr>
          <p:cNvPr id="1491" name="Google Shape;1491;p79"/>
          <p:cNvSpPr txBox="1">
            <a:spLocks noGrp="1"/>
          </p:cNvSpPr>
          <p:nvPr>
            <p:ph type="body" idx="1"/>
          </p:nvPr>
        </p:nvSpPr>
        <p:spPr>
          <a:xfrm>
            <a:off x="947738" y="1165820"/>
            <a:ext cx="7358063" cy="3914180"/>
          </a:xfrm>
          <a:prstGeom prst="rect">
            <a:avLst/>
          </a:prstGeom>
          <a:noFill/>
          <a:ln>
            <a:noFill/>
          </a:ln>
        </p:spPr>
        <p:txBody>
          <a:bodyPr spcFirstLastPara="1" wrap="square" lIns="91425" tIns="45700" rIns="91425" bIns="45700" anchor="t" anchorCtr="0">
            <a:normAutofit/>
          </a:bodyPr>
          <a:lstStyle/>
          <a:p>
            <a:pPr marL="636218" lvl="0" indent="-342900" algn="l" rtl="0">
              <a:spcBef>
                <a:spcPts val="0"/>
              </a:spcBef>
              <a:spcAft>
                <a:spcPts val="0"/>
              </a:spcAft>
              <a:buClr>
                <a:schemeClr val="dk1"/>
              </a:buClr>
              <a:buSzPts val="2400"/>
              <a:buNone/>
            </a:pPr>
            <a:r>
              <a:rPr lang="en-US" sz="2400" b="1">
                <a:latin typeface="Helvetica Neue"/>
                <a:ea typeface="Helvetica Neue"/>
                <a:cs typeface="Helvetica Neue"/>
                <a:sym typeface="Helvetica Neue"/>
              </a:rPr>
              <a:t>Degree distribution: 			P(k)</a:t>
            </a:r>
            <a:endParaRPr/>
          </a:p>
          <a:p>
            <a:pPr marL="636218" lvl="0" indent="-342900" algn="l" rtl="0">
              <a:spcBef>
                <a:spcPts val="480"/>
              </a:spcBef>
              <a:spcAft>
                <a:spcPts val="0"/>
              </a:spcAft>
              <a:buClr>
                <a:schemeClr val="dk1"/>
              </a:buClr>
              <a:buSzPts val="2400"/>
              <a:buNone/>
            </a:pPr>
            <a:endParaRPr sz="2400" b="1">
              <a:latin typeface="Helvetica Neue"/>
              <a:ea typeface="Helvetica Neue"/>
              <a:cs typeface="Helvetica Neue"/>
              <a:sym typeface="Helvetica Neue"/>
            </a:endParaRPr>
          </a:p>
          <a:p>
            <a:pPr marL="636218" lvl="0" indent="-342900" algn="l" rtl="0">
              <a:spcBef>
                <a:spcPts val="480"/>
              </a:spcBef>
              <a:spcAft>
                <a:spcPts val="0"/>
              </a:spcAft>
              <a:buClr>
                <a:schemeClr val="dk1"/>
              </a:buClr>
              <a:buSzPts val="2400"/>
              <a:buNone/>
            </a:pPr>
            <a:r>
              <a:rPr lang="en-US" sz="2400" b="1">
                <a:latin typeface="Helvetica Neue"/>
                <a:ea typeface="Helvetica Neue"/>
                <a:cs typeface="Helvetica Neue"/>
                <a:sym typeface="Helvetica Neue"/>
              </a:rPr>
              <a:t>Path length: 						</a:t>
            </a:r>
            <a:r>
              <a:rPr lang="en-US" sz="2400" b="1" i="1">
                <a:latin typeface="Helvetica Neue"/>
                <a:ea typeface="Helvetica Neue"/>
                <a:cs typeface="Helvetica Neue"/>
                <a:sym typeface="Helvetica Neue"/>
              </a:rPr>
              <a:t>&lt;d&gt;</a:t>
            </a:r>
            <a:r>
              <a:rPr lang="en-US" sz="2400" b="1">
                <a:latin typeface="Helvetica Neue"/>
                <a:ea typeface="Helvetica Neue"/>
                <a:cs typeface="Helvetica Neue"/>
                <a:sym typeface="Helvetica Neue"/>
              </a:rPr>
              <a:t>			</a:t>
            </a:r>
            <a:endParaRPr/>
          </a:p>
          <a:p>
            <a:pPr marL="636218" lvl="0" indent="-342900" algn="l" rtl="0">
              <a:spcBef>
                <a:spcPts val="480"/>
              </a:spcBef>
              <a:spcAft>
                <a:spcPts val="0"/>
              </a:spcAft>
              <a:buClr>
                <a:schemeClr val="dk1"/>
              </a:buClr>
              <a:buSzPts val="2400"/>
              <a:buNone/>
            </a:pPr>
            <a:endParaRPr sz="2400" b="1">
              <a:latin typeface="Helvetica Neue"/>
              <a:ea typeface="Helvetica Neue"/>
              <a:cs typeface="Helvetica Neue"/>
              <a:sym typeface="Helvetica Neue"/>
            </a:endParaRPr>
          </a:p>
          <a:p>
            <a:pPr marL="636218" lvl="0" indent="-342900" algn="l" rtl="0">
              <a:spcBef>
                <a:spcPts val="480"/>
              </a:spcBef>
              <a:spcAft>
                <a:spcPts val="0"/>
              </a:spcAft>
              <a:buClr>
                <a:schemeClr val="dk1"/>
              </a:buClr>
              <a:buSzPts val="2400"/>
              <a:buNone/>
            </a:pPr>
            <a:r>
              <a:rPr lang="en-US" sz="2400" b="1">
                <a:latin typeface="Helvetica Neue"/>
                <a:ea typeface="Helvetica Neue"/>
                <a:cs typeface="Helvetica Neue"/>
                <a:sym typeface="Helvetica Neue"/>
              </a:rPr>
              <a:t>Clustering coefficient:</a:t>
            </a:r>
            <a:endParaRPr/>
          </a:p>
        </p:txBody>
      </p:sp>
      <p:pic>
        <p:nvPicPr>
          <p:cNvPr id="1492" name="Google Shape;1492;p79"/>
          <p:cNvPicPr preferRelativeResize="0"/>
          <p:nvPr/>
        </p:nvPicPr>
        <p:blipFill rotWithShape="1">
          <a:blip r:embed="rId3">
            <a:alphaModFix/>
          </a:blip>
          <a:srcRect/>
          <a:stretch/>
        </p:blipFill>
        <p:spPr>
          <a:xfrm>
            <a:off x="5246093" y="2845694"/>
            <a:ext cx="1918767" cy="836228"/>
          </a:xfrm>
          <a:prstGeom prst="rect">
            <a:avLst/>
          </a:prstGeom>
          <a:noFill/>
          <a:ln>
            <a:noFill/>
          </a:ln>
        </p:spPr>
      </p:pic>
      <p:sp>
        <p:nvSpPr>
          <p:cNvPr id="1493" name="Google Shape;1493;p79"/>
          <p:cNvSpPr txBox="1"/>
          <p:nvPr/>
        </p:nvSpPr>
        <p:spPr>
          <a:xfrm>
            <a:off x="6477000" y="5399900"/>
            <a:ext cx="25908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00" b="1">
                <a:solidFill>
                  <a:srgbClr val="A5A5A5"/>
                </a:solidFill>
                <a:latin typeface="Helvetica Neue"/>
                <a:ea typeface="Helvetica Neue"/>
                <a:cs typeface="Helvetica Neue"/>
                <a:sym typeface="Helvetica Neue"/>
              </a:rPr>
              <a:t>Network Science: Graph Theory </a:t>
            </a:r>
            <a:endParaRPr sz="600" i="1">
              <a:solidFill>
                <a:srgbClr val="A5A5A5"/>
              </a:solidFill>
              <a:latin typeface="Helvetica Neue"/>
              <a:ea typeface="Helvetica Neue"/>
              <a:cs typeface="Helvetica Neue"/>
              <a:sym typeface="Helvetica Neue"/>
            </a:endParaRPr>
          </a:p>
        </p:txBody>
      </p:sp>
      <p:sp>
        <p:nvSpPr>
          <p:cNvPr id="1494" name="Google Shape;1494;p79"/>
          <p:cNvSpPr txBox="1"/>
          <p:nvPr/>
        </p:nvSpPr>
        <p:spPr>
          <a:xfrm>
            <a:off x="0" y="2159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chemeClr val="lt1"/>
                </a:solidFill>
                <a:latin typeface="Helvetica Neue"/>
                <a:ea typeface="Helvetica Neue"/>
                <a:cs typeface="Helvetica Neue"/>
                <a:sym typeface="Helvetica Neue"/>
              </a:rPr>
              <a:t>THREE CENTRAL QUANTITIES IN NETWORK SCIENCE</a:t>
            </a:r>
            <a:endParaRPr sz="2000" b="1" i="1">
              <a:solidFill>
                <a:srgbClr val="F2F2F2"/>
              </a:solidFill>
              <a:latin typeface="Helvetica Neue"/>
              <a:ea typeface="Helvetica Neue"/>
              <a:cs typeface="Helvetica Neue"/>
              <a:sym typeface="Helvetica Neue"/>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cxnSp>
        <p:nvCxnSpPr>
          <p:cNvPr id="1499" name="Google Shape;1499;p80"/>
          <p:cNvCxnSpPr/>
          <p:nvPr/>
        </p:nvCxnSpPr>
        <p:spPr>
          <a:xfrm rot="10800000" flipH="1">
            <a:off x="1632068" y="2082270"/>
            <a:ext cx="1034933" cy="254007"/>
          </a:xfrm>
          <a:prstGeom prst="straightConnector1">
            <a:avLst/>
          </a:prstGeom>
          <a:noFill/>
          <a:ln w="3810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cxnSp>
        <p:nvCxnSpPr>
          <p:cNvPr id="1500" name="Google Shape;1500;p80"/>
          <p:cNvCxnSpPr/>
          <p:nvPr/>
        </p:nvCxnSpPr>
        <p:spPr>
          <a:xfrm rot="5400000">
            <a:off x="1339848" y="1802991"/>
            <a:ext cx="825505" cy="241066"/>
          </a:xfrm>
          <a:prstGeom prst="straightConnector1">
            <a:avLst/>
          </a:prstGeom>
          <a:noFill/>
          <a:ln w="3810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sp>
        <p:nvSpPr>
          <p:cNvPr id="1501" name="Google Shape;1501;p80"/>
          <p:cNvSpPr/>
          <p:nvPr/>
        </p:nvSpPr>
        <p:spPr>
          <a:xfrm>
            <a:off x="1447800" y="2184930"/>
            <a:ext cx="291570" cy="291570"/>
          </a:xfrm>
          <a:prstGeom prst="ellipse">
            <a:avLst/>
          </a:prstGeom>
          <a:solidFill>
            <a:srgbClr val="FF6600"/>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502" name="Google Shape;1502;p80"/>
          <p:cNvCxnSpPr/>
          <p:nvPr/>
        </p:nvCxnSpPr>
        <p:spPr>
          <a:xfrm rot="-5700000">
            <a:off x="7013912" y="1572691"/>
            <a:ext cx="644720" cy="374434"/>
          </a:xfrm>
          <a:prstGeom prst="straightConnector1">
            <a:avLst/>
          </a:prstGeom>
          <a:noFill/>
          <a:ln w="28575" cap="flat" cmpd="sng">
            <a:solidFill>
              <a:srgbClr val="76923C"/>
            </a:solidFill>
            <a:prstDash val="solid"/>
            <a:round/>
            <a:headEnd type="none" w="sm" len="sm"/>
            <a:tailEnd type="stealth" w="med" len="med"/>
          </a:ln>
          <a:effectLst>
            <a:outerShdw blurRad="40000" dist="20000" dir="5400000" rotWithShape="0">
              <a:srgbClr val="000000">
                <a:alpha val="37647"/>
              </a:srgbClr>
            </a:outerShdw>
          </a:effectLst>
        </p:spPr>
      </p:cxnSp>
      <p:cxnSp>
        <p:nvCxnSpPr>
          <p:cNvPr id="1503" name="Google Shape;1503;p80"/>
          <p:cNvCxnSpPr/>
          <p:nvPr/>
        </p:nvCxnSpPr>
        <p:spPr>
          <a:xfrm rot="-5400000">
            <a:off x="5901213" y="1850048"/>
            <a:ext cx="622436" cy="224343"/>
          </a:xfrm>
          <a:prstGeom prst="straightConnector1">
            <a:avLst/>
          </a:prstGeom>
          <a:noFill/>
          <a:ln w="28575" cap="flat" cmpd="sng">
            <a:solidFill>
              <a:srgbClr val="76923C"/>
            </a:solidFill>
            <a:prstDash val="solid"/>
            <a:round/>
            <a:headEnd type="none" w="sm" len="sm"/>
            <a:tailEnd type="stealth" w="med" len="med"/>
          </a:ln>
          <a:effectLst>
            <a:outerShdw blurRad="40000" dist="20000" dir="5400000" rotWithShape="0">
              <a:srgbClr val="000000">
                <a:alpha val="37647"/>
              </a:srgbClr>
            </a:outerShdw>
          </a:effectLst>
        </p:spPr>
      </p:cxnSp>
      <p:cxnSp>
        <p:nvCxnSpPr>
          <p:cNvPr id="1504" name="Google Shape;1504;p80"/>
          <p:cNvCxnSpPr/>
          <p:nvPr/>
        </p:nvCxnSpPr>
        <p:spPr>
          <a:xfrm flipH="1">
            <a:off x="6237300" y="2082268"/>
            <a:ext cx="913486" cy="190506"/>
          </a:xfrm>
          <a:prstGeom prst="straightConnector1">
            <a:avLst/>
          </a:prstGeom>
          <a:noFill/>
          <a:ln w="28575" cap="flat" cmpd="sng">
            <a:solidFill>
              <a:srgbClr val="76923C"/>
            </a:solidFill>
            <a:prstDash val="solid"/>
            <a:round/>
            <a:headEnd type="none" w="sm" len="sm"/>
            <a:tailEnd type="stealth" w="med" len="med"/>
          </a:ln>
          <a:effectLst>
            <a:outerShdw blurRad="40000" dist="20000" dir="5400000" rotWithShape="0">
              <a:srgbClr val="000000">
                <a:alpha val="37647"/>
              </a:srgbClr>
            </a:outerShdw>
          </a:effectLst>
        </p:spPr>
      </p:cxnSp>
      <p:cxnSp>
        <p:nvCxnSpPr>
          <p:cNvPr id="1505" name="Google Shape;1505;p80"/>
          <p:cNvCxnSpPr/>
          <p:nvPr/>
        </p:nvCxnSpPr>
        <p:spPr>
          <a:xfrm>
            <a:off x="6349726" y="1510772"/>
            <a:ext cx="664813" cy="494770"/>
          </a:xfrm>
          <a:prstGeom prst="straightConnector1">
            <a:avLst/>
          </a:prstGeom>
          <a:noFill/>
          <a:ln w="28575" cap="flat" cmpd="sng">
            <a:solidFill>
              <a:srgbClr val="76923C"/>
            </a:solidFill>
            <a:prstDash val="solid"/>
            <a:round/>
            <a:headEnd type="none" w="sm" len="sm"/>
            <a:tailEnd type="stealth" w="med" len="med"/>
          </a:ln>
          <a:effectLst>
            <a:outerShdw blurRad="40000" dist="20000" dir="5400000" rotWithShape="0">
              <a:srgbClr val="000000">
                <a:alpha val="37647"/>
              </a:srgbClr>
            </a:outerShdw>
          </a:effectLst>
        </p:spPr>
      </p:cxnSp>
      <p:cxnSp>
        <p:nvCxnSpPr>
          <p:cNvPr id="1506" name="Google Shape;1506;p80"/>
          <p:cNvCxnSpPr/>
          <p:nvPr/>
        </p:nvCxnSpPr>
        <p:spPr>
          <a:xfrm>
            <a:off x="1873134" y="1510771"/>
            <a:ext cx="793866" cy="571499"/>
          </a:xfrm>
          <a:prstGeom prst="straightConnector1">
            <a:avLst/>
          </a:prstGeom>
          <a:noFill/>
          <a:ln w="3810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cxnSp>
        <p:nvCxnSpPr>
          <p:cNvPr id="1507" name="Google Shape;1507;p80"/>
          <p:cNvCxnSpPr/>
          <p:nvPr/>
        </p:nvCxnSpPr>
        <p:spPr>
          <a:xfrm rot="5400000">
            <a:off x="2444753" y="1479021"/>
            <a:ext cx="825498" cy="380999"/>
          </a:xfrm>
          <a:prstGeom prst="straightConnector1">
            <a:avLst/>
          </a:prstGeom>
          <a:noFill/>
          <a:ln w="3810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sp>
        <p:nvSpPr>
          <p:cNvPr id="1508" name="Google Shape;1508;p80"/>
          <p:cNvSpPr txBox="1"/>
          <p:nvPr/>
        </p:nvSpPr>
        <p:spPr>
          <a:xfrm>
            <a:off x="1447800" y="2130425"/>
            <a:ext cx="31304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Helvetica Neue"/>
                <a:ea typeface="Helvetica Neue"/>
                <a:cs typeface="Helvetica Neue"/>
                <a:sym typeface="Helvetica Neue"/>
              </a:rPr>
              <a:t>3</a:t>
            </a:r>
            <a:endParaRPr/>
          </a:p>
        </p:txBody>
      </p:sp>
      <p:pic>
        <p:nvPicPr>
          <p:cNvPr id="1509" name="Google Shape;1509;p80"/>
          <p:cNvPicPr preferRelativeResize="0"/>
          <p:nvPr/>
        </p:nvPicPr>
        <p:blipFill rotWithShape="1">
          <a:blip r:embed="rId3">
            <a:alphaModFix/>
          </a:blip>
          <a:srcRect/>
          <a:stretch/>
        </p:blipFill>
        <p:spPr>
          <a:xfrm>
            <a:off x="1031875" y="2581799"/>
            <a:ext cx="2149475" cy="1333500"/>
          </a:xfrm>
          <a:prstGeom prst="rect">
            <a:avLst/>
          </a:prstGeom>
          <a:noFill/>
          <a:ln>
            <a:noFill/>
          </a:ln>
        </p:spPr>
      </p:pic>
      <p:pic>
        <p:nvPicPr>
          <p:cNvPr id="1510" name="Google Shape;1510;p80"/>
          <p:cNvPicPr preferRelativeResize="0"/>
          <p:nvPr/>
        </p:nvPicPr>
        <p:blipFill rotWithShape="1">
          <a:blip r:embed="rId4">
            <a:alphaModFix/>
          </a:blip>
          <a:srcRect/>
          <a:stretch/>
        </p:blipFill>
        <p:spPr>
          <a:xfrm>
            <a:off x="1031875" y="4055533"/>
            <a:ext cx="2598737" cy="1079495"/>
          </a:xfrm>
          <a:prstGeom prst="rect">
            <a:avLst/>
          </a:prstGeom>
          <a:noFill/>
          <a:ln>
            <a:noFill/>
          </a:ln>
        </p:spPr>
      </p:pic>
      <p:pic>
        <p:nvPicPr>
          <p:cNvPr id="1511" name="Google Shape;1511;p80"/>
          <p:cNvPicPr preferRelativeResize="0"/>
          <p:nvPr/>
        </p:nvPicPr>
        <p:blipFill rotWithShape="1">
          <a:blip r:embed="rId5">
            <a:alphaModFix/>
          </a:blip>
          <a:srcRect/>
          <a:stretch/>
        </p:blipFill>
        <p:spPr>
          <a:xfrm>
            <a:off x="5237799" y="2581799"/>
            <a:ext cx="2592387" cy="1349790"/>
          </a:xfrm>
          <a:prstGeom prst="rect">
            <a:avLst/>
          </a:prstGeom>
          <a:noFill/>
          <a:ln>
            <a:noFill/>
          </a:ln>
        </p:spPr>
      </p:pic>
      <p:pic>
        <p:nvPicPr>
          <p:cNvPr id="1512" name="Google Shape;1512;p80"/>
          <p:cNvPicPr preferRelativeResize="0"/>
          <p:nvPr/>
        </p:nvPicPr>
        <p:blipFill rotWithShape="1">
          <a:blip r:embed="rId6">
            <a:alphaModFix/>
          </a:blip>
          <a:srcRect/>
          <a:stretch/>
        </p:blipFill>
        <p:spPr>
          <a:xfrm>
            <a:off x="5689601" y="4232799"/>
            <a:ext cx="2328863" cy="902229"/>
          </a:xfrm>
          <a:prstGeom prst="rect">
            <a:avLst/>
          </a:prstGeom>
          <a:noFill/>
          <a:ln>
            <a:noFill/>
          </a:ln>
        </p:spPr>
      </p:pic>
      <p:sp>
        <p:nvSpPr>
          <p:cNvPr id="1513" name="Google Shape;1513;p80"/>
          <p:cNvSpPr txBox="1"/>
          <p:nvPr/>
        </p:nvSpPr>
        <p:spPr>
          <a:xfrm>
            <a:off x="6477000" y="5399900"/>
            <a:ext cx="25908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00" b="1">
                <a:solidFill>
                  <a:srgbClr val="A5A5A5"/>
                </a:solidFill>
                <a:latin typeface="Helvetica Neue"/>
                <a:ea typeface="Helvetica Neue"/>
                <a:cs typeface="Helvetica Neue"/>
                <a:sym typeface="Helvetica Neue"/>
              </a:rPr>
              <a:t>Network Science: Graph Theory </a:t>
            </a:r>
            <a:endParaRPr sz="600" i="1">
              <a:solidFill>
                <a:srgbClr val="A5A5A5"/>
              </a:solidFill>
              <a:latin typeface="Helvetica Neue"/>
              <a:ea typeface="Helvetica Neue"/>
              <a:cs typeface="Helvetica Neue"/>
              <a:sym typeface="Helvetica Neue"/>
            </a:endParaRPr>
          </a:p>
        </p:txBody>
      </p:sp>
      <p:sp>
        <p:nvSpPr>
          <p:cNvPr id="1514" name="Google Shape;1514;p80"/>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chemeClr val="lt1"/>
                </a:solidFill>
                <a:latin typeface="Helvetica Neue"/>
                <a:ea typeface="Helvetica Neue"/>
                <a:cs typeface="Helvetica Neue"/>
                <a:sym typeface="Helvetica Neue"/>
              </a:rPr>
              <a:t>GRAPHOLOGY</a:t>
            </a:r>
            <a:endParaRPr sz="2000" b="1" i="1">
              <a:solidFill>
                <a:srgbClr val="F2F2F2"/>
              </a:solidFill>
              <a:latin typeface="Helvetica Neue"/>
              <a:ea typeface="Helvetica Neue"/>
              <a:cs typeface="Helvetica Neue"/>
              <a:sym typeface="Helvetica Neue"/>
            </a:endParaRPr>
          </a:p>
        </p:txBody>
      </p:sp>
      <p:sp>
        <p:nvSpPr>
          <p:cNvPr id="1515" name="Google Shape;1515;p80"/>
          <p:cNvSpPr txBox="1"/>
          <p:nvPr/>
        </p:nvSpPr>
        <p:spPr>
          <a:xfrm>
            <a:off x="1996440" y="152400"/>
            <a:ext cx="365760" cy="419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i="1">
                <a:solidFill>
                  <a:schemeClr val="dk1"/>
                </a:solidFill>
                <a:latin typeface="Helvetica Neue"/>
                <a:ea typeface="Helvetica Neue"/>
                <a:cs typeface="Helvetica Neue"/>
                <a:sym typeface="Helvetica Neue"/>
              </a:rPr>
              <a:t>1</a:t>
            </a:r>
            <a:endParaRPr/>
          </a:p>
        </p:txBody>
      </p:sp>
      <p:sp>
        <p:nvSpPr>
          <p:cNvPr id="1516" name="Google Shape;1516;p80"/>
          <p:cNvSpPr txBox="1"/>
          <p:nvPr/>
        </p:nvSpPr>
        <p:spPr>
          <a:xfrm>
            <a:off x="304800" y="671612"/>
            <a:ext cx="19812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Undirected</a:t>
            </a:r>
            <a:endParaRPr sz="2400">
              <a:solidFill>
                <a:schemeClr val="dk1"/>
              </a:solidFill>
              <a:latin typeface="Helvetica Neue"/>
              <a:ea typeface="Helvetica Neue"/>
              <a:cs typeface="Helvetica Neue"/>
              <a:sym typeface="Helvetica Neue"/>
            </a:endParaRPr>
          </a:p>
        </p:txBody>
      </p:sp>
      <p:sp>
        <p:nvSpPr>
          <p:cNvPr id="1517" name="Google Shape;1517;p80"/>
          <p:cNvSpPr txBox="1"/>
          <p:nvPr/>
        </p:nvSpPr>
        <p:spPr>
          <a:xfrm>
            <a:off x="4845051" y="671612"/>
            <a:ext cx="19812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Directed</a:t>
            </a:r>
            <a:endParaRPr sz="2400">
              <a:solidFill>
                <a:schemeClr val="dk1"/>
              </a:solidFill>
              <a:latin typeface="Helvetica Neue"/>
              <a:ea typeface="Helvetica Neue"/>
              <a:cs typeface="Helvetica Neue"/>
              <a:sym typeface="Helvetica Neue"/>
            </a:endParaRPr>
          </a:p>
        </p:txBody>
      </p:sp>
      <p:sp>
        <p:nvSpPr>
          <p:cNvPr id="1518" name="Google Shape;1518;p80"/>
          <p:cNvSpPr/>
          <p:nvPr/>
        </p:nvSpPr>
        <p:spPr>
          <a:xfrm>
            <a:off x="4483100" y="671612"/>
            <a:ext cx="76200" cy="483601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19" name="Google Shape;1519;p80"/>
          <p:cNvSpPr/>
          <p:nvPr/>
        </p:nvSpPr>
        <p:spPr>
          <a:xfrm>
            <a:off x="1708045" y="1353318"/>
            <a:ext cx="291570" cy="291570"/>
          </a:xfrm>
          <a:prstGeom prst="ellipse">
            <a:avLst/>
          </a:prstGeom>
          <a:solidFill>
            <a:srgbClr val="FF6600"/>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0" name="Google Shape;1520;p80"/>
          <p:cNvSpPr txBox="1"/>
          <p:nvPr/>
        </p:nvSpPr>
        <p:spPr>
          <a:xfrm>
            <a:off x="1695345" y="1304131"/>
            <a:ext cx="31304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Helvetica Neue"/>
                <a:ea typeface="Helvetica Neue"/>
                <a:cs typeface="Helvetica Neue"/>
                <a:sym typeface="Helvetica Neue"/>
              </a:rPr>
              <a:t>1</a:t>
            </a:r>
            <a:endParaRPr/>
          </a:p>
        </p:txBody>
      </p:sp>
      <p:sp>
        <p:nvSpPr>
          <p:cNvPr id="1521" name="Google Shape;1521;p80"/>
          <p:cNvSpPr/>
          <p:nvPr/>
        </p:nvSpPr>
        <p:spPr>
          <a:xfrm>
            <a:off x="2918330" y="1022086"/>
            <a:ext cx="291570" cy="291570"/>
          </a:xfrm>
          <a:prstGeom prst="ellipse">
            <a:avLst/>
          </a:prstGeom>
          <a:solidFill>
            <a:srgbClr val="FF6600"/>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2" name="Google Shape;1522;p80"/>
          <p:cNvSpPr/>
          <p:nvPr/>
        </p:nvSpPr>
        <p:spPr>
          <a:xfrm>
            <a:off x="2517740" y="1951574"/>
            <a:ext cx="291570" cy="291570"/>
          </a:xfrm>
          <a:prstGeom prst="ellipse">
            <a:avLst/>
          </a:prstGeom>
          <a:solidFill>
            <a:srgbClr val="FF6600"/>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3" name="Google Shape;1523;p80"/>
          <p:cNvSpPr txBox="1"/>
          <p:nvPr/>
        </p:nvSpPr>
        <p:spPr>
          <a:xfrm>
            <a:off x="2900031" y="971021"/>
            <a:ext cx="31304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Helvetica Neue"/>
                <a:ea typeface="Helvetica Neue"/>
                <a:cs typeface="Helvetica Neue"/>
                <a:sym typeface="Helvetica Neue"/>
              </a:rPr>
              <a:t>4</a:t>
            </a:r>
            <a:endParaRPr/>
          </a:p>
        </p:txBody>
      </p:sp>
      <p:sp>
        <p:nvSpPr>
          <p:cNvPr id="1524" name="Google Shape;1524;p80"/>
          <p:cNvSpPr txBox="1"/>
          <p:nvPr/>
        </p:nvSpPr>
        <p:spPr>
          <a:xfrm>
            <a:off x="2517740" y="1901494"/>
            <a:ext cx="31304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Helvetica Neue"/>
                <a:ea typeface="Helvetica Neue"/>
                <a:cs typeface="Helvetica Neue"/>
                <a:sym typeface="Helvetica Neue"/>
              </a:rPr>
              <a:t>2</a:t>
            </a:r>
            <a:endParaRPr/>
          </a:p>
        </p:txBody>
      </p:sp>
      <p:sp>
        <p:nvSpPr>
          <p:cNvPr id="1525" name="Google Shape;1525;p80"/>
          <p:cNvSpPr/>
          <p:nvPr/>
        </p:nvSpPr>
        <p:spPr>
          <a:xfrm>
            <a:off x="5912371" y="2184930"/>
            <a:ext cx="291570" cy="291570"/>
          </a:xfrm>
          <a:prstGeom prst="ellipse">
            <a:avLst/>
          </a:prstGeom>
          <a:solidFill>
            <a:srgbClr val="FF6600"/>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6" name="Google Shape;1526;p80"/>
          <p:cNvSpPr/>
          <p:nvPr/>
        </p:nvSpPr>
        <p:spPr>
          <a:xfrm>
            <a:off x="6203941" y="1340353"/>
            <a:ext cx="291570" cy="291570"/>
          </a:xfrm>
          <a:prstGeom prst="ellipse">
            <a:avLst/>
          </a:prstGeom>
          <a:solidFill>
            <a:srgbClr val="FF6600"/>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7" name="Google Shape;1527;p80"/>
          <p:cNvSpPr/>
          <p:nvPr/>
        </p:nvSpPr>
        <p:spPr>
          <a:xfrm>
            <a:off x="7014539" y="1936485"/>
            <a:ext cx="291570" cy="291570"/>
          </a:xfrm>
          <a:prstGeom prst="ellipse">
            <a:avLst/>
          </a:prstGeom>
          <a:solidFill>
            <a:srgbClr val="FF6600"/>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8" name="Google Shape;1528;p80"/>
          <p:cNvSpPr/>
          <p:nvPr/>
        </p:nvSpPr>
        <p:spPr>
          <a:xfrm>
            <a:off x="7405088" y="1133277"/>
            <a:ext cx="291570" cy="291570"/>
          </a:xfrm>
          <a:prstGeom prst="ellipse">
            <a:avLst/>
          </a:prstGeom>
          <a:solidFill>
            <a:srgbClr val="FF6600"/>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9" name="Google Shape;1529;p80"/>
          <p:cNvSpPr txBox="1"/>
          <p:nvPr/>
        </p:nvSpPr>
        <p:spPr>
          <a:xfrm>
            <a:off x="5908517" y="2136246"/>
            <a:ext cx="31304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Helvetica Neue"/>
                <a:ea typeface="Helvetica Neue"/>
                <a:cs typeface="Helvetica Neue"/>
                <a:sym typeface="Helvetica Neue"/>
              </a:rPr>
              <a:t>3</a:t>
            </a:r>
            <a:endParaRPr/>
          </a:p>
        </p:txBody>
      </p:sp>
      <p:sp>
        <p:nvSpPr>
          <p:cNvPr id="1530" name="Google Shape;1530;p80"/>
          <p:cNvSpPr txBox="1"/>
          <p:nvPr/>
        </p:nvSpPr>
        <p:spPr>
          <a:xfrm>
            <a:off x="7007032" y="1882444"/>
            <a:ext cx="31304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Helvetica Neue"/>
                <a:ea typeface="Helvetica Neue"/>
                <a:cs typeface="Helvetica Neue"/>
                <a:sym typeface="Helvetica Neue"/>
              </a:rPr>
              <a:t>2</a:t>
            </a:r>
            <a:endParaRPr/>
          </a:p>
        </p:txBody>
      </p:sp>
      <p:sp>
        <p:nvSpPr>
          <p:cNvPr id="1531" name="Google Shape;1531;p80"/>
          <p:cNvSpPr txBox="1"/>
          <p:nvPr/>
        </p:nvSpPr>
        <p:spPr>
          <a:xfrm>
            <a:off x="6187882" y="1291696"/>
            <a:ext cx="31304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Helvetica Neue"/>
                <a:ea typeface="Helvetica Neue"/>
                <a:cs typeface="Helvetica Neue"/>
                <a:sym typeface="Helvetica Neue"/>
              </a:rPr>
              <a:t>1</a:t>
            </a:r>
            <a:endParaRPr/>
          </a:p>
        </p:txBody>
      </p:sp>
      <p:sp>
        <p:nvSpPr>
          <p:cNvPr id="1532" name="Google Shape;1532;p80"/>
          <p:cNvSpPr txBox="1"/>
          <p:nvPr/>
        </p:nvSpPr>
        <p:spPr>
          <a:xfrm>
            <a:off x="7386148" y="1082146"/>
            <a:ext cx="31304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Helvetica Neue"/>
                <a:ea typeface="Helvetica Neue"/>
                <a:cs typeface="Helvetica Neue"/>
                <a:sym typeface="Helvetica Neue"/>
              </a:rPr>
              <a:t>4</a:t>
            </a:r>
            <a:endParaRPr/>
          </a:p>
        </p:txBody>
      </p:sp>
      <p:sp>
        <p:nvSpPr>
          <p:cNvPr id="1533" name="Google Shape;1533;p80"/>
          <p:cNvSpPr txBox="1"/>
          <p:nvPr/>
        </p:nvSpPr>
        <p:spPr>
          <a:xfrm>
            <a:off x="304800" y="5230623"/>
            <a:ext cx="386441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i="1">
                <a:solidFill>
                  <a:srgbClr val="800000"/>
                </a:solidFill>
                <a:latin typeface="Helvetica Neue"/>
                <a:ea typeface="Helvetica Neue"/>
                <a:cs typeface="Helvetica Neue"/>
                <a:sym typeface="Helvetica Neue"/>
              </a:rPr>
              <a:t>Actor network, protein-protein interactions</a:t>
            </a:r>
            <a:endParaRPr/>
          </a:p>
        </p:txBody>
      </p:sp>
      <p:sp>
        <p:nvSpPr>
          <p:cNvPr id="1534" name="Google Shape;1534;p80"/>
          <p:cNvSpPr txBox="1"/>
          <p:nvPr/>
        </p:nvSpPr>
        <p:spPr>
          <a:xfrm>
            <a:off x="4845051" y="5230623"/>
            <a:ext cx="3733800"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i="1">
                <a:solidFill>
                  <a:srgbClr val="800000"/>
                </a:solidFill>
                <a:latin typeface="Helvetica Neue"/>
                <a:ea typeface="Helvetica Neue"/>
                <a:cs typeface="Helvetica Neue"/>
                <a:sym typeface="Helvetica Neue"/>
              </a:rPr>
              <a:t>WWW, citation networks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538"/>
        <p:cNvGrpSpPr/>
        <p:nvPr/>
      </p:nvGrpSpPr>
      <p:grpSpPr>
        <a:xfrm>
          <a:off x="0" y="0"/>
          <a:ext cx="0" cy="0"/>
          <a:chOff x="0" y="0"/>
          <a:chExt cx="0" cy="0"/>
        </a:xfrm>
      </p:grpSpPr>
      <p:cxnSp>
        <p:nvCxnSpPr>
          <p:cNvPr id="1539" name="Google Shape;1539;p81"/>
          <p:cNvCxnSpPr/>
          <p:nvPr/>
        </p:nvCxnSpPr>
        <p:spPr>
          <a:xfrm rot="5400000">
            <a:off x="1339848" y="1802991"/>
            <a:ext cx="825505" cy="241066"/>
          </a:xfrm>
          <a:prstGeom prst="straightConnector1">
            <a:avLst/>
          </a:prstGeom>
          <a:noFill/>
          <a:ln w="3810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cxnSp>
        <p:nvCxnSpPr>
          <p:cNvPr id="1540" name="Google Shape;1540;p81"/>
          <p:cNvCxnSpPr/>
          <p:nvPr/>
        </p:nvCxnSpPr>
        <p:spPr>
          <a:xfrm>
            <a:off x="1873134" y="1510771"/>
            <a:ext cx="793866" cy="571499"/>
          </a:xfrm>
          <a:prstGeom prst="straightConnector1">
            <a:avLst/>
          </a:prstGeom>
          <a:noFill/>
          <a:ln w="3810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cxnSp>
        <p:nvCxnSpPr>
          <p:cNvPr id="1541" name="Google Shape;1541;p81"/>
          <p:cNvCxnSpPr/>
          <p:nvPr/>
        </p:nvCxnSpPr>
        <p:spPr>
          <a:xfrm rot="10800000" flipH="1">
            <a:off x="1632068" y="2082270"/>
            <a:ext cx="1034933" cy="254007"/>
          </a:xfrm>
          <a:prstGeom prst="straightConnector1">
            <a:avLst/>
          </a:prstGeom>
          <a:noFill/>
          <a:ln w="3810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cxnSp>
        <p:nvCxnSpPr>
          <p:cNvPr id="1542" name="Google Shape;1542;p81"/>
          <p:cNvCxnSpPr/>
          <p:nvPr/>
        </p:nvCxnSpPr>
        <p:spPr>
          <a:xfrm rot="5400000">
            <a:off x="2444753" y="1479021"/>
            <a:ext cx="825498" cy="380999"/>
          </a:xfrm>
          <a:prstGeom prst="straightConnector1">
            <a:avLst/>
          </a:prstGeom>
          <a:noFill/>
          <a:ln w="3810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pic>
        <p:nvPicPr>
          <p:cNvPr id="1543" name="Google Shape;1543;p81"/>
          <p:cNvPicPr preferRelativeResize="0"/>
          <p:nvPr/>
        </p:nvPicPr>
        <p:blipFill rotWithShape="1">
          <a:blip r:embed="rId3">
            <a:alphaModFix/>
          </a:blip>
          <a:srcRect/>
          <a:stretch/>
        </p:blipFill>
        <p:spPr>
          <a:xfrm>
            <a:off x="846139" y="2717271"/>
            <a:ext cx="2560637" cy="1333500"/>
          </a:xfrm>
          <a:prstGeom prst="rect">
            <a:avLst/>
          </a:prstGeom>
          <a:noFill/>
          <a:ln>
            <a:noFill/>
          </a:ln>
        </p:spPr>
      </p:pic>
      <p:pic>
        <p:nvPicPr>
          <p:cNvPr id="1544" name="Google Shape;1544;p81"/>
          <p:cNvPicPr preferRelativeResize="0"/>
          <p:nvPr/>
        </p:nvPicPr>
        <p:blipFill rotWithShape="1">
          <a:blip r:embed="rId4">
            <a:alphaModFix/>
          </a:blip>
          <a:srcRect/>
          <a:stretch/>
        </p:blipFill>
        <p:spPr>
          <a:xfrm>
            <a:off x="900272" y="4249733"/>
            <a:ext cx="2598737" cy="902229"/>
          </a:xfrm>
          <a:prstGeom prst="rect">
            <a:avLst/>
          </a:prstGeom>
          <a:noFill/>
          <a:ln>
            <a:noFill/>
          </a:ln>
        </p:spPr>
      </p:pic>
      <p:cxnSp>
        <p:nvCxnSpPr>
          <p:cNvPr id="1545" name="Google Shape;1545;p81"/>
          <p:cNvCxnSpPr/>
          <p:nvPr/>
        </p:nvCxnSpPr>
        <p:spPr>
          <a:xfrm rot="5400000">
            <a:off x="5886448" y="1828391"/>
            <a:ext cx="825505" cy="241066"/>
          </a:xfrm>
          <a:prstGeom prst="straightConnector1">
            <a:avLst/>
          </a:prstGeom>
          <a:noFill/>
          <a:ln w="1905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cxnSp>
        <p:nvCxnSpPr>
          <p:cNvPr id="1546" name="Google Shape;1546;p81"/>
          <p:cNvCxnSpPr/>
          <p:nvPr/>
        </p:nvCxnSpPr>
        <p:spPr>
          <a:xfrm>
            <a:off x="6419734" y="1536171"/>
            <a:ext cx="793866" cy="571499"/>
          </a:xfrm>
          <a:prstGeom prst="straightConnector1">
            <a:avLst/>
          </a:prstGeom>
          <a:noFill/>
          <a:ln w="7620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cxnSp>
        <p:nvCxnSpPr>
          <p:cNvPr id="1547" name="Google Shape;1547;p81"/>
          <p:cNvCxnSpPr/>
          <p:nvPr/>
        </p:nvCxnSpPr>
        <p:spPr>
          <a:xfrm rot="10800000" flipH="1">
            <a:off x="6178667" y="2107670"/>
            <a:ext cx="1034933" cy="254007"/>
          </a:xfrm>
          <a:prstGeom prst="straightConnector1">
            <a:avLst/>
          </a:prstGeom>
          <a:noFill/>
          <a:ln w="3810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cxnSp>
        <p:nvCxnSpPr>
          <p:cNvPr id="1548" name="Google Shape;1548;p81"/>
          <p:cNvCxnSpPr/>
          <p:nvPr/>
        </p:nvCxnSpPr>
        <p:spPr>
          <a:xfrm rot="5400000">
            <a:off x="6991353" y="1504421"/>
            <a:ext cx="825498" cy="380999"/>
          </a:xfrm>
          <a:prstGeom prst="straightConnector1">
            <a:avLst/>
          </a:prstGeom>
          <a:noFill/>
          <a:ln w="12700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pic>
        <p:nvPicPr>
          <p:cNvPr id="1549" name="Google Shape;1549;p81"/>
          <p:cNvPicPr preferRelativeResize="0"/>
          <p:nvPr/>
        </p:nvPicPr>
        <p:blipFill rotWithShape="1">
          <a:blip r:embed="rId5">
            <a:alphaModFix/>
          </a:blip>
          <a:srcRect/>
          <a:stretch/>
        </p:blipFill>
        <p:spPr>
          <a:xfrm>
            <a:off x="5211764" y="2717271"/>
            <a:ext cx="3017837" cy="1333500"/>
          </a:xfrm>
          <a:prstGeom prst="rect">
            <a:avLst/>
          </a:prstGeom>
          <a:noFill/>
          <a:ln>
            <a:noFill/>
          </a:ln>
        </p:spPr>
      </p:pic>
      <p:pic>
        <p:nvPicPr>
          <p:cNvPr id="1550" name="Google Shape;1550;p81"/>
          <p:cNvPicPr preferRelativeResize="0"/>
          <p:nvPr/>
        </p:nvPicPr>
        <p:blipFill rotWithShape="1">
          <a:blip r:embed="rId6">
            <a:alphaModFix/>
          </a:blip>
          <a:srcRect/>
          <a:stretch/>
        </p:blipFill>
        <p:spPr>
          <a:xfrm>
            <a:off x="5002214" y="4249733"/>
            <a:ext cx="3576637" cy="902229"/>
          </a:xfrm>
          <a:prstGeom prst="rect">
            <a:avLst/>
          </a:prstGeom>
          <a:noFill/>
          <a:ln>
            <a:noFill/>
          </a:ln>
        </p:spPr>
      </p:pic>
      <p:sp>
        <p:nvSpPr>
          <p:cNvPr id="1551" name="Google Shape;1551;p81"/>
          <p:cNvSpPr txBox="1"/>
          <p:nvPr/>
        </p:nvSpPr>
        <p:spPr>
          <a:xfrm>
            <a:off x="6477000" y="5459169"/>
            <a:ext cx="25908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00" b="1">
                <a:solidFill>
                  <a:srgbClr val="A5A5A5"/>
                </a:solidFill>
                <a:latin typeface="Helvetica Neue"/>
                <a:ea typeface="Helvetica Neue"/>
                <a:cs typeface="Helvetica Neue"/>
                <a:sym typeface="Helvetica Neue"/>
              </a:rPr>
              <a:t>Network Science: Graph Theory </a:t>
            </a:r>
            <a:endParaRPr sz="600" i="1">
              <a:solidFill>
                <a:srgbClr val="A5A5A5"/>
              </a:solidFill>
              <a:latin typeface="Helvetica Neue"/>
              <a:ea typeface="Helvetica Neue"/>
              <a:cs typeface="Helvetica Neue"/>
              <a:sym typeface="Helvetica Neue"/>
            </a:endParaRPr>
          </a:p>
        </p:txBody>
      </p:sp>
      <p:sp>
        <p:nvSpPr>
          <p:cNvPr id="1552" name="Google Shape;1552;p81"/>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chemeClr val="lt1"/>
                </a:solidFill>
                <a:latin typeface="Helvetica Neue"/>
                <a:ea typeface="Helvetica Neue"/>
                <a:cs typeface="Helvetica Neue"/>
                <a:sym typeface="Helvetica Neue"/>
              </a:rPr>
              <a:t>GRAPHOLOGY</a:t>
            </a:r>
            <a:endParaRPr sz="2000" b="1" i="1">
              <a:solidFill>
                <a:srgbClr val="F2F2F2"/>
              </a:solidFill>
              <a:latin typeface="Helvetica Neue"/>
              <a:ea typeface="Helvetica Neue"/>
              <a:cs typeface="Helvetica Neue"/>
              <a:sym typeface="Helvetica Neue"/>
            </a:endParaRPr>
          </a:p>
        </p:txBody>
      </p:sp>
      <p:sp>
        <p:nvSpPr>
          <p:cNvPr id="1553" name="Google Shape;1553;p81"/>
          <p:cNvSpPr txBox="1"/>
          <p:nvPr/>
        </p:nvSpPr>
        <p:spPr>
          <a:xfrm>
            <a:off x="1996440" y="152400"/>
            <a:ext cx="365760" cy="419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i="1">
                <a:solidFill>
                  <a:schemeClr val="dk1"/>
                </a:solidFill>
                <a:latin typeface="Helvetica Neue"/>
                <a:ea typeface="Helvetica Neue"/>
                <a:cs typeface="Helvetica Neue"/>
                <a:sym typeface="Helvetica Neue"/>
              </a:rPr>
              <a:t>2</a:t>
            </a:r>
            <a:endParaRPr/>
          </a:p>
        </p:txBody>
      </p:sp>
      <p:sp>
        <p:nvSpPr>
          <p:cNvPr id="1554" name="Google Shape;1554;p81"/>
          <p:cNvSpPr txBox="1"/>
          <p:nvPr/>
        </p:nvSpPr>
        <p:spPr>
          <a:xfrm>
            <a:off x="304800" y="671612"/>
            <a:ext cx="1981200" cy="7232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Unweighted</a:t>
            </a:r>
            <a:endParaRPr sz="2400" b="1">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r>
              <a:rPr lang="en-US" sz="1600" b="1">
                <a:solidFill>
                  <a:schemeClr val="dk1"/>
                </a:solidFill>
                <a:latin typeface="Helvetica Neue"/>
                <a:ea typeface="Helvetica Neue"/>
                <a:cs typeface="Helvetica Neue"/>
                <a:sym typeface="Helvetica Neue"/>
              </a:rPr>
              <a:t>(undirected) </a:t>
            </a:r>
            <a:endParaRPr/>
          </a:p>
        </p:txBody>
      </p:sp>
      <p:sp>
        <p:nvSpPr>
          <p:cNvPr id="1555" name="Google Shape;1555;p81"/>
          <p:cNvSpPr txBox="1"/>
          <p:nvPr/>
        </p:nvSpPr>
        <p:spPr>
          <a:xfrm>
            <a:off x="4845051" y="671612"/>
            <a:ext cx="198120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Weighted</a:t>
            </a:r>
            <a:endParaRPr/>
          </a:p>
          <a:p>
            <a:pPr marL="0" marR="0" lvl="0" indent="0" algn="l" rtl="0">
              <a:spcBef>
                <a:spcPts val="0"/>
              </a:spcBef>
              <a:spcAft>
                <a:spcPts val="0"/>
              </a:spcAft>
              <a:buNone/>
            </a:pPr>
            <a:r>
              <a:rPr lang="en-US" sz="1600" b="1">
                <a:solidFill>
                  <a:schemeClr val="dk1"/>
                </a:solidFill>
                <a:latin typeface="Helvetica Neue"/>
                <a:ea typeface="Helvetica Neue"/>
                <a:cs typeface="Helvetica Neue"/>
                <a:sym typeface="Helvetica Neue"/>
              </a:rPr>
              <a:t>(undirected) </a:t>
            </a:r>
            <a:endParaRPr/>
          </a:p>
        </p:txBody>
      </p:sp>
      <p:sp>
        <p:nvSpPr>
          <p:cNvPr id="1556" name="Google Shape;1556;p81"/>
          <p:cNvSpPr/>
          <p:nvPr/>
        </p:nvSpPr>
        <p:spPr>
          <a:xfrm>
            <a:off x="4483100" y="671612"/>
            <a:ext cx="76200" cy="483601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57" name="Google Shape;1557;p81"/>
          <p:cNvSpPr/>
          <p:nvPr/>
        </p:nvSpPr>
        <p:spPr>
          <a:xfrm>
            <a:off x="1447800" y="2184930"/>
            <a:ext cx="291570" cy="291570"/>
          </a:xfrm>
          <a:prstGeom prst="ellipse">
            <a:avLst/>
          </a:prstGeom>
          <a:solidFill>
            <a:srgbClr val="FF6600"/>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58" name="Google Shape;1558;p81"/>
          <p:cNvSpPr txBox="1"/>
          <p:nvPr/>
        </p:nvSpPr>
        <p:spPr>
          <a:xfrm>
            <a:off x="1447800" y="2130425"/>
            <a:ext cx="31304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Helvetica Neue"/>
                <a:ea typeface="Helvetica Neue"/>
                <a:cs typeface="Helvetica Neue"/>
                <a:sym typeface="Helvetica Neue"/>
              </a:rPr>
              <a:t>3</a:t>
            </a:r>
            <a:endParaRPr/>
          </a:p>
        </p:txBody>
      </p:sp>
      <p:sp>
        <p:nvSpPr>
          <p:cNvPr id="1559" name="Google Shape;1559;p81"/>
          <p:cNvSpPr/>
          <p:nvPr/>
        </p:nvSpPr>
        <p:spPr>
          <a:xfrm>
            <a:off x="1708045" y="1353318"/>
            <a:ext cx="291570" cy="291570"/>
          </a:xfrm>
          <a:prstGeom prst="ellipse">
            <a:avLst/>
          </a:prstGeom>
          <a:solidFill>
            <a:srgbClr val="FF6600"/>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60" name="Google Shape;1560;p81"/>
          <p:cNvSpPr txBox="1"/>
          <p:nvPr/>
        </p:nvSpPr>
        <p:spPr>
          <a:xfrm>
            <a:off x="1695345" y="1304131"/>
            <a:ext cx="31304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Helvetica Neue"/>
                <a:ea typeface="Helvetica Neue"/>
                <a:cs typeface="Helvetica Neue"/>
                <a:sym typeface="Helvetica Neue"/>
              </a:rPr>
              <a:t>1</a:t>
            </a:r>
            <a:endParaRPr/>
          </a:p>
        </p:txBody>
      </p:sp>
      <p:sp>
        <p:nvSpPr>
          <p:cNvPr id="1561" name="Google Shape;1561;p81"/>
          <p:cNvSpPr/>
          <p:nvPr/>
        </p:nvSpPr>
        <p:spPr>
          <a:xfrm>
            <a:off x="2918330" y="1022086"/>
            <a:ext cx="291570" cy="291570"/>
          </a:xfrm>
          <a:prstGeom prst="ellipse">
            <a:avLst/>
          </a:prstGeom>
          <a:solidFill>
            <a:srgbClr val="FF6600"/>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62" name="Google Shape;1562;p81"/>
          <p:cNvSpPr/>
          <p:nvPr/>
        </p:nvSpPr>
        <p:spPr>
          <a:xfrm>
            <a:off x="2517740" y="1951574"/>
            <a:ext cx="291570" cy="291570"/>
          </a:xfrm>
          <a:prstGeom prst="ellipse">
            <a:avLst/>
          </a:prstGeom>
          <a:solidFill>
            <a:srgbClr val="FF6600"/>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63" name="Google Shape;1563;p81"/>
          <p:cNvSpPr txBox="1"/>
          <p:nvPr/>
        </p:nvSpPr>
        <p:spPr>
          <a:xfrm>
            <a:off x="2900031" y="971021"/>
            <a:ext cx="31304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Helvetica Neue"/>
                <a:ea typeface="Helvetica Neue"/>
                <a:cs typeface="Helvetica Neue"/>
                <a:sym typeface="Helvetica Neue"/>
              </a:rPr>
              <a:t>4</a:t>
            </a:r>
            <a:endParaRPr/>
          </a:p>
        </p:txBody>
      </p:sp>
      <p:sp>
        <p:nvSpPr>
          <p:cNvPr id="1564" name="Google Shape;1564;p81"/>
          <p:cNvSpPr txBox="1"/>
          <p:nvPr/>
        </p:nvSpPr>
        <p:spPr>
          <a:xfrm>
            <a:off x="2517740" y="1901494"/>
            <a:ext cx="31304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Helvetica Neue"/>
                <a:ea typeface="Helvetica Neue"/>
                <a:cs typeface="Helvetica Neue"/>
                <a:sym typeface="Helvetica Neue"/>
              </a:rPr>
              <a:t>2</a:t>
            </a:r>
            <a:endParaRPr/>
          </a:p>
        </p:txBody>
      </p:sp>
      <p:sp>
        <p:nvSpPr>
          <p:cNvPr id="1565" name="Google Shape;1565;p81"/>
          <p:cNvSpPr/>
          <p:nvPr/>
        </p:nvSpPr>
        <p:spPr>
          <a:xfrm>
            <a:off x="6039371" y="2210330"/>
            <a:ext cx="291570" cy="291570"/>
          </a:xfrm>
          <a:prstGeom prst="ellipse">
            <a:avLst/>
          </a:prstGeom>
          <a:solidFill>
            <a:srgbClr val="FF6600"/>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66" name="Google Shape;1566;p81"/>
          <p:cNvSpPr/>
          <p:nvPr/>
        </p:nvSpPr>
        <p:spPr>
          <a:xfrm>
            <a:off x="6280141" y="1365753"/>
            <a:ext cx="291570" cy="291570"/>
          </a:xfrm>
          <a:prstGeom prst="ellipse">
            <a:avLst/>
          </a:prstGeom>
          <a:solidFill>
            <a:srgbClr val="FF6600"/>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67" name="Google Shape;1567;p81"/>
          <p:cNvSpPr/>
          <p:nvPr/>
        </p:nvSpPr>
        <p:spPr>
          <a:xfrm>
            <a:off x="7052639" y="1961885"/>
            <a:ext cx="291570" cy="291570"/>
          </a:xfrm>
          <a:prstGeom prst="ellipse">
            <a:avLst/>
          </a:prstGeom>
          <a:solidFill>
            <a:srgbClr val="FF6600"/>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68" name="Google Shape;1568;p81"/>
          <p:cNvSpPr/>
          <p:nvPr/>
        </p:nvSpPr>
        <p:spPr>
          <a:xfrm>
            <a:off x="7487638" y="1063427"/>
            <a:ext cx="291570" cy="291570"/>
          </a:xfrm>
          <a:prstGeom prst="ellipse">
            <a:avLst/>
          </a:prstGeom>
          <a:solidFill>
            <a:srgbClr val="FF6600"/>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69" name="Google Shape;1569;p81"/>
          <p:cNvSpPr txBox="1"/>
          <p:nvPr/>
        </p:nvSpPr>
        <p:spPr>
          <a:xfrm>
            <a:off x="6035517" y="2161646"/>
            <a:ext cx="31304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Helvetica Neue"/>
                <a:ea typeface="Helvetica Neue"/>
                <a:cs typeface="Helvetica Neue"/>
                <a:sym typeface="Helvetica Neue"/>
              </a:rPr>
              <a:t>3</a:t>
            </a:r>
            <a:endParaRPr/>
          </a:p>
        </p:txBody>
      </p:sp>
      <p:sp>
        <p:nvSpPr>
          <p:cNvPr id="1570" name="Google Shape;1570;p81"/>
          <p:cNvSpPr txBox="1"/>
          <p:nvPr/>
        </p:nvSpPr>
        <p:spPr>
          <a:xfrm>
            <a:off x="7045132" y="1907844"/>
            <a:ext cx="31304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Helvetica Neue"/>
                <a:ea typeface="Helvetica Neue"/>
                <a:cs typeface="Helvetica Neue"/>
                <a:sym typeface="Helvetica Neue"/>
              </a:rPr>
              <a:t>2</a:t>
            </a:r>
            <a:endParaRPr/>
          </a:p>
        </p:txBody>
      </p:sp>
      <p:sp>
        <p:nvSpPr>
          <p:cNvPr id="1571" name="Google Shape;1571;p81"/>
          <p:cNvSpPr txBox="1"/>
          <p:nvPr/>
        </p:nvSpPr>
        <p:spPr>
          <a:xfrm>
            <a:off x="6264082" y="1317096"/>
            <a:ext cx="31304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Helvetica Neue"/>
                <a:ea typeface="Helvetica Neue"/>
                <a:cs typeface="Helvetica Neue"/>
                <a:sym typeface="Helvetica Neue"/>
              </a:rPr>
              <a:t>1</a:t>
            </a:r>
            <a:endParaRPr/>
          </a:p>
        </p:txBody>
      </p:sp>
      <p:sp>
        <p:nvSpPr>
          <p:cNvPr id="1572" name="Google Shape;1572;p81"/>
          <p:cNvSpPr txBox="1"/>
          <p:nvPr/>
        </p:nvSpPr>
        <p:spPr>
          <a:xfrm>
            <a:off x="7468698" y="1012296"/>
            <a:ext cx="31304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Helvetica Neue"/>
                <a:ea typeface="Helvetica Neue"/>
                <a:cs typeface="Helvetica Neue"/>
                <a:sym typeface="Helvetica Neue"/>
              </a:rPr>
              <a:t>4</a:t>
            </a:r>
            <a:endParaRPr/>
          </a:p>
        </p:txBody>
      </p:sp>
      <p:sp>
        <p:nvSpPr>
          <p:cNvPr id="1573" name="Google Shape;1573;p81"/>
          <p:cNvSpPr txBox="1"/>
          <p:nvPr/>
        </p:nvSpPr>
        <p:spPr>
          <a:xfrm>
            <a:off x="304800" y="5230623"/>
            <a:ext cx="386441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i="1">
                <a:solidFill>
                  <a:srgbClr val="800000"/>
                </a:solidFill>
                <a:latin typeface="Helvetica Neue"/>
                <a:ea typeface="Helvetica Neue"/>
                <a:cs typeface="Helvetica Neue"/>
                <a:sym typeface="Helvetica Neue"/>
              </a:rPr>
              <a:t>protein-protein interactions, www</a:t>
            </a:r>
            <a:endParaRPr/>
          </a:p>
        </p:txBody>
      </p:sp>
      <p:sp>
        <p:nvSpPr>
          <p:cNvPr id="1574" name="Google Shape;1574;p81"/>
          <p:cNvSpPr txBox="1"/>
          <p:nvPr/>
        </p:nvSpPr>
        <p:spPr>
          <a:xfrm>
            <a:off x="4845051" y="5230623"/>
            <a:ext cx="3733800"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i="1">
                <a:solidFill>
                  <a:srgbClr val="800000"/>
                </a:solidFill>
                <a:latin typeface="Helvetica Neue"/>
                <a:ea typeface="Helvetica Neue"/>
                <a:cs typeface="Helvetica Neue"/>
                <a:sym typeface="Helvetica Neue"/>
              </a:rPr>
              <a:t>Call Graph, metabolic networks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579"/>
        <p:cNvGrpSpPr/>
        <p:nvPr/>
      </p:nvGrpSpPr>
      <p:grpSpPr>
        <a:xfrm>
          <a:off x="0" y="0"/>
          <a:ext cx="0" cy="0"/>
          <a:chOff x="0" y="0"/>
          <a:chExt cx="0" cy="0"/>
        </a:xfrm>
      </p:grpSpPr>
      <p:sp>
        <p:nvSpPr>
          <p:cNvPr id="1580" name="Google Shape;1580;p82"/>
          <p:cNvSpPr/>
          <p:nvPr/>
        </p:nvSpPr>
        <p:spPr>
          <a:xfrm rot="-10296272">
            <a:off x="7155937" y="1281106"/>
            <a:ext cx="363072" cy="813697"/>
          </a:xfrm>
          <a:custGeom>
            <a:avLst/>
            <a:gdLst/>
            <a:ahLst/>
            <a:cxnLst/>
            <a:rect l="l" t="t" r="r" b="b"/>
            <a:pathLst>
              <a:path w="366183" h="806450" extrusionOk="0">
                <a:moveTo>
                  <a:pt x="112183" y="806450"/>
                </a:moveTo>
                <a:cubicBezTo>
                  <a:pt x="56091" y="600604"/>
                  <a:pt x="0" y="394758"/>
                  <a:pt x="42333" y="260350"/>
                </a:cubicBezTo>
                <a:cubicBezTo>
                  <a:pt x="84666" y="125942"/>
                  <a:pt x="366183" y="0"/>
                  <a:pt x="366183" y="0"/>
                </a:cubicBezTo>
                <a:lnTo>
                  <a:pt x="366183" y="0"/>
                </a:lnTo>
              </a:path>
            </a:pathLst>
          </a:custGeom>
          <a:noFill/>
          <a:ln w="3810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581" name="Google Shape;1581;p82"/>
          <p:cNvSpPr/>
          <p:nvPr/>
        </p:nvSpPr>
        <p:spPr>
          <a:xfrm rot="-3626303">
            <a:off x="6535148" y="1388743"/>
            <a:ext cx="302560" cy="976436"/>
          </a:xfrm>
          <a:custGeom>
            <a:avLst/>
            <a:gdLst/>
            <a:ahLst/>
            <a:cxnLst/>
            <a:rect l="l" t="t" r="r" b="b"/>
            <a:pathLst>
              <a:path w="366183" h="806450" extrusionOk="0">
                <a:moveTo>
                  <a:pt x="112183" y="806450"/>
                </a:moveTo>
                <a:cubicBezTo>
                  <a:pt x="56091" y="600604"/>
                  <a:pt x="0" y="394758"/>
                  <a:pt x="42333" y="260350"/>
                </a:cubicBezTo>
                <a:cubicBezTo>
                  <a:pt x="84666" y="125942"/>
                  <a:pt x="366183" y="0"/>
                  <a:pt x="366183" y="0"/>
                </a:cubicBezTo>
                <a:lnTo>
                  <a:pt x="366183" y="0"/>
                </a:lnTo>
              </a:path>
            </a:pathLst>
          </a:custGeom>
          <a:noFill/>
          <a:ln w="3810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582" name="Google Shape;1582;p82"/>
          <p:cNvSpPr/>
          <p:nvPr/>
        </p:nvSpPr>
        <p:spPr>
          <a:xfrm rot="389647">
            <a:off x="7003493" y="1268536"/>
            <a:ext cx="363072" cy="813697"/>
          </a:xfrm>
          <a:custGeom>
            <a:avLst/>
            <a:gdLst/>
            <a:ahLst/>
            <a:cxnLst/>
            <a:rect l="l" t="t" r="r" b="b"/>
            <a:pathLst>
              <a:path w="366183" h="806450" extrusionOk="0">
                <a:moveTo>
                  <a:pt x="112183" y="806450"/>
                </a:moveTo>
                <a:cubicBezTo>
                  <a:pt x="56091" y="600604"/>
                  <a:pt x="0" y="394758"/>
                  <a:pt x="42333" y="260350"/>
                </a:cubicBezTo>
                <a:cubicBezTo>
                  <a:pt x="84666" y="125942"/>
                  <a:pt x="366183" y="0"/>
                  <a:pt x="366183" y="0"/>
                </a:cubicBezTo>
                <a:lnTo>
                  <a:pt x="366183" y="0"/>
                </a:lnTo>
              </a:path>
            </a:pathLst>
          </a:custGeom>
          <a:noFill/>
          <a:ln w="3810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583" name="Google Shape;1583;p82"/>
          <p:cNvSpPr/>
          <p:nvPr/>
        </p:nvSpPr>
        <p:spPr>
          <a:xfrm>
            <a:off x="1651128" y="1206500"/>
            <a:ext cx="330073" cy="272256"/>
          </a:xfrm>
          <a:prstGeom prst="donut">
            <a:avLst>
              <a:gd name="adj" fmla="val 6626"/>
            </a:avLst>
          </a:prstGeom>
          <a:solidFill>
            <a:srgbClr val="76923C"/>
          </a:solidFill>
          <a:ln w="9525" cap="flat" cmpd="sng">
            <a:solidFill>
              <a:srgbClr val="76923C"/>
            </a:solidFill>
            <a:prstDash val="solid"/>
            <a:round/>
            <a:headEnd type="none" w="sm" len="sm"/>
            <a:tailEnd type="none" w="sm" len="sm"/>
          </a:ln>
          <a:effectLst>
            <a:outerShdw blurRad="44450" dist="12700" dir="2700000" sx="101000" sy="101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584" name="Google Shape;1584;p82"/>
          <p:cNvSpPr/>
          <p:nvPr/>
        </p:nvSpPr>
        <p:spPr>
          <a:xfrm>
            <a:off x="2995296" y="1016000"/>
            <a:ext cx="330073" cy="272256"/>
          </a:xfrm>
          <a:prstGeom prst="donut">
            <a:avLst>
              <a:gd name="adj" fmla="val 6626"/>
            </a:avLst>
          </a:prstGeom>
          <a:solidFill>
            <a:srgbClr val="76923C"/>
          </a:solidFill>
          <a:ln w="9525" cap="flat" cmpd="sng">
            <a:solidFill>
              <a:srgbClr val="76923C"/>
            </a:solidFill>
            <a:prstDash val="solid"/>
            <a:round/>
            <a:headEnd type="none" w="sm" len="sm"/>
            <a:tailEnd type="none" w="sm" len="sm"/>
          </a:ln>
          <a:effectLst>
            <a:outerShdw blurRad="44450" dist="12700" dir="2700000" sx="101000" sy="101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1585" name="Google Shape;1585;p82"/>
          <p:cNvCxnSpPr/>
          <p:nvPr/>
        </p:nvCxnSpPr>
        <p:spPr>
          <a:xfrm rot="5400000">
            <a:off x="1339848" y="1802991"/>
            <a:ext cx="825505" cy="241066"/>
          </a:xfrm>
          <a:prstGeom prst="straightConnector1">
            <a:avLst/>
          </a:prstGeom>
          <a:noFill/>
          <a:ln w="3810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cxnSp>
        <p:nvCxnSpPr>
          <p:cNvPr id="1586" name="Google Shape;1586;p82"/>
          <p:cNvCxnSpPr/>
          <p:nvPr/>
        </p:nvCxnSpPr>
        <p:spPr>
          <a:xfrm>
            <a:off x="1873134" y="1510771"/>
            <a:ext cx="793866" cy="571499"/>
          </a:xfrm>
          <a:prstGeom prst="straightConnector1">
            <a:avLst/>
          </a:prstGeom>
          <a:noFill/>
          <a:ln w="3810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cxnSp>
        <p:nvCxnSpPr>
          <p:cNvPr id="1587" name="Google Shape;1587;p82"/>
          <p:cNvCxnSpPr/>
          <p:nvPr/>
        </p:nvCxnSpPr>
        <p:spPr>
          <a:xfrm rot="10800000" flipH="1">
            <a:off x="1632068" y="2082270"/>
            <a:ext cx="1034933" cy="254007"/>
          </a:xfrm>
          <a:prstGeom prst="straightConnector1">
            <a:avLst/>
          </a:prstGeom>
          <a:noFill/>
          <a:ln w="3810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cxnSp>
        <p:nvCxnSpPr>
          <p:cNvPr id="1588" name="Google Shape;1588;p82"/>
          <p:cNvCxnSpPr/>
          <p:nvPr/>
        </p:nvCxnSpPr>
        <p:spPr>
          <a:xfrm rot="5400000">
            <a:off x="2444753" y="1479021"/>
            <a:ext cx="825498" cy="380999"/>
          </a:xfrm>
          <a:prstGeom prst="straightConnector1">
            <a:avLst/>
          </a:prstGeom>
          <a:noFill/>
          <a:ln w="3810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pic>
        <p:nvPicPr>
          <p:cNvPr id="1589" name="Google Shape;1589;p82"/>
          <p:cNvPicPr preferRelativeResize="0"/>
          <p:nvPr/>
        </p:nvPicPr>
        <p:blipFill rotWithShape="1">
          <a:blip r:embed="rId3">
            <a:alphaModFix/>
          </a:blip>
          <a:srcRect/>
          <a:stretch/>
        </p:blipFill>
        <p:spPr>
          <a:xfrm>
            <a:off x="846139" y="2717271"/>
            <a:ext cx="2560637" cy="1333500"/>
          </a:xfrm>
          <a:prstGeom prst="rect">
            <a:avLst/>
          </a:prstGeom>
          <a:noFill/>
          <a:ln>
            <a:noFill/>
          </a:ln>
        </p:spPr>
      </p:pic>
      <p:pic>
        <p:nvPicPr>
          <p:cNvPr id="1590" name="Google Shape;1590;p82"/>
          <p:cNvPicPr preferRelativeResize="0"/>
          <p:nvPr/>
        </p:nvPicPr>
        <p:blipFill rotWithShape="1">
          <a:blip r:embed="rId4">
            <a:alphaModFix/>
          </a:blip>
          <a:srcRect/>
          <a:stretch/>
        </p:blipFill>
        <p:spPr>
          <a:xfrm>
            <a:off x="533400" y="4209856"/>
            <a:ext cx="3492500" cy="902229"/>
          </a:xfrm>
          <a:prstGeom prst="rect">
            <a:avLst/>
          </a:prstGeom>
          <a:noFill/>
          <a:ln>
            <a:noFill/>
          </a:ln>
        </p:spPr>
      </p:pic>
      <p:sp>
        <p:nvSpPr>
          <p:cNvPr id="1591" name="Google Shape;1591;p82"/>
          <p:cNvSpPr/>
          <p:nvPr/>
        </p:nvSpPr>
        <p:spPr>
          <a:xfrm>
            <a:off x="1498728" y="2717271"/>
            <a:ext cx="261979" cy="267229"/>
          </a:xfrm>
          <a:prstGeom prst="rect">
            <a:avLst/>
          </a:prstGeom>
          <a:solidFill>
            <a:srgbClr val="FF6600">
              <a:alpha val="23921"/>
            </a:srgbClr>
          </a:solidFill>
          <a:ln>
            <a:noFill/>
          </a:ln>
          <a:effectLst>
            <a:outerShdw blurRad="40000" dist="23000" dir="5400000" rotWithShape="0">
              <a:srgbClr val="FF66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92" name="Google Shape;1592;p82"/>
          <p:cNvSpPr/>
          <p:nvPr/>
        </p:nvSpPr>
        <p:spPr>
          <a:xfrm>
            <a:off x="3063390" y="3746500"/>
            <a:ext cx="261979" cy="267229"/>
          </a:xfrm>
          <a:prstGeom prst="rect">
            <a:avLst/>
          </a:prstGeom>
          <a:solidFill>
            <a:srgbClr val="FF6600">
              <a:alpha val="23921"/>
            </a:srgbClr>
          </a:solidFill>
          <a:ln>
            <a:noFill/>
          </a:ln>
          <a:effectLst>
            <a:outerShdw blurRad="40000" dist="23000" dir="5400000" rotWithShape="0">
              <a:srgbClr val="FF66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593" name="Google Shape;1593;p82"/>
          <p:cNvCxnSpPr/>
          <p:nvPr/>
        </p:nvCxnSpPr>
        <p:spPr>
          <a:xfrm rot="5400000">
            <a:off x="5759448" y="1802991"/>
            <a:ext cx="825505" cy="241066"/>
          </a:xfrm>
          <a:prstGeom prst="straightConnector1">
            <a:avLst/>
          </a:prstGeom>
          <a:noFill/>
          <a:ln w="3810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cxnSp>
        <p:nvCxnSpPr>
          <p:cNvPr id="1594" name="Google Shape;1594;p82"/>
          <p:cNvCxnSpPr/>
          <p:nvPr/>
        </p:nvCxnSpPr>
        <p:spPr>
          <a:xfrm>
            <a:off x="6292734" y="1510771"/>
            <a:ext cx="793866" cy="571499"/>
          </a:xfrm>
          <a:prstGeom prst="straightConnector1">
            <a:avLst/>
          </a:prstGeom>
          <a:noFill/>
          <a:ln w="3810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cxnSp>
        <p:nvCxnSpPr>
          <p:cNvPr id="1595" name="Google Shape;1595;p82"/>
          <p:cNvCxnSpPr/>
          <p:nvPr/>
        </p:nvCxnSpPr>
        <p:spPr>
          <a:xfrm rot="10800000" flipH="1">
            <a:off x="6051667" y="2082270"/>
            <a:ext cx="1034933" cy="254007"/>
          </a:xfrm>
          <a:prstGeom prst="straightConnector1">
            <a:avLst/>
          </a:prstGeom>
          <a:noFill/>
          <a:ln w="3810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cxnSp>
        <p:nvCxnSpPr>
          <p:cNvPr id="1596" name="Google Shape;1596;p82"/>
          <p:cNvCxnSpPr/>
          <p:nvPr/>
        </p:nvCxnSpPr>
        <p:spPr>
          <a:xfrm rot="5400000">
            <a:off x="6864353" y="1479021"/>
            <a:ext cx="825498" cy="380999"/>
          </a:xfrm>
          <a:prstGeom prst="straightConnector1">
            <a:avLst/>
          </a:prstGeom>
          <a:noFill/>
          <a:ln w="3810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pic>
        <p:nvPicPr>
          <p:cNvPr id="1597" name="Google Shape;1597;p82"/>
          <p:cNvPicPr preferRelativeResize="0"/>
          <p:nvPr/>
        </p:nvPicPr>
        <p:blipFill rotWithShape="1">
          <a:blip r:embed="rId5">
            <a:alphaModFix/>
          </a:blip>
          <a:srcRect/>
          <a:stretch/>
        </p:blipFill>
        <p:spPr>
          <a:xfrm>
            <a:off x="5265739" y="2717271"/>
            <a:ext cx="2560637" cy="1333500"/>
          </a:xfrm>
          <a:prstGeom prst="rect">
            <a:avLst/>
          </a:prstGeom>
          <a:noFill/>
          <a:ln>
            <a:noFill/>
          </a:ln>
        </p:spPr>
      </p:pic>
      <p:pic>
        <p:nvPicPr>
          <p:cNvPr id="1598" name="Google Shape;1598;p82"/>
          <p:cNvPicPr preferRelativeResize="0"/>
          <p:nvPr/>
        </p:nvPicPr>
        <p:blipFill rotWithShape="1">
          <a:blip r:embed="rId6">
            <a:alphaModFix/>
          </a:blip>
          <a:srcRect/>
          <a:stretch/>
        </p:blipFill>
        <p:spPr>
          <a:xfrm>
            <a:off x="5008564" y="4198931"/>
            <a:ext cx="3576637" cy="902229"/>
          </a:xfrm>
          <a:prstGeom prst="rect">
            <a:avLst/>
          </a:prstGeom>
          <a:noFill/>
          <a:ln>
            <a:noFill/>
          </a:ln>
        </p:spPr>
      </p:pic>
      <p:sp>
        <p:nvSpPr>
          <p:cNvPr id="1599" name="Google Shape;1599;p82"/>
          <p:cNvSpPr/>
          <p:nvPr/>
        </p:nvSpPr>
        <p:spPr>
          <a:xfrm>
            <a:off x="7489011" y="3048001"/>
            <a:ext cx="261979" cy="267229"/>
          </a:xfrm>
          <a:prstGeom prst="rect">
            <a:avLst/>
          </a:prstGeom>
          <a:solidFill>
            <a:srgbClr val="FF6600">
              <a:alpha val="23921"/>
            </a:srgbClr>
          </a:solidFill>
          <a:ln>
            <a:noFill/>
          </a:ln>
          <a:effectLst>
            <a:outerShdw blurRad="40000" dist="23000" dir="5400000" rotWithShape="0">
              <a:srgbClr val="FF66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00" name="Google Shape;1600;p82"/>
          <p:cNvSpPr/>
          <p:nvPr/>
        </p:nvSpPr>
        <p:spPr>
          <a:xfrm>
            <a:off x="6443621" y="3733271"/>
            <a:ext cx="261979" cy="267229"/>
          </a:xfrm>
          <a:prstGeom prst="rect">
            <a:avLst/>
          </a:prstGeom>
          <a:solidFill>
            <a:srgbClr val="FF6600">
              <a:alpha val="23921"/>
            </a:srgbClr>
          </a:solidFill>
          <a:ln>
            <a:noFill/>
          </a:ln>
          <a:effectLst>
            <a:outerShdw blurRad="40000" dist="23000" dir="5400000" rotWithShape="0">
              <a:srgbClr val="FF66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01" name="Google Shape;1601;p82"/>
          <p:cNvSpPr/>
          <p:nvPr/>
        </p:nvSpPr>
        <p:spPr>
          <a:xfrm>
            <a:off x="5910222" y="3048001"/>
            <a:ext cx="261979" cy="267229"/>
          </a:xfrm>
          <a:prstGeom prst="rect">
            <a:avLst/>
          </a:prstGeom>
          <a:solidFill>
            <a:srgbClr val="FF6600">
              <a:alpha val="23921"/>
            </a:srgbClr>
          </a:solidFill>
          <a:ln>
            <a:noFill/>
          </a:ln>
          <a:effectLst>
            <a:outerShdw blurRad="40000" dist="23000" dir="5400000" rotWithShape="0">
              <a:srgbClr val="FF66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02" name="Google Shape;1602;p82"/>
          <p:cNvSpPr/>
          <p:nvPr/>
        </p:nvSpPr>
        <p:spPr>
          <a:xfrm>
            <a:off x="6443621" y="2710656"/>
            <a:ext cx="261979" cy="267229"/>
          </a:xfrm>
          <a:prstGeom prst="rect">
            <a:avLst/>
          </a:prstGeom>
          <a:solidFill>
            <a:srgbClr val="FF6600">
              <a:alpha val="23921"/>
            </a:srgbClr>
          </a:solidFill>
          <a:ln>
            <a:noFill/>
          </a:ln>
          <a:effectLst>
            <a:outerShdw blurRad="40000" dist="23000" dir="5400000" rotWithShape="0">
              <a:srgbClr val="FF66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03" name="Google Shape;1603;p82"/>
          <p:cNvSpPr txBox="1"/>
          <p:nvPr/>
        </p:nvSpPr>
        <p:spPr>
          <a:xfrm>
            <a:off x="6477000" y="5450702"/>
            <a:ext cx="25908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00" b="1">
                <a:solidFill>
                  <a:srgbClr val="A5A5A5"/>
                </a:solidFill>
                <a:latin typeface="Helvetica Neue"/>
                <a:ea typeface="Helvetica Neue"/>
                <a:cs typeface="Helvetica Neue"/>
                <a:sym typeface="Helvetica Neue"/>
              </a:rPr>
              <a:t>Network Science: Graph Theory </a:t>
            </a:r>
            <a:endParaRPr sz="600" i="1">
              <a:solidFill>
                <a:srgbClr val="A5A5A5"/>
              </a:solidFill>
              <a:latin typeface="Helvetica Neue"/>
              <a:ea typeface="Helvetica Neue"/>
              <a:cs typeface="Helvetica Neue"/>
              <a:sym typeface="Helvetica Neue"/>
            </a:endParaRPr>
          </a:p>
        </p:txBody>
      </p:sp>
      <p:sp>
        <p:nvSpPr>
          <p:cNvPr id="1604" name="Google Shape;1604;p82"/>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chemeClr val="lt1"/>
                </a:solidFill>
                <a:latin typeface="Helvetica Neue"/>
                <a:ea typeface="Helvetica Neue"/>
                <a:cs typeface="Helvetica Neue"/>
                <a:sym typeface="Helvetica Neue"/>
              </a:rPr>
              <a:t>GRAPHOLOGY</a:t>
            </a:r>
            <a:endParaRPr sz="2000" b="1" i="1">
              <a:solidFill>
                <a:srgbClr val="F2F2F2"/>
              </a:solidFill>
              <a:latin typeface="Helvetica Neue"/>
              <a:ea typeface="Helvetica Neue"/>
              <a:cs typeface="Helvetica Neue"/>
              <a:sym typeface="Helvetica Neue"/>
            </a:endParaRPr>
          </a:p>
        </p:txBody>
      </p:sp>
      <p:sp>
        <p:nvSpPr>
          <p:cNvPr id="1605" name="Google Shape;1605;p82"/>
          <p:cNvSpPr txBox="1"/>
          <p:nvPr/>
        </p:nvSpPr>
        <p:spPr>
          <a:xfrm>
            <a:off x="1996440" y="152400"/>
            <a:ext cx="365760" cy="419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i="1">
                <a:solidFill>
                  <a:schemeClr val="dk1"/>
                </a:solidFill>
                <a:latin typeface="Helvetica Neue"/>
                <a:ea typeface="Helvetica Neue"/>
                <a:cs typeface="Helvetica Neue"/>
                <a:sym typeface="Helvetica Neue"/>
              </a:rPr>
              <a:t>3</a:t>
            </a:r>
            <a:endParaRPr/>
          </a:p>
        </p:txBody>
      </p:sp>
      <p:sp>
        <p:nvSpPr>
          <p:cNvPr id="1606" name="Google Shape;1606;p82"/>
          <p:cNvSpPr txBox="1"/>
          <p:nvPr/>
        </p:nvSpPr>
        <p:spPr>
          <a:xfrm>
            <a:off x="304800" y="671612"/>
            <a:ext cx="259205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Self-interactions</a:t>
            </a:r>
            <a:endParaRPr/>
          </a:p>
        </p:txBody>
      </p:sp>
      <p:sp>
        <p:nvSpPr>
          <p:cNvPr id="1607" name="Google Shape;1607;p82"/>
          <p:cNvSpPr txBox="1"/>
          <p:nvPr/>
        </p:nvSpPr>
        <p:spPr>
          <a:xfrm>
            <a:off x="4845051" y="671612"/>
            <a:ext cx="1981200" cy="18158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Multigraph</a:t>
            </a:r>
            <a:endParaRPr sz="2400" b="1">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r>
              <a:rPr lang="en-US" sz="1600" b="1">
                <a:solidFill>
                  <a:srgbClr val="000000"/>
                </a:solidFill>
                <a:latin typeface="Helvetica Neue"/>
                <a:ea typeface="Helvetica Neue"/>
                <a:cs typeface="Helvetica Neue"/>
                <a:sym typeface="Helvetica Neue"/>
              </a:rPr>
              <a:t>(undirected) </a:t>
            </a:r>
            <a:endParaRPr/>
          </a:p>
          <a:p>
            <a:pPr marL="0" marR="0" lvl="0" indent="0" algn="l" rtl="0">
              <a:spcBef>
                <a:spcPts val="0"/>
              </a:spcBef>
              <a:spcAft>
                <a:spcPts val="0"/>
              </a:spcAft>
              <a:buNone/>
            </a:pPr>
            <a:endParaRPr sz="2400" b="1">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endParaRPr sz="240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endParaRPr sz="2400">
              <a:solidFill>
                <a:schemeClr val="dk1"/>
              </a:solidFill>
              <a:latin typeface="Helvetica Neue"/>
              <a:ea typeface="Helvetica Neue"/>
              <a:cs typeface="Helvetica Neue"/>
              <a:sym typeface="Helvetica Neue"/>
            </a:endParaRPr>
          </a:p>
        </p:txBody>
      </p:sp>
      <p:sp>
        <p:nvSpPr>
          <p:cNvPr id="1608" name="Google Shape;1608;p82"/>
          <p:cNvSpPr/>
          <p:nvPr/>
        </p:nvSpPr>
        <p:spPr>
          <a:xfrm>
            <a:off x="4483100" y="671612"/>
            <a:ext cx="76200" cy="483601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09" name="Google Shape;1609;p82"/>
          <p:cNvSpPr/>
          <p:nvPr/>
        </p:nvSpPr>
        <p:spPr>
          <a:xfrm>
            <a:off x="1447800" y="2184930"/>
            <a:ext cx="291570" cy="291570"/>
          </a:xfrm>
          <a:prstGeom prst="ellipse">
            <a:avLst/>
          </a:prstGeom>
          <a:solidFill>
            <a:srgbClr val="FF6600"/>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10" name="Google Shape;1610;p82"/>
          <p:cNvSpPr txBox="1"/>
          <p:nvPr/>
        </p:nvSpPr>
        <p:spPr>
          <a:xfrm>
            <a:off x="1447800" y="2130425"/>
            <a:ext cx="31304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Helvetica Neue"/>
                <a:ea typeface="Helvetica Neue"/>
                <a:cs typeface="Helvetica Neue"/>
                <a:sym typeface="Helvetica Neue"/>
              </a:rPr>
              <a:t>3</a:t>
            </a:r>
            <a:endParaRPr/>
          </a:p>
        </p:txBody>
      </p:sp>
      <p:sp>
        <p:nvSpPr>
          <p:cNvPr id="1611" name="Google Shape;1611;p82"/>
          <p:cNvSpPr/>
          <p:nvPr/>
        </p:nvSpPr>
        <p:spPr>
          <a:xfrm>
            <a:off x="1708045" y="1353318"/>
            <a:ext cx="291570" cy="291570"/>
          </a:xfrm>
          <a:prstGeom prst="ellipse">
            <a:avLst/>
          </a:prstGeom>
          <a:solidFill>
            <a:srgbClr val="FF6600"/>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12" name="Google Shape;1612;p82"/>
          <p:cNvSpPr txBox="1"/>
          <p:nvPr/>
        </p:nvSpPr>
        <p:spPr>
          <a:xfrm>
            <a:off x="1695345" y="1304131"/>
            <a:ext cx="31304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Helvetica Neue"/>
                <a:ea typeface="Helvetica Neue"/>
                <a:cs typeface="Helvetica Neue"/>
                <a:sym typeface="Helvetica Neue"/>
              </a:rPr>
              <a:t>1</a:t>
            </a:r>
            <a:endParaRPr/>
          </a:p>
        </p:txBody>
      </p:sp>
      <p:sp>
        <p:nvSpPr>
          <p:cNvPr id="1613" name="Google Shape;1613;p82"/>
          <p:cNvSpPr/>
          <p:nvPr/>
        </p:nvSpPr>
        <p:spPr>
          <a:xfrm>
            <a:off x="2873880" y="1161786"/>
            <a:ext cx="291570" cy="291570"/>
          </a:xfrm>
          <a:prstGeom prst="ellipse">
            <a:avLst/>
          </a:prstGeom>
          <a:solidFill>
            <a:srgbClr val="FF6600"/>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14" name="Google Shape;1614;p82"/>
          <p:cNvSpPr/>
          <p:nvPr/>
        </p:nvSpPr>
        <p:spPr>
          <a:xfrm>
            <a:off x="2517740" y="1951574"/>
            <a:ext cx="291570" cy="291570"/>
          </a:xfrm>
          <a:prstGeom prst="ellipse">
            <a:avLst/>
          </a:prstGeom>
          <a:solidFill>
            <a:srgbClr val="FF6600"/>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15" name="Google Shape;1615;p82"/>
          <p:cNvSpPr txBox="1"/>
          <p:nvPr/>
        </p:nvSpPr>
        <p:spPr>
          <a:xfrm>
            <a:off x="2855581" y="1110721"/>
            <a:ext cx="31304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Helvetica Neue"/>
                <a:ea typeface="Helvetica Neue"/>
                <a:cs typeface="Helvetica Neue"/>
                <a:sym typeface="Helvetica Neue"/>
              </a:rPr>
              <a:t>4</a:t>
            </a:r>
            <a:endParaRPr/>
          </a:p>
        </p:txBody>
      </p:sp>
      <p:sp>
        <p:nvSpPr>
          <p:cNvPr id="1616" name="Google Shape;1616;p82"/>
          <p:cNvSpPr txBox="1"/>
          <p:nvPr/>
        </p:nvSpPr>
        <p:spPr>
          <a:xfrm>
            <a:off x="2517740" y="1901494"/>
            <a:ext cx="31304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Helvetica Neue"/>
                <a:ea typeface="Helvetica Neue"/>
                <a:cs typeface="Helvetica Neue"/>
                <a:sym typeface="Helvetica Neue"/>
              </a:rPr>
              <a:t>2</a:t>
            </a:r>
            <a:endParaRPr/>
          </a:p>
        </p:txBody>
      </p:sp>
      <p:sp>
        <p:nvSpPr>
          <p:cNvPr id="1617" name="Google Shape;1617;p82"/>
          <p:cNvSpPr/>
          <p:nvPr/>
        </p:nvSpPr>
        <p:spPr>
          <a:xfrm>
            <a:off x="5912371" y="2242080"/>
            <a:ext cx="291570" cy="291570"/>
          </a:xfrm>
          <a:prstGeom prst="ellipse">
            <a:avLst/>
          </a:prstGeom>
          <a:solidFill>
            <a:srgbClr val="FF6600"/>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18" name="Google Shape;1618;p82"/>
          <p:cNvSpPr/>
          <p:nvPr/>
        </p:nvSpPr>
        <p:spPr>
          <a:xfrm>
            <a:off x="6153141" y="1397503"/>
            <a:ext cx="291570" cy="291570"/>
          </a:xfrm>
          <a:prstGeom prst="ellipse">
            <a:avLst/>
          </a:prstGeom>
          <a:solidFill>
            <a:srgbClr val="FF6600"/>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19" name="Google Shape;1619;p82"/>
          <p:cNvSpPr/>
          <p:nvPr/>
        </p:nvSpPr>
        <p:spPr>
          <a:xfrm>
            <a:off x="6925639" y="1993635"/>
            <a:ext cx="291570" cy="291570"/>
          </a:xfrm>
          <a:prstGeom prst="ellipse">
            <a:avLst/>
          </a:prstGeom>
          <a:solidFill>
            <a:srgbClr val="FF6600"/>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20" name="Google Shape;1620;p82"/>
          <p:cNvSpPr/>
          <p:nvPr/>
        </p:nvSpPr>
        <p:spPr>
          <a:xfrm>
            <a:off x="7360638" y="1095177"/>
            <a:ext cx="291570" cy="291570"/>
          </a:xfrm>
          <a:prstGeom prst="ellipse">
            <a:avLst/>
          </a:prstGeom>
          <a:solidFill>
            <a:srgbClr val="FF6600"/>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21" name="Google Shape;1621;p82"/>
          <p:cNvSpPr txBox="1"/>
          <p:nvPr/>
        </p:nvSpPr>
        <p:spPr>
          <a:xfrm>
            <a:off x="5908517" y="2193396"/>
            <a:ext cx="31304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Helvetica Neue"/>
                <a:ea typeface="Helvetica Neue"/>
                <a:cs typeface="Helvetica Neue"/>
                <a:sym typeface="Helvetica Neue"/>
              </a:rPr>
              <a:t>3</a:t>
            </a:r>
            <a:endParaRPr/>
          </a:p>
        </p:txBody>
      </p:sp>
      <p:sp>
        <p:nvSpPr>
          <p:cNvPr id="1622" name="Google Shape;1622;p82"/>
          <p:cNvSpPr txBox="1"/>
          <p:nvPr/>
        </p:nvSpPr>
        <p:spPr>
          <a:xfrm>
            <a:off x="6918132" y="1939594"/>
            <a:ext cx="31304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Helvetica Neue"/>
                <a:ea typeface="Helvetica Neue"/>
                <a:cs typeface="Helvetica Neue"/>
                <a:sym typeface="Helvetica Neue"/>
              </a:rPr>
              <a:t>2</a:t>
            </a:r>
            <a:endParaRPr/>
          </a:p>
        </p:txBody>
      </p:sp>
      <p:sp>
        <p:nvSpPr>
          <p:cNvPr id="1623" name="Google Shape;1623;p82"/>
          <p:cNvSpPr txBox="1"/>
          <p:nvPr/>
        </p:nvSpPr>
        <p:spPr>
          <a:xfrm>
            <a:off x="6137082" y="1348846"/>
            <a:ext cx="31304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Helvetica Neue"/>
                <a:ea typeface="Helvetica Neue"/>
                <a:cs typeface="Helvetica Neue"/>
                <a:sym typeface="Helvetica Neue"/>
              </a:rPr>
              <a:t>1</a:t>
            </a:r>
            <a:endParaRPr/>
          </a:p>
        </p:txBody>
      </p:sp>
      <p:sp>
        <p:nvSpPr>
          <p:cNvPr id="1624" name="Google Shape;1624;p82"/>
          <p:cNvSpPr txBox="1"/>
          <p:nvPr/>
        </p:nvSpPr>
        <p:spPr>
          <a:xfrm>
            <a:off x="7341698" y="1044046"/>
            <a:ext cx="31304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Helvetica Neue"/>
                <a:ea typeface="Helvetica Neue"/>
                <a:cs typeface="Helvetica Neue"/>
                <a:sym typeface="Helvetica Neue"/>
              </a:rPr>
              <a:t>4</a:t>
            </a:r>
            <a:endParaRPr/>
          </a:p>
        </p:txBody>
      </p:sp>
      <p:sp>
        <p:nvSpPr>
          <p:cNvPr id="1625" name="Google Shape;1625;p82"/>
          <p:cNvSpPr txBox="1"/>
          <p:nvPr/>
        </p:nvSpPr>
        <p:spPr>
          <a:xfrm>
            <a:off x="304800" y="5230623"/>
            <a:ext cx="386441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i="1">
                <a:solidFill>
                  <a:srgbClr val="800000"/>
                </a:solidFill>
                <a:latin typeface="Helvetica Neue"/>
                <a:ea typeface="Helvetica Neue"/>
                <a:cs typeface="Helvetica Neue"/>
                <a:sym typeface="Helvetica Neue"/>
              </a:rPr>
              <a:t>Protein interaction network, www</a:t>
            </a:r>
            <a:endParaRPr/>
          </a:p>
        </p:txBody>
      </p:sp>
      <p:sp>
        <p:nvSpPr>
          <p:cNvPr id="1626" name="Google Shape;1626;p82"/>
          <p:cNvSpPr txBox="1"/>
          <p:nvPr/>
        </p:nvSpPr>
        <p:spPr>
          <a:xfrm>
            <a:off x="4845051" y="5230623"/>
            <a:ext cx="3733800"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i="1">
                <a:solidFill>
                  <a:srgbClr val="800000"/>
                </a:solidFill>
                <a:latin typeface="Helvetica Neue"/>
                <a:ea typeface="Helvetica Neue"/>
                <a:cs typeface="Helvetica Neue"/>
                <a:sym typeface="Helvetica Neue"/>
              </a:rPr>
              <a:t>Social networks, collaboration networks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0" descr="07_sexnet.jpg"/>
          <p:cNvPicPr preferRelativeResize="0"/>
          <p:nvPr/>
        </p:nvPicPr>
        <p:blipFill rotWithShape="1">
          <a:blip r:embed="rId3">
            <a:alphaModFix/>
          </a:blip>
          <a:srcRect/>
          <a:stretch/>
        </p:blipFill>
        <p:spPr>
          <a:xfrm>
            <a:off x="16932" y="389459"/>
            <a:ext cx="9144001" cy="5715000"/>
          </a:xfrm>
          <a:prstGeom prst="rect">
            <a:avLst/>
          </a:prstGeom>
          <a:noFill/>
          <a:ln>
            <a:noFill/>
          </a:ln>
        </p:spPr>
      </p:pic>
      <p:sp>
        <p:nvSpPr>
          <p:cNvPr id="161" name="Google Shape;161;p20"/>
          <p:cNvSpPr txBox="1"/>
          <p:nvPr/>
        </p:nvSpPr>
        <p:spPr>
          <a:xfrm>
            <a:off x="5727702" y="2696755"/>
            <a:ext cx="3416298" cy="1631216"/>
          </a:xfrm>
          <a:prstGeom prst="rect">
            <a:avLst/>
          </a:prstGeom>
          <a:solidFill>
            <a:schemeClr val="lt1">
              <a:alpha val="69803"/>
            </a:schemeClr>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Helvetica Neue"/>
                <a:ea typeface="Helvetica Neue"/>
                <a:cs typeface="Helvetica Neue"/>
                <a:sym typeface="Helvetica Neue"/>
              </a:rPr>
              <a:t>If you connect those that have a romantic and sexual relationship, you will be exploring the </a:t>
            </a:r>
            <a:r>
              <a:rPr lang="en-US" sz="2000" b="1" i="1">
                <a:solidFill>
                  <a:srgbClr val="800000"/>
                </a:solidFill>
                <a:latin typeface="Helvetica Neue"/>
                <a:ea typeface="Helvetica Neue"/>
                <a:cs typeface="Helvetica Neue"/>
                <a:sym typeface="Helvetica Neue"/>
              </a:rPr>
              <a:t>sexual networks</a:t>
            </a:r>
            <a:r>
              <a:rPr lang="en-US" sz="2000" b="1" i="1">
                <a:solidFill>
                  <a:schemeClr val="dk1"/>
                </a:solidFill>
                <a:latin typeface="Helvetica Neue"/>
                <a:ea typeface="Helvetica Neue"/>
                <a:cs typeface="Helvetica Neue"/>
                <a:sym typeface="Helvetica Neue"/>
              </a:rPr>
              <a:t>.</a:t>
            </a:r>
            <a:endParaRPr/>
          </a:p>
        </p:txBody>
      </p:sp>
      <p:sp>
        <p:nvSpPr>
          <p:cNvPr id="162" name="Google Shape;162;p20"/>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chemeClr val="lt1"/>
                </a:solidFill>
                <a:latin typeface="Helvetica Neue"/>
                <a:ea typeface="Helvetica Neue"/>
                <a:cs typeface="Helvetica Neue"/>
                <a:sym typeface="Helvetica Neue"/>
              </a:rPr>
              <a:t>CHOOSING A PROPER REPRESENTATION</a:t>
            </a:r>
            <a:endParaRPr/>
          </a:p>
        </p:txBody>
      </p:sp>
      <p:sp>
        <p:nvSpPr>
          <p:cNvPr id="163" name="Google Shape;163;p20"/>
          <p:cNvSpPr txBox="1"/>
          <p:nvPr/>
        </p:nvSpPr>
        <p:spPr>
          <a:xfrm>
            <a:off x="6477000" y="5399900"/>
            <a:ext cx="25908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00" b="1">
                <a:solidFill>
                  <a:srgbClr val="A5A5A5"/>
                </a:solidFill>
                <a:latin typeface="Helvetica Neue"/>
                <a:ea typeface="Helvetica Neue"/>
                <a:cs typeface="Helvetica Neue"/>
                <a:sym typeface="Helvetica Neue"/>
              </a:rPr>
              <a:t>Network Science: Graph Theory </a:t>
            </a:r>
            <a:endParaRPr sz="600" i="1">
              <a:solidFill>
                <a:srgbClr val="A5A5A5"/>
              </a:solidFill>
              <a:latin typeface="Helvetica Neue"/>
              <a:ea typeface="Helvetica Neue"/>
              <a:cs typeface="Helvetica Neue"/>
              <a:sym typeface="Helvetica Neue"/>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cxnSp>
        <p:nvCxnSpPr>
          <p:cNvPr id="1632" name="Google Shape;1632;p83"/>
          <p:cNvCxnSpPr/>
          <p:nvPr/>
        </p:nvCxnSpPr>
        <p:spPr>
          <a:xfrm rot="-5400000">
            <a:off x="2525668" y="1730593"/>
            <a:ext cx="728951" cy="330004"/>
          </a:xfrm>
          <a:prstGeom prst="straightConnector1">
            <a:avLst/>
          </a:prstGeom>
          <a:noFill/>
          <a:ln w="3810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sp>
        <p:nvSpPr>
          <p:cNvPr id="1633" name="Google Shape;1633;p83"/>
          <p:cNvSpPr/>
          <p:nvPr/>
        </p:nvSpPr>
        <p:spPr>
          <a:xfrm rot="-10296272">
            <a:off x="1787877" y="1405141"/>
            <a:ext cx="1748060" cy="1221826"/>
          </a:xfrm>
          <a:custGeom>
            <a:avLst/>
            <a:gdLst/>
            <a:ahLst/>
            <a:cxnLst/>
            <a:rect l="l" t="t" r="r" b="b"/>
            <a:pathLst>
              <a:path w="366183" h="806450" extrusionOk="0">
                <a:moveTo>
                  <a:pt x="112183" y="806450"/>
                </a:moveTo>
                <a:cubicBezTo>
                  <a:pt x="56091" y="600604"/>
                  <a:pt x="0" y="394758"/>
                  <a:pt x="42333" y="260350"/>
                </a:cubicBezTo>
                <a:cubicBezTo>
                  <a:pt x="84666" y="125942"/>
                  <a:pt x="366183" y="0"/>
                  <a:pt x="366183" y="0"/>
                </a:cubicBezTo>
                <a:lnTo>
                  <a:pt x="366183" y="0"/>
                </a:lnTo>
              </a:path>
            </a:pathLst>
          </a:custGeom>
          <a:noFill/>
          <a:ln w="3810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34" name="Google Shape;1634;p83"/>
          <p:cNvSpPr/>
          <p:nvPr/>
        </p:nvSpPr>
        <p:spPr>
          <a:xfrm rot="-5077993" flipH="1">
            <a:off x="2280565" y="974894"/>
            <a:ext cx="429306" cy="1084453"/>
          </a:xfrm>
          <a:custGeom>
            <a:avLst/>
            <a:gdLst/>
            <a:ahLst/>
            <a:cxnLst/>
            <a:rect l="l" t="t" r="r" b="b"/>
            <a:pathLst>
              <a:path w="366183" h="806450" extrusionOk="0">
                <a:moveTo>
                  <a:pt x="112183" y="806450"/>
                </a:moveTo>
                <a:cubicBezTo>
                  <a:pt x="56091" y="600604"/>
                  <a:pt x="0" y="394758"/>
                  <a:pt x="42333" y="260350"/>
                </a:cubicBezTo>
                <a:cubicBezTo>
                  <a:pt x="84666" y="125942"/>
                  <a:pt x="366183" y="0"/>
                  <a:pt x="366183" y="0"/>
                </a:cubicBezTo>
                <a:lnTo>
                  <a:pt x="366183" y="0"/>
                </a:lnTo>
              </a:path>
            </a:pathLst>
          </a:custGeom>
          <a:noFill/>
          <a:ln w="3810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1635" name="Google Shape;1635;p83"/>
          <p:cNvCxnSpPr/>
          <p:nvPr/>
        </p:nvCxnSpPr>
        <p:spPr>
          <a:xfrm rot="5400000">
            <a:off x="1397989" y="1980791"/>
            <a:ext cx="825505" cy="241066"/>
          </a:xfrm>
          <a:prstGeom prst="straightConnector1">
            <a:avLst/>
          </a:prstGeom>
          <a:noFill/>
          <a:ln w="3810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cxnSp>
        <p:nvCxnSpPr>
          <p:cNvPr id="1636" name="Google Shape;1636;p83"/>
          <p:cNvCxnSpPr/>
          <p:nvPr/>
        </p:nvCxnSpPr>
        <p:spPr>
          <a:xfrm>
            <a:off x="1931275" y="1688571"/>
            <a:ext cx="793866" cy="571499"/>
          </a:xfrm>
          <a:prstGeom prst="straightConnector1">
            <a:avLst/>
          </a:prstGeom>
          <a:noFill/>
          <a:ln w="3810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cxnSp>
        <p:nvCxnSpPr>
          <p:cNvPr id="1637" name="Google Shape;1637;p83"/>
          <p:cNvCxnSpPr/>
          <p:nvPr/>
        </p:nvCxnSpPr>
        <p:spPr>
          <a:xfrm rot="10800000" flipH="1">
            <a:off x="1690208" y="2260070"/>
            <a:ext cx="1034933" cy="254007"/>
          </a:xfrm>
          <a:prstGeom prst="straightConnector1">
            <a:avLst/>
          </a:prstGeom>
          <a:noFill/>
          <a:ln w="3810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pic>
        <p:nvPicPr>
          <p:cNvPr id="1638" name="Google Shape;1638;p83"/>
          <p:cNvPicPr preferRelativeResize="0"/>
          <p:nvPr/>
        </p:nvPicPr>
        <p:blipFill rotWithShape="1">
          <a:blip r:embed="rId3">
            <a:alphaModFix/>
          </a:blip>
          <a:srcRect/>
          <a:stretch/>
        </p:blipFill>
        <p:spPr>
          <a:xfrm>
            <a:off x="1090613" y="2857500"/>
            <a:ext cx="2149475" cy="1333500"/>
          </a:xfrm>
          <a:prstGeom prst="rect">
            <a:avLst/>
          </a:prstGeom>
          <a:noFill/>
          <a:ln>
            <a:noFill/>
          </a:ln>
        </p:spPr>
      </p:pic>
      <p:pic>
        <p:nvPicPr>
          <p:cNvPr id="1639" name="Google Shape;1639;p83"/>
          <p:cNvPicPr preferRelativeResize="0"/>
          <p:nvPr/>
        </p:nvPicPr>
        <p:blipFill rotWithShape="1">
          <a:blip r:embed="rId4">
            <a:alphaModFix/>
          </a:blip>
          <a:srcRect/>
          <a:stretch/>
        </p:blipFill>
        <p:spPr>
          <a:xfrm>
            <a:off x="406400" y="4419600"/>
            <a:ext cx="3575050" cy="763323"/>
          </a:xfrm>
          <a:prstGeom prst="rect">
            <a:avLst/>
          </a:prstGeom>
          <a:noFill/>
          <a:ln>
            <a:noFill/>
          </a:ln>
        </p:spPr>
      </p:pic>
      <p:sp>
        <p:nvSpPr>
          <p:cNvPr id="1640" name="Google Shape;1640;p83"/>
          <p:cNvSpPr txBox="1"/>
          <p:nvPr/>
        </p:nvSpPr>
        <p:spPr>
          <a:xfrm>
            <a:off x="6477000" y="5399900"/>
            <a:ext cx="25908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00" b="1">
                <a:solidFill>
                  <a:srgbClr val="A5A5A5"/>
                </a:solidFill>
                <a:latin typeface="Helvetica Neue"/>
                <a:ea typeface="Helvetica Neue"/>
                <a:cs typeface="Helvetica Neue"/>
                <a:sym typeface="Helvetica Neue"/>
              </a:rPr>
              <a:t>Network Science: Graph Theory </a:t>
            </a:r>
            <a:endParaRPr sz="600" i="1">
              <a:solidFill>
                <a:srgbClr val="A5A5A5"/>
              </a:solidFill>
              <a:latin typeface="Helvetica Neue"/>
              <a:ea typeface="Helvetica Neue"/>
              <a:cs typeface="Helvetica Neue"/>
              <a:sym typeface="Helvetica Neue"/>
            </a:endParaRPr>
          </a:p>
        </p:txBody>
      </p:sp>
      <p:sp>
        <p:nvSpPr>
          <p:cNvPr id="1641" name="Google Shape;1641;p83"/>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chemeClr val="lt1"/>
                </a:solidFill>
                <a:latin typeface="Helvetica Neue"/>
                <a:ea typeface="Helvetica Neue"/>
                <a:cs typeface="Helvetica Neue"/>
                <a:sym typeface="Helvetica Neue"/>
              </a:rPr>
              <a:t>GRAPHOLOGY</a:t>
            </a:r>
            <a:endParaRPr sz="2000" b="1" i="1">
              <a:solidFill>
                <a:srgbClr val="F2F2F2"/>
              </a:solidFill>
              <a:latin typeface="Helvetica Neue"/>
              <a:ea typeface="Helvetica Neue"/>
              <a:cs typeface="Helvetica Neue"/>
              <a:sym typeface="Helvetica Neue"/>
            </a:endParaRPr>
          </a:p>
        </p:txBody>
      </p:sp>
      <p:sp>
        <p:nvSpPr>
          <p:cNvPr id="1642" name="Google Shape;1642;p83"/>
          <p:cNvSpPr txBox="1"/>
          <p:nvPr/>
        </p:nvSpPr>
        <p:spPr>
          <a:xfrm>
            <a:off x="1996440" y="152400"/>
            <a:ext cx="365760" cy="419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i="1">
                <a:solidFill>
                  <a:schemeClr val="dk1"/>
                </a:solidFill>
                <a:latin typeface="Helvetica Neue"/>
                <a:ea typeface="Helvetica Neue"/>
                <a:cs typeface="Helvetica Neue"/>
                <a:sym typeface="Helvetica Neue"/>
              </a:rPr>
              <a:t>4</a:t>
            </a:r>
            <a:endParaRPr/>
          </a:p>
        </p:txBody>
      </p:sp>
      <p:sp>
        <p:nvSpPr>
          <p:cNvPr id="1643" name="Google Shape;1643;p83"/>
          <p:cNvSpPr txBox="1"/>
          <p:nvPr/>
        </p:nvSpPr>
        <p:spPr>
          <a:xfrm>
            <a:off x="304800" y="671612"/>
            <a:ext cx="284480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Complete Graph</a:t>
            </a:r>
            <a:endParaRPr/>
          </a:p>
          <a:p>
            <a:pPr marL="0" marR="0" lvl="0" indent="0" algn="l" rtl="0">
              <a:spcBef>
                <a:spcPts val="0"/>
              </a:spcBef>
              <a:spcAft>
                <a:spcPts val="0"/>
              </a:spcAft>
              <a:buNone/>
            </a:pPr>
            <a:r>
              <a:rPr lang="en-US" sz="1600" b="1">
                <a:solidFill>
                  <a:schemeClr val="dk1"/>
                </a:solidFill>
                <a:latin typeface="Helvetica Neue"/>
                <a:ea typeface="Helvetica Neue"/>
                <a:cs typeface="Helvetica Neue"/>
                <a:sym typeface="Helvetica Neue"/>
              </a:rPr>
              <a:t>(undirected) </a:t>
            </a:r>
            <a:endParaRPr/>
          </a:p>
        </p:txBody>
      </p:sp>
      <p:sp>
        <p:nvSpPr>
          <p:cNvPr id="1644" name="Google Shape;1644;p83"/>
          <p:cNvSpPr/>
          <p:nvPr/>
        </p:nvSpPr>
        <p:spPr>
          <a:xfrm>
            <a:off x="1511300" y="2362730"/>
            <a:ext cx="291570" cy="291570"/>
          </a:xfrm>
          <a:prstGeom prst="ellipse">
            <a:avLst/>
          </a:prstGeom>
          <a:solidFill>
            <a:srgbClr val="FF6600"/>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45" name="Google Shape;1645;p83"/>
          <p:cNvSpPr txBox="1"/>
          <p:nvPr/>
        </p:nvSpPr>
        <p:spPr>
          <a:xfrm>
            <a:off x="1511300" y="2308225"/>
            <a:ext cx="31304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Helvetica Neue"/>
                <a:ea typeface="Helvetica Neue"/>
                <a:cs typeface="Helvetica Neue"/>
                <a:sym typeface="Helvetica Neue"/>
              </a:rPr>
              <a:t>3</a:t>
            </a:r>
            <a:endParaRPr/>
          </a:p>
        </p:txBody>
      </p:sp>
      <p:sp>
        <p:nvSpPr>
          <p:cNvPr id="1646" name="Google Shape;1646;p83"/>
          <p:cNvSpPr/>
          <p:nvPr/>
        </p:nvSpPr>
        <p:spPr>
          <a:xfrm>
            <a:off x="1771545" y="1531118"/>
            <a:ext cx="291570" cy="291570"/>
          </a:xfrm>
          <a:prstGeom prst="ellipse">
            <a:avLst/>
          </a:prstGeom>
          <a:solidFill>
            <a:srgbClr val="FF6600"/>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47" name="Google Shape;1647;p83"/>
          <p:cNvSpPr txBox="1"/>
          <p:nvPr/>
        </p:nvSpPr>
        <p:spPr>
          <a:xfrm>
            <a:off x="1758845" y="1481931"/>
            <a:ext cx="31304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Helvetica Neue"/>
                <a:ea typeface="Helvetica Neue"/>
                <a:cs typeface="Helvetica Neue"/>
                <a:sym typeface="Helvetica Neue"/>
              </a:rPr>
              <a:t>1</a:t>
            </a:r>
            <a:endParaRPr/>
          </a:p>
        </p:txBody>
      </p:sp>
      <p:sp>
        <p:nvSpPr>
          <p:cNvPr id="1648" name="Google Shape;1648;p83"/>
          <p:cNvSpPr/>
          <p:nvPr/>
        </p:nvSpPr>
        <p:spPr>
          <a:xfrm>
            <a:off x="2937380" y="1339586"/>
            <a:ext cx="291570" cy="291570"/>
          </a:xfrm>
          <a:prstGeom prst="ellipse">
            <a:avLst/>
          </a:prstGeom>
          <a:solidFill>
            <a:srgbClr val="FF6600"/>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49" name="Google Shape;1649;p83"/>
          <p:cNvSpPr/>
          <p:nvPr/>
        </p:nvSpPr>
        <p:spPr>
          <a:xfrm>
            <a:off x="2581240" y="2129374"/>
            <a:ext cx="291570" cy="291570"/>
          </a:xfrm>
          <a:prstGeom prst="ellipse">
            <a:avLst/>
          </a:prstGeom>
          <a:solidFill>
            <a:srgbClr val="FF6600"/>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50" name="Google Shape;1650;p83"/>
          <p:cNvSpPr txBox="1"/>
          <p:nvPr/>
        </p:nvSpPr>
        <p:spPr>
          <a:xfrm>
            <a:off x="2919081" y="1288521"/>
            <a:ext cx="31304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Helvetica Neue"/>
                <a:ea typeface="Helvetica Neue"/>
                <a:cs typeface="Helvetica Neue"/>
                <a:sym typeface="Helvetica Neue"/>
              </a:rPr>
              <a:t>4</a:t>
            </a:r>
            <a:endParaRPr/>
          </a:p>
        </p:txBody>
      </p:sp>
      <p:sp>
        <p:nvSpPr>
          <p:cNvPr id="1651" name="Google Shape;1651;p83"/>
          <p:cNvSpPr txBox="1"/>
          <p:nvPr/>
        </p:nvSpPr>
        <p:spPr>
          <a:xfrm>
            <a:off x="2581240" y="2079294"/>
            <a:ext cx="31304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Helvetica Neue"/>
                <a:ea typeface="Helvetica Neue"/>
                <a:cs typeface="Helvetica Neue"/>
                <a:sym typeface="Helvetica Neue"/>
              </a:rPr>
              <a:t>2</a:t>
            </a:r>
            <a:endParaRPr/>
          </a:p>
        </p:txBody>
      </p:sp>
      <p:sp>
        <p:nvSpPr>
          <p:cNvPr id="1652" name="Google Shape;1652;p83"/>
          <p:cNvSpPr txBox="1"/>
          <p:nvPr/>
        </p:nvSpPr>
        <p:spPr>
          <a:xfrm>
            <a:off x="304800" y="5230623"/>
            <a:ext cx="386441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i="1">
                <a:solidFill>
                  <a:srgbClr val="800000"/>
                </a:solidFill>
                <a:latin typeface="Helvetica Neue"/>
                <a:ea typeface="Helvetica Neue"/>
                <a:cs typeface="Helvetica Neue"/>
                <a:sym typeface="Helvetica Neue"/>
              </a:rPr>
              <a:t>Actor network, protein-protein interactions</a:t>
            </a:r>
            <a:endParaRPr/>
          </a:p>
        </p:txBody>
      </p:sp>
      <p:pic>
        <p:nvPicPr>
          <p:cNvPr id="1653" name="Google Shape;1653;p83"/>
          <p:cNvPicPr preferRelativeResize="0"/>
          <p:nvPr/>
        </p:nvPicPr>
        <p:blipFill rotWithShape="1">
          <a:blip r:embed="rId5">
            <a:alphaModFix/>
          </a:blip>
          <a:srcRect/>
          <a:stretch/>
        </p:blipFill>
        <p:spPr>
          <a:xfrm>
            <a:off x="5224848" y="1752600"/>
            <a:ext cx="2504303" cy="24384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657"/>
        <p:cNvGrpSpPr/>
        <p:nvPr/>
      </p:nvGrpSpPr>
      <p:grpSpPr>
        <a:xfrm>
          <a:off x="0" y="0"/>
          <a:ext cx="0" cy="0"/>
          <a:chOff x="0" y="0"/>
          <a:chExt cx="0" cy="0"/>
        </a:xfrm>
      </p:grpSpPr>
      <p:sp>
        <p:nvSpPr>
          <p:cNvPr id="1658" name="Google Shape;1658;p84"/>
          <p:cNvSpPr txBox="1"/>
          <p:nvPr/>
        </p:nvSpPr>
        <p:spPr>
          <a:xfrm>
            <a:off x="6477000" y="5399900"/>
            <a:ext cx="25908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00" b="1">
                <a:solidFill>
                  <a:srgbClr val="A5A5A5"/>
                </a:solidFill>
                <a:latin typeface="Helvetica Neue"/>
                <a:ea typeface="Helvetica Neue"/>
                <a:cs typeface="Helvetica Neue"/>
                <a:sym typeface="Helvetica Neue"/>
              </a:rPr>
              <a:t>Network Science: Graph Theory </a:t>
            </a:r>
            <a:endParaRPr sz="600" i="1">
              <a:solidFill>
                <a:srgbClr val="A5A5A5"/>
              </a:solidFill>
              <a:latin typeface="Helvetica Neue"/>
              <a:ea typeface="Helvetica Neue"/>
              <a:cs typeface="Helvetica Neue"/>
              <a:sym typeface="Helvetica Neue"/>
            </a:endParaRPr>
          </a:p>
        </p:txBody>
      </p:sp>
      <p:sp>
        <p:nvSpPr>
          <p:cNvPr id="1659" name="Google Shape;1659;p84"/>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chemeClr val="lt1"/>
                </a:solidFill>
                <a:latin typeface="Helvetica Neue"/>
                <a:ea typeface="Helvetica Neue"/>
                <a:cs typeface="Helvetica Neue"/>
                <a:sym typeface="Helvetica Neue"/>
              </a:rPr>
              <a:t>GRAPHOLOGY: Real networks can have multiple characteristics</a:t>
            </a:r>
            <a:endParaRPr sz="2000" b="1" i="1">
              <a:solidFill>
                <a:srgbClr val="F2F2F2"/>
              </a:solidFill>
              <a:latin typeface="Helvetica Neue"/>
              <a:ea typeface="Helvetica Neue"/>
              <a:cs typeface="Helvetica Neue"/>
              <a:sym typeface="Helvetica Neue"/>
            </a:endParaRPr>
          </a:p>
        </p:txBody>
      </p:sp>
      <p:sp>
        <p:nvSpPr>
          <p:cNvPr id="1660" name="Google Shape;1660;p84"/>
          <p:cNvSpPr txBox="1"/>
          <p:nvPr/>
        </p:nvSpPr>
        <p:spPr>
          <a:xfrm>
            <a:off x="177800" y="721696"/>
            <a:ext cx="7988300" cy="4893648"/>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400">
                <a:solidFill>
                  <a:schemeClr val="dk1"/>
                </a:solidFill>
                <a:latin typeface="Helvetica Neue"/>
                <a:ea typeface="Helvetica Neue"/>
                <a:cs typeface="Helvetica Neue"/>
                <a:sym typeface="Helvetica Neue"/>
              </a:rPr>
              <a:t>WWW &gt;     </a:t>
            </a:r>
            <a:r>
              <a:rPr lang="en-US" sz="1600" b="1">
                <a:solidFill>
                  <a:schemeClr val="dk1"/>
                </a:solidFill>
                <a:latin typeface="Helvetica Neue"/>
                <a:ea typeface="Helvetica Neue"/>
                <a:cs typeface="Helvetica Neue"/>
                <a:sym typeface="Helvetica Neue"/>
              </a:rPr>
              <a:t>d</a:t>
            </a:r>
            <a:r>
              <a:rPr lang="en-US" sz="1600">
                <a:solidFill>
                  <a:schemeClr val="dk1"/>
                </a:solidFill>
                <a:latin typeface="Helvetica Neue"/>
                <a:ea typeface="Helvetica Neue"/>
                <a:cs typeface="Helvetica Neue"/>
                <a:sym typeface="Helvetica Neue"/>
              </a:rPr>
              <a:t>irected multigraph with self-interactions</a:t>
            </a:r>
            <a:endParaRPr/>
          </a:p>
          <a:p>
            <a:pPr marL="0" marR="0" lvl="0" indent="0" algn="r" rtl="0">
              <a:spcBef>
                <a:spcPts val="0"/>
              </a:spcBef>
              <a:spcAft>
                <a:spcPts val="0"/>
              </a:spcAft>
              <a:buNone/>
            </a:pPr>
            <a:r>
              <a:rPr lang="en-US" sz="2400">
                <a:solidFill>
                  <a:schemeClr val="dk1"/>
                </a:solidFill>
                <a:latin typeface="Helvetica Neue"/>
                <a:ea typeface="Helvetica Neue"/>
                <a:cs typeface="Helvetica Neue"/>
                <a:sym typeface="Helvetica Neue"/>
              </a:rPr>
              <a:t>	</a:t>
            </a:r>
            <a:endParaRPr sz="1600">
              <a:solidFill>
                <a:schemeClr val="dk1"/>
              </a:solidFill>
              <a:latin typeface="Helvetica Neue"/>
              <a:ea typeface="Helvetica Neue"/>
              <a:cs typeface="Helvetica Neue"/>
              <a:sym typeface="Helvetica Neue"/>
            </a:endParaRPr>
          </a:p>
          <a:p>
            <a:pPr marL="0" marR="0" lvl="0" indent="0" algn="r" rtl="0">
              <a:spcBef>
                <a:spcPts val="0"/>
              </a:spcBef>
              <a:spcAft>
                <a:spcPts val="0"/>
              </a:spcAft>
              <a:buNone/>
            </a:pPr>
            <a:endParaRPr sz="1800">
              <a:solidFill>
                <a:schemeClr val="dk1"/>
              </a:solidFill>
              <a:latin typeface="Helvetica Neue"/>
              <a:ea typeface="Helvetica Neue"/>
              <a:cs typeface="Helvetica Neue"/>
              <a:sym typeface="Helvetica Neue"/>
            </a:endParaRPr>
          </a:p>
          <a:p>
            <a:pPr marL="0" marR="0" lvl="0" indent="0" algn="r" rtl="0">
              <a:spcBef>
                <a:spcPts val="0"/>
              </a:spcBef>
              <a:spcAft>
                <a:spcPts val="0"/>
              </a:spcAft>
              <a:buNone/>
            </a:pPr>
            <a:r>
              <a:rPr lang="en-US" sz="2400">
                <a:solidFill>
                  <a:schemeClr val="dk1"/>
                </a:solidFill>
                <a:latin typeface="Helvetica Neue"/>
                <a:ea typeface="Helvetica Neue"/>
                <a:cs typeface="Helvetica Neue"/>
                <a:sym typeface="Helvetica Neue"/>
              </a:rPr>
              <a:t>Protein Interactions &gt;  </a:t>
            </a:r>
            <a:r>
              <a:rPr lang="en-US" sz="1600" b="1">
                <a:solidFill>
                  <a:schemeClr val="dk1"/>
                </a:solidFill>
                <a:latin typeface="Helvetica Neue"/>
                <a:ea typeface="Helvetica Neue"/>
                <a:cs typeface="Helvetica Neue"/>
                <a:sym typeface="Helvetica Neue"/>
              </a:rPr>
              <a:t>u</a:t>
            </a:r>
            <a:r>
              <a:rPr lang="en-US" sz="1600">
                <a:solidFill>
                  <a:schemeClr val="dk1"/>
                </a:solidFill>
                <a:latin typeface="Helvetica Neue"/>
                <a:ea typeface="Helvetica Neue"/>
                <a:cs typeface="Helvetica Neue"/>
                <a:sym typeface="Helvetica Neue"/>
              </a:rPr>
              <a:t>ndirected unweighted with self-interactions</a:t>
            </a:r>
            <a:endParaRPr/>
          </a:p>
          <a:p>
            <a:pPr marL="0" marR="0" lvl="0" indent="0" algn="r" rtl="0">
              <a:spcBef>
                <a:spcPts val="0"/>
              </a:spcBef>
              <a:spcAft>
                <a:spcPts val="0"/>
              </a:spcAft>
              <a:buNone/>
            </a:pPr>
            <a:endParaRPr sz="1600">
              <a:solidFill>
                <a:schemeClr val="dk1"/>
              </a:solidFill>
              <a:latin typeface="Helvetica Neue"/>
              <a:ea typeface="Helvetica Neue"/>
              <a:cs typeface="Helvetica Neue"/>
              <a:sym typeface="Helvetica Neue"/>
            </a:endParaRPr>
          </a:p>
          <a:p>
            <a:pPr marL="0" marR="0" lvl="0" indent="0" algn="r" rtl="0">
              <a:spcBef>
                <a:spcPts val="0"/>
              </a:spcBef>
              <a:spcAft>
                <a:spcPts val="0"/>
              </a:spcAft>
              <a:buNone/>
            </a:pPr>
            <a:endParaRPr sz="1800">
              <a:solidFill>
                <a:schemeClr val="dk1"/>
              </a:solidFill>
              <a:latin typeface="Helvetica Neue"/>
              <a:ea typeface="Helvetica Neue"/>
              <a:cs typeface="Helvetica Neue"/>
              <a:sym typeface="Helvetica Neue"/>
            </a:endParaRPr>
          </a:p>
          <a:p>
            <a:pPr marL="0" marR="0" lvl="0" indent="0" algn="r" rtl="0">
              <a:spcBef>
                <a:spcPts val="0"/>
              </a:spcBef>
              <a:spcAft>
                <a:spcPts val="0"/>
              </a:spcAft>
              <a:buNone/>
            </a:pPr>
            <a:r>
              <a:rPr lang="en-US" sz="2400">
                <a:solidFill>
                  <a:schemeClr val="dk1"/>
                </a:solidFill>
                <a:latin typeface="Helvetica Neue"/>
                <a:ea typeface="Helvetica Neue"/>
                <a:cs typeface="Helvetica Neue"/>
                <a:sym typeface="Helvetica Neue"/>
              </a:rPr>
              <a:t>Collaboration network &gt;           </a:t>
            </a:r>
            <a:r>
              <a:rPr lang="en-US" sz="1600" b="1">
                <a:solidFill>
                  <a:schemeClr val="dk1"/>
                </a:solidFill>
                <a:latin typeface="Helvetica Neue"/>
                <a:ea typeface="Helvetica Neue"/>
                <a:cs typeface="Helvetica Neue"/>
                <a:sym typeface="Helvetica Neue"/>
              </a:rPr>
              <a:t>u</a:t>
            </a:r>
            <a:r>
              <a:rPr lang="en-US" sz="1600">
                <a:solidFill>
                  <a:schemeClr val="dk1"/>
                </a:solidFill>
                <a:latin typeface="Helvetica Neue"/>
                <a:ea typeface="Helvetica Neue"/>
                <a:cs typeface="Helvetica Neue"/>
                <a:sym typeface="Helvetica Neue"/>
              </a:rPr>
              <a:t>ndirected multigraph or weighted.</a:t>
            </a:r>
            <a:endParaRPr/>
          </a:p>
          <a:p>
            <a:pPr marL="0" marR="0" lvl="0" indent="0" algn="r" rtl="0">
              <a:spcBef>
                <a:spcPts val="0"/>
              </a:spcBef>
              <a:spcAft>
                <a:spcPts val="0"/>
              </a:spcAft>
              <a:buNone/>
            </a:pPr>
            <a:endParaRPr sz="1600">
              <a:solidFill>
                <a:schemeClr val="dk1"/>
              </a:solidFill>
              <a:latin typeface="Helvetica Neue"/>
              <a:ea typeface="Helvetica Neue"/>
              <a:cs typeface="Helvetica Neue"/>
              <a:sym typeface="Helvetica Neue"/>
            </a:endParaRPr>
          </a:p>
          <a:p>
            <a:pPr marL="0" marR="0" lvl="0" indent="0" algn="r" rtl="0">
              <a:spcBef>
                <a:spcPts val="0"/>
              </a:spcBef>
              <a:spcAft>
                <a:spcPts val="0"/>
              </a:spcAft>
              <a:buNone/>
            </a:pPr>
            <a:endParaRPr sz="1800">
              <a:solidFill>
                <a:schemeClr val="dk1"/>
              </a:solidFill>
              <a:latin typeface="Helvetica Neue"/>
              <a:ea typeface="Helvetica Neue"/>
              <a:cs typeface="Helvetica Neue"/>
              <a:sym typeface="Helvetica Neue"/>
            </a:endParaRPr>
          </a:p>
          <a:p>
            <a:pPr marL="0" marR="0" lvl="0" indent="0" algn="r" rtl="0">
              <a:spcBef>
                <a:spcPts val="0"/>
              </a:spcBef>
              <a:spcAft>
                <a:spcPts val="0"/>
              </a:spcAft>
              <a:buNone/>
            </a:pPr>
            <a:r>
              <a:rPr lang="en-US" sz="2400">
                <a:solidFill>
                  <a:schemeClr val="dk1"/>
                </a:solidFill>
                <a:latin typeface="Helvetica Neue"/>
                <a:ea typeface="Helvetica Neue"/>
                <a:cs typeface="Helvetica Neue"/>
                <a:sym typeface="Helvetica Neue"/>
              </a:rPr>
              <a:t>Mobile phone calls &gt;                           </a:t>
            </a:r>
            <a:r>
              <a:rPr lang="en-US" sz="1600">
                <a:solidFill>
                  <a:schemeClr val="dk1"/>
                </a:solidFill>
                <a:latin typeface="Helvetica Neue"/>
                <a:ea typeface="Helvetica Neue"/>
                <a:cs typeface="Helvetica Neue"/>
                <a:sym typeface="Helvetica Neue"/>
              </a:rPr>
              <a:t>directed, weighted.        </a:t>
            </a:r>
            <a:endParaRPr/>
          </a:p>
          <a:p>
            <a:pPr marL="0" marR="0" lvl="0" indent="0" algn="r" rtl="0">
              <a:spcBef>
                <a:spcPts val="0"/>
              </a:spcBef>
              <a:spcAft>
                <a:spcPts val="0"/>
              </a:spcAft>
              <a:buNone/>
            </a:pPr>
            <a:endParaRPr sz="1600">
              <a:solidFill>
                <a:schemeClr val="dk1"/>
              </a:solidFill>
              <a:latin typeface="Helvetica Neue"/>
              <a:ea typeface="Helvetica Neue"/>
              <a:cs typeface="Helvetica Neue"/>
              <a:sym typeface="Helvetica Neue"/>
            </a:endParaRPr>
          </a:p>
          <a:p>
            <a:pPr marL="0" marR="0" lvl="0" indent="0" algn="r" rtl="0">
              <a:spcBef>
                <a:spcPts val="0"/>
              </a:spcBef>
              <a:spcAft>
                <a:spcPts val="0"/>
              </a:spcAft>
              <a:buNone/>
            </a:pPr>
            <a:endParaRPr sz="1600">
              <a:solidFill>
                <a:schemeClr val="dk1"/>
              </a:solidFill>
              <a:latin typeface="Helvetica Neue"/>
              <a:ea typeface="Helvetica Neue"/>
              <a:cs typeface="Helvetica Neue"/>
              <a:sym typeface="Helvetica Neue"/>
            </a:endParaRPr>
          </a:p>
          <a:p>
            <a:pPr marL="0" marR="0" lvl="0" indent="0" algn="r" rtl="0">
              <a:spcBef>
                <a:spcPts val="0"/>
              </a:spcBef>
              <a:spcAft>
                <a:spcPts val="0"/>
              </a:spcAft>
              <a:buNone/>
            </a:pPr>
            <a:r>
              <a:rPr lang="en-US" sz="2400">
                <a:solidFill>
                  <a:schemeClr val="dk1"/>
                </a:solidFill>
                <a:latin typeface="Helvetica Neue"/>
                <a:ea typeface="Helvetica Neue"/>
                <a:cs typeface="Helvetica Neue"/>
                <a:sym typeface="Helvetica Neue"/>
              </a:rPr>
              <a:t>Facebook Friendship links &gt;                                  </a:t>
            </a:r>
            <a:r>
              <a:rPr lang="en-US" sz="1600" b="1">
                <a:solidFill>
                  <a:schemeClr val="dk1"/>
                </a:solidFill>
                <a:latin typeface="Helvetica Neue"/>
                <a:ea typeface="Helvetica Neue"/>
                <a:cs typeface="Helvetica Neue"/>
                <a:sym typeface="Helvetica Neue"/>
              </a:rPr>
              <a:t>u</a:t>
            </a:r>
            <a:r>
              <a:rPr lang="en-US" sz="1600">
                <a:solidFill>
                  <a:schemeClr val="dk1"/>
                </a:solidFill>
                <a:latin typeface="Helvetica Neue"/>
                <a:ea typeface="Helvetica Neue"/>
                <a:cs typeface="Helvetica Neue"/>
                <a:sym typeface="Helvetica Neue"/>
              </a:rPr>
              <a:t>ndirected, unweighted.</a:t>
            </a:r>
            <a:endParaRPr/>
          </a:p>
          <a:p>
            <a:pPr marL="0" marR="0" lvl="0" indent="0" algn="r" rtl="0">
              <a:spcBef>
                <a:spcPts val="0"/>
              </a:spcBef>
              <a:spcAft>
                <a:spcPts val="0"/>
              </a:spcAft>
              <a:buNone/>
            </a:pPr>
            <a:endParaRPr sz="160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664"/>
        <p:cNvGrpSpPr/>
        <p:nvPr/>
      </p:nvGrpSpPr>
      <p:grpSpPr>
        <a:xfrm>
          <a:off x="0" y="0"/>
          <a:ext cx="0" cy="0"/>
          <a:chOff x="0" y="0"/>
          <a:chExt cx="0" cy="0"/>
        </a:xfrm>
      </p:grpSpPr>
      <p:sp>
        <p:nvSpPr>
          <p:cNvPr id="1665" name="Google Shape;1665;p85"/>
          <p:cNvSpPr txBox="1">
            <a:spLocks noGrp="1"/>
          </p:cNvSpPr>
          <p:nvPr>
            <p:ph type="body" idx="1"/>
          </p:nvPr>
        </p:nvSpPr>
        <p:spPr>
          <a:xfrm>
            <a:off x="947738" y="4013203"/>
            <a:ext cx="7358063" cy="3914180"/>
          </a:xfrm>
          <a:prstGeom prst="rect">
            <a:avLst/>
          </a:prstGeom>
          <a:noFill/>
          <a:ln>
            <a:noFill/>
          </a:ln>
        </p:spPr>
        <p:txBody>
          <a:bodyPr spcFirstLastPara="1" wrap="square" lIns="91425" tIns="45700" rIns="91425" bIns="45700" anchor="t" anchorCtr="0">
            <a:normAutofit/>
          </a:bodyPr>
          <a:lstStyle/>
          <a:p>
            <a:pPr marL="636218" lvl="0" indent="-342900" algn="l" rtl="0">
              <a:spcBef>
                <a:spcPts val="0"/>
              </a:spcBef>
              <a:spcAft>
                <a:spcPts val="0"/>
              </a:spcAft>
              <a:buClr>
                <a:schemeClr val="dk1"/>
              </a:buClr>
              <a:buSzPts val="2400"/>
              <a:buNone/>
            </a:pPr>
            <a:r>
              <a:rPr lang="en-US" sz="2400" b="1">
                <a:latin typeface="Helvetica Neue"/>
                <a:ea typeface="Helvetica Neue"/>
                <a:cs typeface="Helvetica Neue"/>
                <a:sym typeface="Helvetica Neue"/>
              </a:rPr>
              <a:t>A. Degree distribution: 			  p</a:t>
            </a:r>
            <a:r>
              <a:rPr lang="en-US" sz="2400" b="1" baseline="-25000">
                <a:latin typeface="Helvetica Neue"/>
                <a:ea typeface="Helvetica Neue"/>
                <a:cs typeface="Helvetica Neue"/>
                <a:sym typeface="Helvetica Neue"/>
              </a:rPr>
              <a:t>k</a:t>
            </a:r>
            <a:endParaRPr sz="2400" b="1" baseline="-25000">
              <a:latin typeface="Helvetica Neue"/>
              <a:ea typeface="Helvetica Neue"/>
              <a:cs typeface="Helvetica Neue"/>
              <a:sym typeface="Helvetica Neue"/>
            </a:endParaRPr>
          </a:p>
          <a:p>
            <a:pPr marL="636218" lvl="0" indent="-342900" algn="l" rtl="0">
              <a:spcBef>
                <a:spcPts val="480"/>
              </a:spcBef>
              <a:spcAft>
                <a:spcPts val="0"/>
              </a:spcAft>
              <a:buClr>
                <a:schemeClr val="dk1"/>
              </a:buClr>
              <a:buSzPts val="2400"/>
              <a:buNone/>
            </a:pPr>
            <a:r>
              <a:rPr lang="en-US" sz="2400" b="1">
                <a:latin typeface="Helvetica Neue"/>
                <a:ea typeface="Helvetica Neue"/>
                <a:cs typeface="Helvetica Neue"/>
                <a:sym typeface="Helvetica Neue"/>
              </a:rPr>
              <a:t>B. Path length: 						</a:t>
            </a:r>
            <a:r>
              <a:rPr lang="en-US" sz="2400" b="1" i="1">
                <a:latin typeface="Helvetica Neue"/>
                <a:ea typeface="Helvetica Neue"/>
                <a:cs typeface="Helvetica Neue"/>
                <a:sym typeface="Helvetica Neue"/>
              </a:rPr>
              <a:t>&lt;d&gt;</a:t>
            </a:r>
            <a:r>
              <a:rPr lang="en-US" sz="2400" b="1">
                <a:latin typeface="Helvetica Neue"/>
                <a:ea typeface="Helvetica Neue"/>
                <a:cs typeface="Helvetica Neue"/>
                <a:sym typeface="Helvetica Neue"/>
              </a:rPr>
              <a:t>			</a:t>
            </a:r>
            <a:endParaRPr/>
          </a:p>
          <a:p>
            <a:pPr marL="636218" lvl="0" indent="-342900" algn="l" rtl="0">
              <a:spcBef>
                <a:spcPts val="480"/>
              </a:spcBef>
              <a:spcAft>
                <a:spcPts val="0"/>
              </a:spcAft>
              <a:buClr>
                <a:schemeClr val="dk1"/>
              </a:buClr>
              <a:buSzPts val="2400"/>
              <a:buNone/>
            </a:pPr>
            <a:r>
              <a:rPr lang="en-US" sz="2400" b="1">
                <a:latin typeface="Helvetica Neue"/>
                <a:ea typeface="Helvetica Neue"/>
                <a:cs typeface="Helvetica Neue"/>
                <a:sym typeface="Helvetica Neue"/>
              </a:rPr>
              <a:t>C. Clustering coefficient:</a:t>
            </a:r>
            <a:endParaRPr/>
          </a:p>
        </p:txBody>
      </p:sp>
      <p:pic>
        <p:nvPicPr>
          <p:cNvPr id="1666" name="Google Shape;1666;p85"/>
          <p:cNvPicPr preferRelativeResize="0"/>
          <p:nvPr/>
        </p:nvPicPr>
        <p:blipFill rotWithShape="1">
          <a:blip r:embed="rId3">
            <a:alphaModFix/>
          </a:blip>
          <a:srcRect/>
          <a:stretch/>
        </p:blipFill>
        <p:spPr>
          <a:xfrm>
            <a:off x="5670014" y="4900230"/>
            <a:ext cx="1441983" cy="567402"/>
          </a:xfrm>
          <a:prstGeom prst="rect">
            <a:avLst/>
          </a:prstGeom>
          <a:noFill/>
          <a:ln>
            <a:noFill/>
          </a:ln>
        </p:spPr>
      </p:pic>
      <p:sp>
        <p:nvSpPr>
          <p:cNvPr id="1667" name="Google Shape;1667;p85"/>
          <p:cNvSpPr txBox="1"/>
          <p:nvPr/>
        </p:nvSpPr>
        <p:spPr>
          <a:xfrm>
            <a:off x="6477000" y="5399900"/>
            <a:ext cx="25908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00" b="1">
                <a:solidFill>
                  <a:srgbClr val="A5A5A5"/>
                </a:solidFill>
                <a:latin typeface="Helvetica Neue"/>
                <a:ea typeface="Helvetica Neue"/>
                <a:cs typeface="Helvetica Neue"/>
                <a:sym typeface="Helvetica Neue"/>
              </a:rPr>
              <a:t>Network Science: Graph Theory </a:t>
            </a:r>
            <a:endParaRPr sz="600" i="1">
              <a:solidFill>
                <a:srgbClr val="A5A5A5"/>
              </a:solidFill>
              <a:latin typeface="Helvetica Neue"/>
              <a:ea typeface="Helvetica Neue"/>
              <a:cs typeface="Helvetica Neue"/>
              <a:sym typeface="Helvetica Neue"/>
            </a:endParaRPr>
          </a:p>
        </p:txBody>
      </p:sp>
      <p:sp>
        <p:nvSpPr>
          <p:cNvPr id="1668" name="Google Shape;1668;p85"/>
          <p:cNvSpPr txBox="1"/>
          <p:nvPr/>
        </p:nvSpPr>
        <p:spPr>
          <a:xfrm>
            <a:off x="0" y="2159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chemeClr val="lt1"/>
                </a:solidFill>
                <a:latin typeface="Helvetica Neue"/>
                <a:ea typeface="Helvetica Neue"/>
                <a:cs typeface="Helvetica Neue"/>
                <a:sym typeface="Helvetica Neue"/>
              </a:rPr>
              <a:t>THREE CENTRAL QUANTITIES IN NETWORK SCIENCE</a:t>
            </a:r>
            <a:endParaRPr sz="2000" b="1" i="1">
              <a:solidFill>
                <a:srgbClr val="F2F2F2"/>
              </a:solidFill>
              <a:latin typeface="Helvetica Neue"/>
              <a:ea typeface="Helvetica Neue"/>
              <a:cs typeface="Helvetica Neue"/>
              <a:sym typeface="Helvetica Neue"/>
            </a:endParaRPr>
          </a:p>
        </p:txBody>
      </p:sp>
      <p:pic>
        <p:nvPicPr>
          <p:cNvPr id="1669" name="Google Shape;1669;p85" descr="F-G-ThreeMeasures.jpg"/>
          <p:cNvPicPr preferRelativeResize="0"/>
          <p:nvPr/>
        </p:nvPicPr>
        <p:blipFill rotWithShape="1">
          <a:blip r:embed="rId4">
            <a:alphaModFix/>
          </a:blip>
          <a:srcRect/>
          <a:stretch/>
        </p:blipFill>
        <p:spPr>
          <a:xfrm rot="-5400000">
            <a:off x="2769296" y="-628998"/>
            <a:ext cx="3196875" cy="57150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grpSp>
        <p:nvGrpSpPr>
          <p:cNvPr id="1675" name="Google Shape;1675;p86"/>
          <p:cNvGrpSpPr/>
          <p:nvPr/>
        </p:nvGrpSpPr>
        <p:grpSpPr>
          <a:xfrm>
            <a:off x="1143000" y="1333500"/>
            <a:ext cx="7772400" cy="952500"/>
            <a:chOff x="720" y="1008"/>
            <a:chExt cx="4896" cy="720"/>
          </a:xfrm>
        </p:grpSpPr>
        <p:cxnSp>
          <p:nvCxnSpPr>
            <p:cNvPr id="1676" name="Google Shape;1676;p86"/>
            <p:cNvCxnSpPr/>
            <p:nvPr/>
          </p:nvCxnSpPr>
          <p:spPr>
            <a:xfrm rot="10800000" flipH="1">
              <a:off x="720" y="1008"/>
              <a:ext cx="1344" cy="720"/>
            </a:xfrm>
            <a:prstGeom prst="straightConnector1">
              <a:avLst/>
            </a:prstGeom>
            <a:noFill/>
            <a:ln w="31750" cap="flat" cmpd="sng">
              <a:solidFill>
                <a:srgbClr val="00FF00"/>
              </a:solidFill>
              <a:prstDash val="solid"/>
              <a:round/>
              <a:headEnd type="stealth" w="med" len="med"/>
              <a:tailEnd type="stealth" w="med" len="med"/>
            </a:ln>
          </p:spPr>
        </p:cxnSp>
        <p:cxnSp>
          <p:nvCxnSpPr>
            <p:cNvPr id="1677" name="Google Shape;1677;p86"/>
            <p:cNvCxnSpPr/>
            <p:nvPr/>
          </p:nvCxnSpPr>
          <p:spPr>
            <a:xfrm rot="10800000" flipH="1">
              <a:off x="2352" y="1008"/>
              <a:ext cx="1680" cy="720"/>
            </a:xfrm>
            <a:prstGeom prst="straightConnector1">
              <a:avLst/>
            </a:prstGeom>
            <a:noFill/>
            <a:ln w="31750" cap="flat" cmpd="sng">
              <a:solidFill>
                <a:srgbClr val="00FF00"/>
              </a:solidFill>
              <a:prstDash val="solid"/>
              <a:round/>
              <a:headEnd type="stealth" w="med" len="med"/>
              <a:tailEnd type="stealth" w="med" len="med"/>
            </a:ln>
          </p:spPr>
        </p:cxnSp>
        <p:cxnSp>
          <p:nvCxnSpPr>
            <p:cNvPr id="1678" name="Google Shape;1678;p86"/>
            <p:cNvCxnSpPr/>
            <p:nvPr/>
          </p:nvCxnSpPr>
          <p:spPr>
            <a:xfrm rot="10800000">
              <a:off x="1152" y="1008"/>
              <a:ext cx="864" cy="720"/>
            </a:xfrm>
            <a:prstGeom prst="straightConnector1">
              <a:avLst/>
            </a:prstGeom>
            <a:noFill/>
            <a:ln w="31750" cap="flat" cmpd="sng">
              <a:solidFill>
                <a:srgbClr val="00FF00"/>
              </a:solidFill>
              <a:prstDash val="solid"/>
              <a:round/>
              <a:headEnd type="stealth" w="med" len="med"/>
              <a:tailEnd type="stealth" w="med" len="med"/>
            </a:ln>
          </p:spPr>
        </p:cxnSp>
        <p:cxnSp>
          <p:nvCxnSpPr>
            <p:cNvPr id="1679" name="Google Shape;1679;p86"/>
            <p:cNvCxnSpPr/>
            <p:nvPr/>
          </p:nvCxnSpPr>
          <p:spPr>
            <a:xfrm rot="10800000">
              <a:off x="2112" y="1008"/>
              <a:ext cx="672" cy="720"/>
            </a:xfrm>
            <a:prstGeom prst="straightConnector1">
              <a:avLst/>
            </a:prstGeom>
            <a:noFill/>
            <a:ln w="31750" cap="flat" cmpd="sng">
              <a:solidFill>
                <a:srgbClr val="00FF00"/>
              </a:solidFill>
              <a:prstDash val="solid"/>
              <a:round/>
              <a:headEnd type="stealth" w="med" len="med"/>
              <a:tailEnd type="stealth" w="med" len="med"/>
            </a:ln>
          </p:spPr>
        </p:cxnSp>
        <p:sp>
          <p:nvSpPr>
            <p:cNvPr id="1680" name="Google Shape;1680;p86"/>
            <p:cNvSpPr txBox="1"/>
            <p:nvPr/>
          </p:nvSpPr>
          <p:spPr>
            <a:xfrm>
              <a:off x="4380" y="1119"/>
              <a:ext cx="1236" cy="489"/>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800">
                  <a:solidFill>
                    <a:srgbClr val="008000"/>
                  </a:solidFill>
                  <a:latin typeface="Calibri"/>
                  <a:ea typeface="Calibri"/>
                  <a:cs typeface="Calibri"/>
                  <a:sym typeface="Calibri"/>
                </a:rPr>
                <a:t>protein-gene interactions</a:t>
              </a:r>
              <a:endParaRPr sz="1800">
                <a:solidFill>
                  <a:srgbClr val="66FF33"/>
                </a:solidFill>
                <a:latin typeface="Calibri"/>
                <a:ea typeface="Calibri"/>
                <a:cs typeface="Calibri"/>
                <a:sym typeface="Calibri"/>
              </a:endParaRPr>
            </a:p>
          </p:txBody>
        </p:sp>
      </p:grpSp>
      <p:grpSp>
        <p:nvGrpSpPr>
          <p:cNvPr id="1681" name="Google Shape;1681;p86"/>
          <p:cNvGrpSpPr/>
          <p:nvPr/>
        </p:nvGrpSpPr>
        <p:grpSpPr>
          <a:xfrm>
            <a:off x="876300" y="2857500"/>
            <a:ext cx="8267700" cy="762000"/>
            <a:chOff x="552" y="2160"/>
            <a:chExt cx="5208" cy="576"/>
          </a:xfrm>
        </p:grpSpPr>
        <p:sp>
          <p:nvSpPr>
            <p:cNvPr id="1682" name="Google Shape;1682;p86"/>
            <p:cNvSpPr/>
            <p:nvPr/>
          </p:nvSpPr>
          <p:spPr>
            <a:xfrm>
              <a:off x="1326" y="2316"/>
              <a:ext cx="1536" cy="194"/>
            </a:xfrm>
            <a:custGeom>
              <a:avLst/>
              <a:gdLst/>
              <a:ahLst/>
              <a:cxnLst/>
              <a:rect l="l" t="t" r="r" b="b"/>
              <a:pathLst>
                <a:path w="1536" h="194" extrusionOk="0">
                  <a:moveTo>
                    <a:pt x="0" y="0"/>
                  </a:moveTo>
                  <a:cubicBezTo>
                    <a:pt x="139" y="32"/>
                    <a:pt x="578" y="190"/>
                    <a:pt x="834" y="192"/>
                  </a:cubicBezTo>
                  <a:cubicBezTo>
                    <a:pt x="1090" y="194"/>
                    <a:pt x="1390" y="50"/>
                    <a:pt x="1536" y="12"/>
                  </a:cubicBezTo>
                </a:path>
              </a:pathLst>
            </a:custGeom>
            <a:noFill/>
            <a:ln w="31750" cap="flat" cmpd="sng">
              <a:solidFill>
                <a:srgbClr val="FF33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83" name="Google Shape;1683;p86"/>
            <p:cNvSpPr/>
            <p:nvPr/>
          </p:nvSpPr>
          <p:spPr>
            <a:xfrm>
              <a:off x="720" y="2280"/>
              <a:ext cx="1176" cy="208"/>
            </a:xfrm>
            <a:custGeom>
              <a:avLst/>
              <a:gdLst/>
              <a:ahLst/>
              <a:cxnLst/>
              <a:rect l="l" t="t" r="r" b="b"/>
              <a:pathLst>
                <a:path w="1176" h="208" extrusionOk="0">
                  <a:moveTo>
                    <a:pt x="0" y="0"/>
                  </a:moveTo>
                  <a:cubicBezTo>
                    <a:pt x="100" y="34"/>
                    <a:pt x="404" y="200"/>
                    <a:pt x="600" y="204"/>
                  </a:cubicBezTo>
                  <a:cubicBezTo>
                    <a:pt x="796" y="208"/>
                    <a:pt x="1056" y="61"/>
                    <a:pt x="1176" y="24"/>
                  </a:cubicBezTo>
                </a:path>
              </a:pathLst>
            </a:custGeom>
            <a:noFill/>
            <a:ln w="31750" cap="flat" cmpd="sng">
              <a:solidFill>
                <a:srgbClr val="FF33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684" name="Google Shape;1684;p86"/>
            <p:cNvCxnSpPr/>
            <p:nvPr/>
          </p:nvCxnSpPr>
          <p:spPr>
            <a:xfrm>
              <a:off x="748" y="2160"/>
              <a:ext cx="392" cy="0"/>
            </a:xfrm>
            <a:prstGeom prst="straightConnector1">
              <a:avLst/>
            </a:prstGeom>
            <a:noFill/>
            <a:ln w="31750" cap="flat" cmpd="sng">
              <a:solidFill>
                <a:srgbClr val="FF3300"/>
              </a:solidFill>
              <a:prstDash val="solid"/>
              <a:round/>
              <a:headEnd type="stealth" w="med" len="med"/>
              <a:tailEnd type="stealth" w="med" len="med"/>
            </a:ln>
          </p:spPr>
        </p:cxnSp>
        <p:cxnSp>
          <p:nvCxnSpPr>
            <p:cNvPr id="1685" name="Google Shape;1685;p86"/>
            <p:cNvCxnSpPr/>
            <p:nvPr/>
          </p:nvCxnSpPr>
          <p:spPr>
            <a:xfrm>
              <a:off x="2304" y="2160"/>
              <a:ext cx="480" cy="0"/>
            </a:xfrm>
            <a:prstGeom prst="straightConnector1">
              <a:avLst/>
            </a:prstGeom>
            <a:noFill/>
            <a:ln w="31750" cap="flat" cmpd="sng">
              <a:solidFill>
                <a:srgbClr val="FF3300"/>
              </a:solidFill>
              <a:prstDash val="solid"/>
              <a:round/>
              <a:headEnd type="stealth" w="med" len="med"/>
              <a:tailEnd type="stealth" w="med" len="med"/>
            </a:ln>
          </p:spPr>
        </p:cxnSp>
        <p:cxnSp>
          <p:nvCxnSpPr>
            <p:cNvPr id="1686" name="Google Shape;1686;p86"/>
            <p:cNvCxnSpPr/>
            <p:nvPr/>
          </p:nvCxnSpPr>
          <p:spPr>
            <a:xfrm>
              <a:off x="3168" y="2160"/>
              <a:ext cx="288" cy="0"/>
            </a:xfrm>
            <a:prstGeom prst="straightConnector1">
              <a:avLst/>
            </a:prstGeom>
            <a:noFill/>
            <a:ln w="31750" cap="flat" cmpd="sng">
              <a:solidFill>
                <a:srgbClr val="FF3300"/>
              </a:solidFill>
              <a:prstDash val="solid"/>
              <a:round/>
              <a:headEnd type="stealth" w="med" len="med"/>
              <a:tailEnd type="stealth" w="med" len="med"/>
            </a:ln>
          </p:spPr>
        </p:cxnSp>
        <p:sp>
          <p:nvSpPr>
            <p:cNvPr id="1687" name="Google Shape;1687;p86"/>
            <p:cNvSpPr/>
            <p:nvPr/>
          </p:nvSpPr>
          <p:spPr>
            <a:xfrm>
              <a:off x="552" y="2286"/>
              <a:ext cx="3066" cy="450"/>
            </a:xfrm>
            <a:custGeom>
              <a:avLst/>
              <a:gdLst/>
              <a:ahLst/>
              <a:cxnLst/>
              <a:rect l="l" t="t" r="r" b="b"/>
              <a:pathLst>
                <a:path w="3066" h="450" extrusionOk="0">
                  <a:moveTo>
                    <a:pt x="0" y="36"/>
                  </a:moveTo>
                  <a:cubicBezTo>
                    <a:pt x="256" y="104"/>
                    <a:pt x="1031" y="450"/>
                    <a:pt x="1542" y="444"/>
                  </a:cubicBezTo>
                  <a:cubicBezTo>
                    <a:pt x="2053" y="438"/>
                    <a:pt x="2749" y="92"/>
                    <a:pt x="3066" y="0"/>
                  </a:cubicBezTo>
                </a:path>
              </a:pathLst>
            </a:custGeom>
            <a:noFill/>
            <a:ln w="31750" cap="flat" cmpd="sng">
              <a:solidFill>
                <a:srgbClr val="FF33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88" name="Google Shape;1688;p86"/>
            <p:cNvSpPr txBox="1"/>
            <p:nvPr/>
          </p:nvSpPr>
          <p:spPr>
            <a:xfrm>
              <a:off x="4332" y="2233"/>
              <a:ext cx="1428" cy="489"/>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800">
                  <a:solidFill>
                    <a:srgbClr val="FF3300"/>
                  </a:solidFill>
                  <a:latin typeface="Calibri"/>
                  <a:ea typeface="Calibri"/>
                  <a:cs typeface="Calibri"/>
                  <a:sym typeface="Calibri"/>
                </a:rPr>
                <a:t>protein-protein interactions</a:t>
              </a:r>
              <a:endParaRPr sz="1800">
                <a:solidFill>
                  <a:srgbClr val="66FF33"/>
                </a:solidFill>
                <a:latin typeface="Calibri"/>
                <a:ea typeface="Calibri"/>
                <a:cs typeface="Calibri"/>
                <a:sym typeface="Calibri"/>
              </a:endParaRPr>
            </a:p>
          </p:txBody>
        </p:sp>
      </p:grpSp>
      <p:grpSp>
        <p:nvGrpSpPr>
          <p:cNvPr id="1689" name="Google Shape;1689;p86"/>
          <p:cNvGrpSpPr/>
          <p:nvPr/>
        </p:nvGrpSpPr>
        <p:grpSpPr>
          <a:xfrm>
            <a:off x="304801" y="1270000"/>
            <a:ext cx="8204200" cy="1866636"/>
            <a:chOff x="192" y="960"/>
            <a:chExt cx="5168" cy="1411"/>
          </a:xfrm>
        </p:grpSpPr>
        <p:grpSp>
          <p:nvGrpSpPr>
            <p:cNvPr id="1690" name="Google Shape;1690;p86"/>
            <p:cNvGrpSpPr/>
            <p:nvPr/>
          </p:nvGrpSpPr>
          <p:grpSpPr>
            <a:xfrm>
              <a:off x="192" y="1680"/>
              <a:ext cx="5168" cy="691"/>
              <a:chOff x="192" y="1680"/>
              <a:chExt cx="5168" cy="691"/>
            </a:xfrm>
          </p:grpSpPr>
          <p:grpSp>
            <p:nvGrpSpPr>
              <p:cNvPr id="1691" name="Google Shape;1691;p86"/>
              <p:cNvGrpSpPr/>
              <p:nvPr/>
            </p:nvGrpSpPr>
            <p:grpSpPr>
              <a:xfrm>
                <a:off x="192" y="1680"/>
                <a:ext cx="3907" cy="691"/>
                <a:chOff x="192" y="1200"/>
                <a:chExt cx="3907" cy="691"/>
              </a:xfrm>
            </p:grpSpPr>
            <p:pic>
              <p:nvPicPr>
                <p:cNvPr id="1692" name="Google Shape;1692;p86" descr="trace_one"/>
                <p:cNvPicPr preferRelativeResize="0"/>
                <p:nvPr/>
              </p:nvPicPr>
              <p:blipFill rotWithShape="1">
                <a:blip r:embed="rId3">
                  <a:alphaModFix/>
                </a:blip>
                <a:srcRect/>
                <a:stretch/>
              </p:blipFill>
              <p:spPr>
                <a:xfrm>
                  <a:off x="192" y="1200"/>
                  <a:ext cx="691" cy="691"/>
                </a:xfrm>
                <a:prstGeom prst="rect">
                  <a:avLst/>
                </a:prstGeom>
                <a:noFill/>
                <a:ln>
                  <a:noFill/>
                </a:ln>
              </p:spPr>
            </p:pic>
            <p:pic>
              <p:nvPicPr>
                <p:cNvPr id="1693" name="Google Shape;1693;p86" descr="tracel_four"/>
                <p:cNvPicPr preferRelativeResize="0"/>
                <p:nvPr/>
              </p:nvPicPr>
              <p:blipFill rotWithShape="1">
                <a:blip r:embed="rId4">
                  <a:alphaModFix/>
                </a:blip>
                <a:srcRect/>
                <a:stretch/>
              </p:blipFill>
              <p:spPr>
                <a:xfrm>
                  <a:off x="1776" y="1200"/>
                  <a:ext cx="691" cy="691"/>
                </a:xfrm>
                <a:prstGeom prst="rect">
                  <a:avLst/>
                </a:prstGeom>
                <a:noFill/>
                <a:ln>
                  <a:noFill/>
                </a:ln>
              </p:spPr>
            </p:pic>
            <p:pic>
              <p:nvPicPr>
                <p:cNvPr id="1694" name="Google Shape;1694;p86" descr="tracel_five_two"/>
                <p:cNvPicPr preferRelativeResize="0"/>
                <p:nvPr/>
              </p:nvPicPr>
              <p:blipFill rotWithShape="1">
                <a:blip r:embed="rId5">
                  <a:alphaModFix/>
                </a:blip>
                <a:srcRect/>
                <a:stretch/>
              </p:blipFill>
              <p:spPr>
                <a:xfrm>
                  <a:off x="941" y="1200"/>
                  <a:ext cx="691" cy="691"/>
                </a:xfrm>
                <a:prstGeom prst="rect">
                  <a:avLst/>
                </a:prstGeom>
                <a:noFill/>
                <a:ln>
                  <a:noFill/>
                </a:ln>
              </p:spPr>
            </p:pic>
            <p:pic>
              <p:nvPicPr>
                <p:cNvPr id="1695" name="Google Shape;1695;p86" descr="tracel_six"/>
                <p:cNvPicPr preferRelativeResize="0"/>
                <p:nvPr/>
              </p:nvPicPr>
              <p:blipFill rotWithShape="1">
                <a:blip r:embed="rId6">
                  <a:alphaModFix/>
                </a:blip>
                <a:srcRect/>
                <a:stretch/>
              </p:blipFill>
              <p:spPr>
                <a:xfrm>
                  <a:off x="2592" y="1200"/>
                  <a:ext cx="691" cy="691"/>
                </a:xfrm>
                <a:prstGeom prst="rect">
                  <a:avLst/>
                </a:prstGeom>
                <a:noFill/>
                <a:ln>
                  <a:noFill/>
                </a:ln>
              </p:spPr>
            </p:pic>
            <p:pic>
              <p:nvPicPr>
                <p:cNvPr id="1696" name="Google Shape;1696;p86" descr="tracel_nine"/>
                <p:cNvPicPr preferRelativeResize="0"/>
                <p:nvPr/>
              </p:nvPicPr>
              <p:blipFill rotWithShape="1">
                <a:blip r:embed="rId7">
                  <a:alphaModFix/>
                </a:blip>
                <a:srcRect/>
                <a:stretch/>
              </p:blipFill>
              <p:spPr>
                <a:xfrm>
                  <a:off x="3408" y="1200"/>
                  <a:ext cx="691" cy="691"/>
                </a:xfrm>
                <a:prstGeom prst="rect">
                  <a:avLst/>
                </a:prstGeom>
                <a:noFill/>
                <a:ln>
                  <a:noFill/>
                </a:ln>
              </p:spPr>
            </p:pic>
          </p:grpSp>
          <p:sp>
            <p:nvSpPr>
              <p:cNvPr id="1697" name="Google Shape;1697;p86"/>
              <p:cNvSpPr txBox="1"/>
              <p:nvPr/>
            </p:nvSpPr>
            <p:spPr>
              <a:xfrm>
                <a:off x="4412" y="1876"/>
                <a:ext cx="948" cy="279"/>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PROTEOME</a:t>
                </a:r>
                <a:endParaRPr sz="1800" b="0">
                  <a:solidFill>
                    <a:schemeClr val="dk1"/>
                  </a:solidFill>
                  <a:latin typeface="Calibri"/>
                  <a:ea typeface="Calibri"/>
                  <a:cs typeface="Calibri"/>
                  <a:sym typeface="Calibri"/>
                </a:endParaRPr>
              </a:p>
            </p:txBody>
          </p:sp>
        </p:grpSp>
        <p:cxnSp>
          <p:nvCxnSpPr>
            <p:cNvPr id="1698" name="Google Shape;1698;p86"/>
            <p:cNvCxnSpPr/>
            <p:nvPr/>
          </p:nvCxnSpPr>
          <p:spPr>
            <a:xfrm>
              <a:off x="1152" y="1056"/>
              <a:ext cx="192" cy="720"/>
            </a:xfrm>
            <a:prstGeom prst="straightConnector1">
              <a:avLst/>
            </a:prstGeom>
            <a:noFill/>
            <a:ln w="12700" cap="flat" cmpd="sng">
              <a:solidFill>
                <a:schemeClr val="dk1"/>
              </a:solidFill>
              <a:prstDash val="solid"/>
              <a:round/>
              <a:headEnd type="none" w="med" len="med"/>
              <a:tailEnd type="triangle" w="med" len="med"/>
            </a:ln>
          </p:spPr>
        </p:cxnSp>
        <p:cxnSp>
          <p:nvCxnSpPr>
            <p:cNvPr id="1699" name="Google Shape;1699;p86"/>
            <p:cNvCxnSpPr/>
            <p:nvPr/>
          </p:nvCxnSpPr>
          <p:spPr>
            <a:xfrm flipH="1">
              <a:off x="528" y="1056"/>
              <a:ext cx="432" cy="720"/>
            </a:xfrm>
            <a:prstGeom prst="straightConnector1">
              <a:avLst/>
            </a:prstGeom>
            <a:noFill/>
            <a:ln w="12700" cap="flat" cmpd="sng">
              <a:solidFill>
                <a:schemeClr val="dk1"/>
              </a:solidFill>
              <a:prstDash val="solid"/>
              <a:round/>
              <a:headEnd type="none" w="med" len="med"/>
              <a:tailEnd type="triangle" w="med" len="med"/>
            </a:ln>
          </p:spPr>
        </p:cxnSp>
        <p:cxnSp>
          <p:nvCxnSpPr>
            <p:cNvPr id="1700" name="Google Shape;1700;p86"/>
            <p:cNvCxnSpPr/>
            <p:nvPr/>
          </p:nvCxnSpPr>
          <p:spPr>
            <a:xfrm>
              <a:off x="2112" y="1056"/>
              <a:ext cx="0" cy="720"/>
            </a:xfrm>
            <a:prstGeom prst="straightConnector1">
              <a:avLst/>
            </a:prstGeom>
            <a:noFill/>
            <a:ln w="12700" cap="flat" cmpd="sng">
              <a:solidFill>
                <a:schemeClr val="dk1"/>
              </a:solidFill>
              <a:prstDash val="solid"/>
              <a:round/>
              <a:headEnd type="none" w="med" len="med"/>
              <a:tailEnd type="triangle" w="med" len="med"/>
            </a:ln>
          </p:spPr>
        </p:cxnSp>
        <p:cxnSp>
          <p:nvCxnSpPr>
            <p:cNvPr id="1701" name="Google Shape;1701;p86"/>
            <p:cNvCxnSpPr/>
            <p:nvPr/>
          </p:nvCxnSpPr>
          <p:spPr>
            <a:xfrm>
              <a:off x="2688" y="1056"/>
              <a:ext cx="240" cy="720"/>
            </a:xfrm>
            <a:prstGeom prst="straightConnector1">
              <a:avLst/>
            </a:prstGeom>
            <a:noFill/>
            <a:ln w="12700" cap="flat" cmpd="sng">
              <a:solidFill>
                <a:schemeClr val="dk1"/>
              </a:solidFill>
              <a:prstDash val="solid"/>
              <a:round/>
              <a:headEnd type="none" w="med" len="med"/>
              <a:tailEnd type="triangle" w="med" len="med"/>
            </a:ln>
          </p:spPr>
        </p:cxnSp>
        <p:cxnSp>
          <p:nvCxnSpPr>
            <p:cNvPr id="1702" name="Google Shape;1702;p86"/>
            <p:cNvCxnSpPr/>
            <p:nvPr/>
          </p:nvCxnSpPr>
          <p:spPr>
            <a:xfrm flipH="1">
              <a:off x="3840" y="1056"/>
              <a:ext cx="192" cy="720"/>
            </a:xfrm>
            <a:prstGeom prst="straightConnector1">
              <a:avLst/>
            </a:prstGeom>
            <a:noFill/>
            <a:ln w="12700" cap="flat" cmpd="sng">
              <a:solidFill>
                <a:schemeClr val="dk1"/>
              </a:solidFill>
              <a:prstDash val="solid"/>
              <a:round/>
              <a:headEnd type="none" w="med" len="med"/>
              <a:tailEnd type="triangle" w="med" len="med"/>
            </a:ln>
          </p:spPr>
        </p:cxnSp>
        <p:grpSp>
          <p:nvGrpSpPr>
            <p:cNvPr id="1703" name="Google Shape;1703;p86"/>
            <p:cNvGrpSpPr/>
            <p:nvPr/>
          </p:nvGrpSpPr>
          <p:grpSpPr>
            <a:xfrm>
              <a:off x="912" y="960"/>
              <a:ext cx="96" cy="96"/>
              <a:chOff x="576" y="1344"/>
              <a:chExt cx="336" cy="96"/>
            </a:xfrm>
          </p:grpSpPr>
          <p:cxnSp>
            <p:nvCxnSpPr>
              <p:cNvPr id="1704" name="Google Shape;1704;p86"/>
              <p:cNvCxnSpPr/>
              <p:nvPr/>
            </p:nvCxnSpPr>
            <p:spPr>
              <a:xfrm>
                <a:off x="576" y="1344"/>
                <a:ext cx="0" cy="96"/>
              </a:xfrm>
              <a:prstGeom prst="straightConnector1">
                <a:avLst/>
              </a:prstGeom>
              <a:noFill/>
              <a:ln w="12700" cap="flat" cmpd="sng">
                <a:solidFill>
                  <a:schemeClr val="dk1"/>
                </a:solidFill>
                <a:prstDash val="solid"/>
                <a:round/>
                <a:headEnd type="none" w="med" len="med"/>
                <a:tailEnd type="none" w="med" len="med"/>
              </a:ln>
            </p:spPr>
          </p:cxnSp>
          <p:cxnSp>
            <p:nvCxnSpPr>
              <p:cNvPr id="1705" name="Google Shape;1705;p86"/>
              <p:cNvCxnSpPr/>
              <p:nvPr/>
            </p:nvCxnSpPr>
            <p:spPr>
              <a:xfrm>
                <a:off x="576" y="1440"/>
                <a:ext cx="336" cy="0"/>
              </a:xfrm>
              <a:prstGeom prst="straightConnector1">
                <a:avLst/>
              </a:prstGeom>
              <a:noFill/>
              <a:ln w="12700" cap="flat" cmpd="sng">
                <a:solidFill>
                  <a:schemeClr val="dk1"/>
                </a:solidFill>
                <a:prstDash val="solid"/>
                <a:round/>
                <a:headEnd type="none" w="med" len="med"/>
                <a:tailEnd type="none" w="med" len="med"/>
              </a:ln>
            </p:spPr>
          </p:cxnSp>
          <p:cxnSp>
            <p:nvCxnSpPr>
              <p:cNvPr id="1706" name="Google Shape;1706;p86"/>
              <p:cNvCxnSpPr/>
              <p:nvPr/>
            </p:nvCxnSpPr>
            <p:spPr>
              <a:xfrm>
                <a:off x="912" y="1344"/>
                <a:ext cx="0" cy="96"/>
              </a:xfrm>
              <a:prstGeom prst="straightConnector1">
                <a:avLst/>
              </a:prstGeom>
              <a:noFill/>
              <a:ln w="12700" cap="flat" cmpd="sng">
                <a:solidFill>
                  <a:schemeClr val="dk1"/>
                </a:solidFill>
                <a:prstDash val="solid"/>
                <a:round/>
                <a:headEnd type="none" w="med" len="med"/>
                <a:tailEnd type="none" w="med" len="med"/>
              </a:ln>
            </p:spPr>
          </p:cxnSp>
        </p:grpSp>
        <p:grpSp>
          <p:nvGrpSpPr>
            <p:cNvPr id="1707" name="Google Shape;1707;p86"/>
            <p:cNvGrpSpPr/>
            <p:nvPr/>
          </p:nvGrpSpPr>
          <p:grpSpPr>
            <a:xfrm>
              <a:off x="2592" y="960"/>
              <a:ext cx="192" cy="96"/>
              <a:chOff x="576" y="1344"/>
              <a:chExt cx="336" cy="96"/>
            </a:xfrm>
          </p:grpSpPr>
          <p:cxnSp>
            <p:nvCxnSpPr>
              <p:cNvPr id="1708" name="Google Shape;1708;p86"/>
              <p:cNvCxnSpPr/>
              <p:nvPr/>
            </p:nvCxnSpPr>
            <p:spPr>
              <a:xfrm>
                <a:off x="576" y="1344"/>
                <a:ext cx="0" cy="96"/>
              </a:xfrm>
              <a:prstGeom prst="straightConnector1">
                <a:avLst/>
              </a:prstGeom>
              <a:noFill/>
              <a:ln w="12700" cap="flat" cmpd="sng">
                <a:solidFill>
                  <a:schemeClr val="dk1"/>
                </a:solidFill>
                <a:prstDash val="solid"/>
                <a:round/>
                <a:headEnd type="none" w="med" len="med"/>
                <a:tailEnd type="none" w="med" len="med"/>
              </a:ln>
            </p:spPr>
          </p:cxnSp>
          <p:cxnSp>
            <p:nvCxnSpPr>
              <p:cNvPr id="1709" name="Google Shape;1709;p86"/>
              <p:cNvCxnSpPr/>
              <p:nvPr/>
            </p:nvCxnSpPr>
            <p:spPr>
              <a:xfrm>
                <a:off x="576" y="1440"/>
                <a:ext cx="336" cy="0"/>
              </a:xfrm>
              <a:prstGeom prst="straightConnector1">
                <a:avLst/>
              </a:prstGeom>
              <a:noFill/>
              <a:ln w="12700" cap="flat" cmpd="sng">
                <a:solidFill>
                  <a:schemeClr val="dk1"/>
                </a:solidFill>
                <a:prstDash val="solid"/>
                <a:round/>
                <a:headEnd type="none" w="med" len="med"/>
                <a:tailEnd type="none" w="med" len="med"/>
              </a:ln>
            </p:spPr>
          </p:cxnSp>
          <p:cxnSp>
            <p:nvCxnSpPr>
              <p:cNvPr id="1710" name="Google Shape;1710;p86"/>
              <p:cNvCxnSpPr/>
              <p:nvPr/>
            </p:nvCxnSpPr>
            <p:spPr>
              <a:xfrm>
                <a:off x="912" y="1344"/>
                <a:ext cx="0" cy="96"/>
              </a:xfrm>
              <a:prstGeom prst="straightConnector1">
                <a:avLst/>
              </a:prstGeom>
              <a:noFill/>
              <a:ln w="12700" cap="flat" cmpd="sng">
                <a:solidFill>
                  <a:schemeClr val="dk1"/>
                </a:solidFill>
                <a:prstDash val="solid"/>
                <a:round/>
                <a:headEnd type="none" w="med" len="med"/>
                <a:tailEnd type="none" w="med" len="med"/>
              </a:ln>
            </p:spPr>
          </p:cxnSp>
        </p:grpSp>
        <p:grpSp>
          <p:nvGrpSpPr>
            <p:cNvPr id="1711" name="Google Shape;1711;p86"/>
            <p:cNvGrpSpPr/>
            <p:nvPr/>
          </p:nvGrpSpPr>
          <p:grpSpPr>
            <a:xfrm>
              <a:off x="1968" y="960"/>
              <a:ext cx="240" cy="96"/>
              <a:chOff x="576" y="1344"/>
              <a:chExt cx="336" cy="96"/>
            </a:xfrm>
          </p:grpSpPr>
          <p:cxnSp>
            <p:nvCxnSpPr>
              <p:cNvPr id="1712" name="Google Shape;1712;p86"/>
              <p:cNvCxnSpPr/>
              <p:nvPr/>
            </p:nvCxnSpPr>
            <p:spPr>
              <a:xfrm>
                <a:off x="576" y="1344"/>
                <a:ext cx="0" cy="96"/>
              </a:xfrm>
              <a:prstGeom prst="straightConnector1">
                <a:avLst/>
              </a:prstGeom>
              <a:noFill/>
              <a:ln w="12700" cap="flat" cmpd="sng">
                <a:solidFill>
                  <a:schemeClr val="dk1"/>
                </a:solidFill>
                <a:prstDash val="solid"/>
                <a:round/>
                <a:headEnd type="none" w="med" len="med"/>
                <a:tailEnd type="none" w="med" len="med"/>
              </a:ln>
            </p:spPr>
          </p:cxnSp>
          <p:cxnSp>
            <p:nvCxnSpPr>
              <p:cNvPr id="1713" name="Google Shape;1713;p86"/>
              <p:cNvCxnSpPr/>
              <p:nvPr/>
            </p:nvCxnSpPr>
            <p:spPr>
              <a:xfrm>
                <a:off x="576" y="1440"/>
                <a:ext cx="336" cy="0"/>
              </a:xfrm>
              <a:prstGeom prst="straightConnector1">
                <a:avLst/>
              </a:prstGeom>
              <a:noFill/>
              <a:ln w="12700" cap="flat" cmpd="sng">
                <a:solidFill>
                  <a:schemeClr val="dk1"/>
                </a:solidFill>
                <a:prstDash val="solid"/>
                <a:round/>
                <a:headEnd type="none" w="med" len="med"/>
                <a:tailEnd type="none" w="med" len="med"/>
              </a:ln>
            </p:spPr>
          </p:cxnSp>
          <p:cxnSp>
            <p:nvCxnSpPr>
              <p:cNvPr id="1714" name="Google Shape;1714;p86"/>
              <p:cNvCxnSpPr/>
              <p:nvPr/>
            </p:nvCxnSpPr>
            <p:spPr>
              <a:xfrm>
                <a:off x="912" y="1344"/>
                <a:ext cx="0" cy="96"/>
              </a:xfrm>
              <a:prstGeom prst="straightConnector1">
                <a:avLst/>
              </a:prstGeom>
              <a:noFill/>
              <a:ln w="12700" cap="flat" cmpd="sng">
                <a:solidFill>
                  <a:schemeClr val="dk1"/>
                </a:solidFill>
                <a:prstDash val="solid"/>
                <a:round/>
                <a:headEnd type="none" w="med" len="med"/>
                <a:tailEnd type="none" w="med" len="med"/>
              </a:ln>
            </p:spPr>
          </p:cxnSp>
        </p:grpSp>
        <p:grpSp>
          <p:nvGrpSpPr>
            <p:cNvPr id="1715" name="Google Shape;1715;p86"/>
            <p:cNvGrpSpPr/>
            <p:nvPr/>
          </p:nvGrpSpPr>
          <p:grpSpPr>
            <a:xfrm>
              <a:off x="1104" y="960"/>
              <a:ext cx="144" cy="96"/>
              <a:chOff x="576" y="1344"/>
              <a:chExt cx="336" cy="96"/>
            </a:xfrm>
          </p:grpSpPr>
          <p:cxnSp>
            <p:nvCxnSpPr>
              <p:cNvPr id="1716" name="Google Shape;1716;p86"/>
              <p:cNvCxnSpPr/>
              <p:nvPr/>
            </p:nvCxnSpPr>
            <p:spPr>
              <a:xfrm>
                <a:off x="576" y="1344"/>
                <a:ext cx="0" cy="96"/>
              </a:xfrm>
              <a:prstGeom prst="straightConnector1">
                <a:avLst/>
              </a:prstGeom>
              <a:noFill/>
              <a:ln w="12700" cap="flat" cmpd="sng">
                <a:solidFill>
                  <a:schemeClr val="dk1"/>
                </a:solidFill>
                <a:prstDash val="solid"/>
                <a:round/>
                <a:headEnd type="none" w="med" len="med"/>
                <a:tailEnd type="none" w="med" len="med"/>
              </a:ln>
            </p:spPr>
          </p:cxnSp>
          <p:cxnSp>
            <p:nvCxnSpPr>
              <p:cNvPr id="1717" name="Google Shape;1717;p86"/>
              <p:cNvCxnSpPr/>
              <p:nvPr/>
            </p:nvCxnSpPr>
            <p:spPr>
              <a:xfrm>
                <a:off x="576" y="1440"/>
                <a:ext cx="336" cy="0"/>
              </a:xfrm>
              <a:prstGeom prst="straightConnector1">
                <a:avLst/>
              </a:prstGeom>
              <a:noFill/>
              <a:ln w="12700" cap="flat" cmpd="sng">
                <a:solidFill>
                  <a:schemeClr val="dk1"/>
                </a:solidFill>
                <a:prstDash val="solid"/>
                <a:round/>
                <a:headEnd type="none" w="med" len="med"/>
                <a:tailEnd type="none" w="med" len="med"/>
              </a:ln>
            </p:spPr>
          </p:cxnSp>
          <p:cxnSp>
            <p:nvCxnSpPr>
              <p:cNvPr id="1718" name="Google Shape;1718;p86"/>
              <p:cNvCxnSpPr/>
              <p:nvPr/>
            </p:nvCxnSpPr>
            <p:spPr>
              <a:xfrm>
                <a:off x="912" y="1344"/>
                <a:ext cx="0" cy="96"/>
              </a:xfrm>
              <a:prstGeom prst="straightConnector1">
                <a:avLst/>
              </a:prstGeom>
              <a:noFill/>
              <a:ln w="12700" cap="flat" cmpd="sng">
                <a:solidFill>
                  <a:schemeClr val="dk1"/>
                </a:solidFill>
                <a:prstDash val="solid"/>
                <a:round/>
                <a:headEnd type="none" w="med" len="med"/>
                <a:tailEnd type="none" w="med" len="med"/>
              </a:ln>
            </p:spPr>
          </p:cxnSp>
        </p:grpSp>
        <p:grpSp>
          <p:nvGrpSpPr>
            <p:cNvPr id="1719" name="Google Shape;1719;p86"/>
            <p:cNvGrpSpPr/>
            <p:nvPr/>
          </p:nvGrpSpPr>
          <p:grpSpPr>
            <a:xfrm>
              <a:off x="3984" y="960"/>
              <a:ext cx="144" cy="96"/>
              <a:chOff x="576" y="1344"/>
              <a:chExt cx="336" cy="96"/>
            </a:xfrm>
          </p:grpSpPr>
          <p:cxnSp>
            <p:nvCxnSpPr>
              <p:cNvPr id="1720" name="Google Shape;1720;p86"/>
              <p:cNvCxnSpPr/>
              <p:nvPr/>
            </p:nvCxnSpPr>
            <p:spPr>
              <a:xfrm>
                <a:off x="576" y="1344"/>
                <a:ext cx="0" cy="96"/>
              </a:xfrm>
              <a:prstGeom prst="straightConnector1">
                <a:avLst/>
              </a:prstGeom>
              <a:noFill/>
              <a:ln w="12700" cap="flat" cmpd="sng">
                <a:solidFill>
                  <a:schemeClr val="dk1"/>
                </a:solidFill>
                <a:prstDash val="solid"/>
                <a:round/>
                <a:headEnd type="none" w="med" len="med"/>
                <a:tailEnd type="none" w="med" len="med"/>
              </a:ln>
            </p:spPr>
          </p:cxnSp>
          <p:cxnSp>
            <p:nvCxnSpPr>
              <p:cNvPr id="1721" name="Google Shape;1721;p86"/>
              <p:cNvCxnSpPr/>
              <p:nvPr/>
            </p:nvCxnSpPr>
            <p:spPr>
              <a:xfrm>
                <a:off x="576" y="1440"/>
                <a:ext cx="336" cy="0"/>
              </a:xfrm>
              <a:prstGeom prst="straightConnector1">
                <a:avLst/>
              </a:prstGeom>
              <a:noFill/>
              <a:ln w="12700" cap="flat" cmpd="sng">
                <a:solidFill>
                  <a:schemeClr val="dk1"/>
                </a:solidFill>
                <a:prstDash val="solid"/>
                <a:round/>
                <a:headEnd type="none" w="med" len="med"/>
                <a:tailEnd type="none" w="med" len="med"/>
              </a:ln>
            </p:spPr>
          </p:cxnSp>
          <p:cxnSp>
            <p:nvCxnSpPr>
              <p:cNvPr id="1722" name="Google Shape;1722;p86"/>
              <p:cNvCxnSpPr/>
              <p:nvPr/>
            </p:nvCxnSpPr>
            <p:spPr>
              <a:xfrm>
                <a:off x="912" y="1344"/>
                <a:ext cx="0" cy="96"/>
              </a:xfrm>
              <a:prstGeom prst="straightConnector1">
                <a:avLst/>
              </a:prstGeom>
              <a:noFill/>
              <a:ln w="12700" cap="flat" cmpd="sng">
                <a:solidFill>
                  <a:schemeClr val="dk1"/>
                </a:solidFill>
                <a:prstDash val="solid"/>
                <a:round/>
                <a:headEnd type="none" w="med" len="med"/>
                <a:tailEnd type="none" w="med" len="med"/>
              </a:ln>
            </p:spPr>
          </p:cxnSp>
        </p:grpSp>
      </p:grpSp>
      <p:grpSp>
        <p:nvGrpSpPr>
          <p:cNvPr id="1723" name="Google Shape;1723;p86"/>
          <p:cNvGrpSpPr/>
          <p:nvPr/>
        </p:nvGrpSpPr>
        <p:grpSpPr>
          <a:xfrm>
            <a:off x="1" y="22490"/>
            <a:ext cx="8358188" cy="1247510"/>
            <a:chOff x="0" y="17"/>
            <a:chExt cx="5265" cy="943"/>
          </a:xfrm>
        </p:grpSpPr>
        <p:sp>
          <p:nvSpPr>
            <p:cNvPr id="1724" name="Google Shape;1724;p86"/>
            <p:cNvSpPr txBox="1"/>
            <p:nvPr/>
          </p:nvSpPr>
          <p:spPr>
            <a:xfrm>
              <a:off x="4502" y="484"/>
              <a:ext cx="763" cy="279"/>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GENOME</a:t>
              </a:r>
              <a:endParaRPr sz="1800" b="0">
                <a:solidFill>
                  <a:schemeClr val="dk1"/>
                </a:solidFill>
                <a:latin typeface="Calibri"/>
                <a:ea typeface="Calibri"/>
                <a:cs typeface="Calibri"/>
                <a:sym typeface="Calibri"/>
              </a:endParaRPr>
            </a:p>
          </p:txBody>
        </p:sp>
        <p:pic>
          <p:nvPicPr>
            <p:cNvPr id="1725" name="Google Shape;1725;p86"/>
            <p:cNvPicPr preferRelativeResize="0"/>
            <p:nvPr/>
          </p:nvPicPr>
          <p:blipFill rotWithShape="1">
            <a:blip r:embed="rId8">
              <a:alphaModFix/>
            </a:blip>
            <a:srcRect/>
            <a:stretch/>
          </p:blipFill>
          <p:spPr>
            <a:xfrm>
              <a:off x="384" y="756"/>
              <a:ext cx="3744" cy="204"/>
            </a:xfrm>
            <a:prstGeom prst="rect">
              <a:avLst/>
            </a:prstGeom>
            <a:noFill/>
            <a:ln>
              <a:noFill/>
            </a:ln>
          </p:spPr>
        </p:pic>
        <p:pic>
          <p:nvPicPr>
            <p:cNvPr id="1726" name="Google Shape;1726;p86"/>
            <p:cNvPicPr preferRelativeResize="0"/>
            <p:nvPr/>
          </p:nvPicPr>
          <p:blipFill rotWithShape="1">
            <a:blip r:embed="rId9">
              <a:alphaModFix/>
            </a:blip>
            <a:srcRect/>
            <a:stretch/>
          </p:blipFill>
          <p:spPr>
            <a:xfrm>
              <a:off x="23" y="17"/>
              <a:ext cx="553" cy="740"/>
            </a:xfrm>
            <a:prstGeom prst="rect">
              <a:avLst/>
            </a:prstGeom>
            <a:noFill/>
            <a:ln>
              <a:noFill/>
            </a:ln>
          </p:spPr>
        </p:pic>
        <p:sp>
          <p:nvSpPr>
            <p:cNvPr id="1727" name="Google Shape;1727;p86"/>
            <p:cNvSpPr/>
            <p:nvPr/>
          </p:nvSpPr>
          <p:spPr>
            <a:xfrm>
              <a:off x="0" y="234"/>
              <a:ext cx="117" cy="165"/>
            </a:xfrm>
            <a:custGeom>
              <a:avLst/>
              <a:gdLst/>
              <a:ahLst/>
              <a:cxnLst/>
              <a:rect l="l" t="t" r="r" b="b"/>
              <a:pathLst>
                <a:path w="117" h="165" extrusionOk="0">
                  <a:moveTo>
                    <a:pt x="3" y="0"/>
                  </a:moveTo>
                  <a:cubicBezTo>
                    <a:pt x="34" y="6"/>
                    <a:pt x="33" y="37"/>
                    <a:pt x="57" y="54"/>
                  </a:cubicBezTo>
                  <a:cubicBezTo>
                    <a:pt x="68" y="62"/>
                    <a:pt x="76" y="65"/>
                    <a:pt x="84" y="75"/>
                  </a:cubicBezTo>
                  <a:cubicBezTo>
                    <a:pt x="88" y="81"/>
                    <a:pt x="117" y="105"/>
                    <a:pt x="117" y="105"/>
                  </a:cubicBezTo>
                  <a:cubicBezTo>
                    <a:pt x="115" y="131"/>
                    <a:pt x="99" y="165"/>
                    <a:pt x="72" y="156"/>
                  </a:cubicBezTo>
                  <a:cubicBezTo>
                    <a:pt x="61" y="145"/>
                    <a:pt x="47" y="137"/>
                    <a:pt x="36" y="126"/>
                  </a:cubicBezTo>
                  <a:cubicBezTo>
                    <a:pt x="34" y="119"/>
                    <a:pt x="22" y="101"/>
                    <a:pt x="21" y="99"/>
                  </a:cubicBezTo>
                  <a:cubicBezTo>
                    <a:pt x="16" y="83"/>
                    <a:pt x="12" y="68"/>
                    <a:pt x="3" y="54"/>
                  </a:cubicBezTo>
                  <a:cubicBezTo>
                    <a:pt x="4" y="48"/>
                    <a:pt x="7" y="42"/>
                    <a:pt x="6" y="36"/>
                  </a:cubicBezTo>
                  <a:cubicBezTo>
                    <a:pt x="5" y="30"/>
                    <a:pt x="0" y="18"/>
                    <a:pt x="0" y="18"/>
                  </a:cubicBezTo>
                  <a:cubicBezTo>
                    <a:pt x="3" y="4"/>
                    <a:pt x="3" y="10"/>
                    <a:pt x="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728" name="Google Shape;1728;p86"/>
            <p:cNvGrpSpPr/>
            <p:nvPr/>
          </p:nvGrpSpPr>
          <p:grpSpPr>
            <a:xfrm>
              <a:off x="2544" y="69"/>
              <a:ext cx="1572" cy="699"/>
              <a:chOff x="2544" y="69"/>
              <a:chExt cx="1572" cy="699"/>
            </a:xfrm>
          </p:grpSpPr>
          <p:pic>
            <p:nvPicPr>
              <p:cNvPr id="1729" name="Google Shape;1729;p86"/>
              <p:cNvPicPr preferRelativeResize="0"/>
              <p:nvPr/>
            </p:nvPicPr>
            <p:blipFill rotWithShape="1">
              <a:blip r:embed="rId10">
                <a:alphaModFix/>
              </a:blip>
              <a:srcRect/>
              <a:stretch/>
            </p:blipFill>
            <p:spPr>
              <a:xfrm>
                <a:off x="2544" y="128"/>
                <a:ext cx="1572" cy="640"/>
              </a:xfrm>
              <a:prstGeom prst="rect">
                <a:avLst/>
              </a:prstGeom>
              <a:noFill/>
              <a:ln>
                <a:noFill/>
              </a:ln>
            </p:spPr>
          </p:pic>
          <p:sp>
            <p:nvSpPr>
              <p:cNvPr id="1730" name="Google Shape;1730;p86"/>
              <p:cNvSpPr/>
              <p:nvPr/>
            </p:nvSpPr>
            <p:spPr>
              <a:xfrm>
                <a:off x="2688" y="69"/>
                <a:ext cx="1248" cy="96"/>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731" name="Google Shape;1731;p86"/>
            <p:cNvGrpSpPr/>
            <p:nvPr/>
          </p:nvGrpSpPr>
          <p:grpSpPr>
            <a:xfrm>
              <a:off x="1116" y="198"/>
              <a:ext cx="900" cy="378"/>
              <a:chOff x="1200" y="192"/>
              <a:chExt cx="900" cy="378"/>
            </a:xfrm>
          </p:grpSpPr>
          <p:pic>
            <p:nvPicPr>
              <p:cNvPr id="1732" name="Google Shape;1732;p86"/>
              <p:cNvPicPr preferRelativeResize="0"/>
              <p:nvPr/>
            </p:nvPicPr>
            <p:blipFill rotWithShape="1">
              <a:blip r:embed="rId11">
                <a:alphaModFix/>
              </a:blip>
              <a:srcRect/>
              <a:stretch/>
            </p:blipFill>
            <p:spPr>
              <a:xfrm>
                <a:off x="1200" y="192"/>
                <a:ext cx="900" cy="348"/>
              </a:xfrm>
              <a:prstGeom prst="rect">
                <a:avLst/>
              </a:prstGeom>
              <a:noFill/>
              <a:ln>
                <a:noFill/>
              </a:ln>
            </p:spPr>
          </p:pic>
          <p:sp>
            <p:nvSpPr>
              <p:cNvPr id="1733" name="Google Shape;1733;p86"/>
              <p:cNvSpPr/>
              <p:nvPr/>
            </p:nvSpPr>
            <p:spPr>
              <a:xfrm>
                <a:off x="1200" y="480"/>
                <a:ext cx="99" cy="69"/>
              </a:xfrm>
              <a:custGeom>
                <a:avLst/>
                <a:gdLst/>
                <a:ahLst/>
                <a:cxnLst/>
                <a:rect l="l" t="t" r="r" b="b"/>
                <a:pathLst>
                  <a:path w="99" h="69" extrusionOk="0">
                    <a:moveTo>
                      <a:pt x="0" y="0"/>
                    </a:moveTo>
                    <a:cubicBezTo>
                      <a:pt x="32" y="11"/>
                      <a:pt x="48" y="23"/>
                      <a:pt x="81" y="27"/>
                    </a:cubicBezTo>
                    <a:cubicBezTo>
                      <a:pt x="96" y="32"/>
                      <a:pt x="99" y="45"/>
                      <a:pt x="81" y="57"/>
                    </a:cubicBezTo>
                    <a:cubicBezTo>
                      <a:pt x="75" y="61"/>
                      <a:pt x="63" y="69"/>
                      <a:pt x="63" y="69"/>
                    </a:cubicBezTo>
                    <a:cubicBezTo>
                      <a:pt x="53" y="68"/>
                      <a:pt x="43" y="69"/>
                      <a:pt x="33" y="66"/>
                    </a:cubicBezTo>
                    <a:cubicBezTo>
                      <a:pt x="22" y="63"/>
                      <a:pt x="12" y="39"/>
                      <a:pt x="12" y="39"/>
                    </a:cubicBezTo>
                    <a:cubicBezTo>
                      <a:pt x="9" y="25"/>
                      <a:pt x="5" y="14"/>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34" name="Google Shape;1734;p86"/>
              <p:cNvSpPr/>
              <p:nvPr/>
            </p:nvSpPr>
            <p:spPr>
              <a:xfrm>
                <a:off x="1510" y="414"/>
                <a:ext cx="110" cy="156"/>
              </a:xfrm>
              <a:custGeom>
                <a:avLst/>
                <a:gdLst/>
                <a:ahLst/>
                <a:cxnLst/>
                <a:rect l="l" t="t" r="r" b="b"/>
                <a:pathLst>
                  <a:path w="110" h="156" extrusionOk="0">
                    <a:moveTo>
                      <a:pt x="62" y="0"/>
                    </a:moveTo>
                    <a:cubicBezTo>
                      <a:pt x="43" y="14"/>
                      <a:pt x="31" y="22"/>
                      <a:pt x="23" y="45"/>
                    </a:cubicBezTo>
                    <a:cubicBezTo>
                      <a:pt x="27" y="115"/>
                      <a:pt x="0" y="143"/>
                      <a:pt x="50" y="156"/>
                    </a:cubicBezTo>
                    <a:cubicBezTo>
                      <a:pt x="63" y="154"/>
                      <a:pt x="77" y="154"/>
                      <a:pt x="89" y="150"/>
                    </a:cubicBezTo>
                    <a:cubicBezTo>
                      <a:pt x="110" y="143"/>
                      <a:pt x="89" y="89"/>
                      <a:pt x="83" y="72"/>
                    </a:cubicBezTo>
                    <a:cubicBezTo>
                      <a:pt x="81" y="56"/>
                      <a:pt x="78" y="42"/>
                      <a:pt x="74" y="27"/>
                    </a:cubicBezTo>
                    <a:cubicBezTo>
                      <a:pt x="70" y="12"/>
                      <a:pt x="72" y="24"/>
                      <a:pt x="65" y="9"/>
                    </a:cubicBezTo>
                    <a:cubicBezTo>
                      <a:pt x="64" y="6"/>
                      <a:pt x="62" y="0"/>
                      <a:pt x="62"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1735" name="Google Shape;1735;p86"/>
          <p:cNvGrpSpPr/>
          <p:nvPr/>
        </p:nvGrpSpPr>
        <p:grpSpPr>
          <a:xfrm>
            <a:off x="76200" y="3111500"/>
            <a:ext cx="8888413" cy="2570428"/>
            <a:chOff x="48" y="2352"/>
            <a:chExt cx="5599" cy="1943"/>
          </a:xfrm>
        </p:grpSpPr>
        <p:pic>
          <p:nvPicPr>
            <p:cNvPr id="1736" name="Google Shape;1736;p86" descr="Untitled"/>
            <p:cNvPicPr preferRelativeResize="0"/>
            <p:nvPr/>
          </p:nvPicPr>
          <p:blipFill rotWithShape="1">
            <a:blip r:embed="rId12">
              <a:alphaModFix/>
            </a:blip>
            <a:srcRect b="31305"/>
            <a:stretch/>
          </p:blipFill>
          <p:spPr>
            <a:xfrm>
              <a:off x="48" y="2976"/>
              <a:ext cx="4272" cy="1319"/>
            </a:xfrm>
            <a:prstGeom prst="rect">
              <a:avLst/>
            </a:prstGeom>
            <a:noFill/>
            <a:ln>
              <a:noFill/>
            </a:ln>
          </p:spPr>
        </p:pic>
        <p:sp>
          <p:nvSpPr>
            <p:cNvPr id="1737" name="Google Shape;1737;p86"/>
            <p:cNvSpPr/>
            <p:nvPr/>
          </p:nvSpPr>
          <p:spPr>
            <a:xfrm>
              <a:off x="1776" y="4128"/>
              <a:ext cx="816" cy="96"/>
            </a:xfrm>
            <a:prstGeom prst="rect">
              <a:avLst/>
            </a:prstGeom>
            <a:solidFill>
              <a:srgbClr val="CCFF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000">
                  <a:solidFill>
                    <a:schemeClr val="dk1"/>
                  </a:solidFill>
                  <a:latin typeface="Arial"/>
                  <a:ea typeface="Arial"/>
                  <a:cs typeface="Arial"/>
                  <a:sym typeface="Arial"/>
                </a:rPr>
                <a:t>Citrate Cycle</a:t>
              </a:r>
              <a:endParaRPr sz="800">
                <a:solidFill>
                  <a:schemeClr val="dk1"/>
                </a:solidFill>
                <a:latin typeface="Calibri"/>
                <a:ea typeface="Calibri"/>
                <a:cs typeface="Calibri"/>
                <a:sym typeface="Calibri"/>
              </a:endParaRPr>
            </a:p>
          </p:txBody>
        </p:sp>
        <p:cxnSp>
          <p:nvCxnSpPr>
            <p:cNvPr id="1738" name="Google Shape;1738;p86"/>
            <p:cNvCxnSpPr/>
            <p:nvPr/>
          </p:nvCxnSpPr>
          <p:spPr>
            <a:xfrm>
              <a:off x="624" y="2352"/>
              <a:ext cx="336" cy="1488"/>
            </a:xfrm>
            <a:prstGeom prst="straightConnector1">
              <a:avLst/>
            </a:prstGeom>
            <a:noFill/>
            <a:ln w="12700" cap="flat" cmpd="sng">
              <a:solidFill>
                <a:srgbClr val="3366FF"/>
              </a:solidFill>
              <a:prstDash val="solid"/>
              <a:round/>
              <a:headEnd type="none" w="med" len="med"/>
              <a:tailEnd type="none" w="med" len="med"/>
            </a:ln>
          </p:spPr>
        </p:cxnSp>
        <p:cxnSp>
          <p:nvCxnSpPr>
            <p:cNvPr id="1739" name="Google Shape;1739;p86"/>
            <p:cNvCxnSpPr/>
            <p:nvPr/>
          </p:nvCxnSpPr>
          <p:spPr>
            <a:xfrm>
              <a:off x="1248" y="2352"/>
              <a:ext cx="192" cy="1104"/>
            </a:xfrm>
            <a:prstGeom prst="straightConnector1">
              <a:avLst/>
            </a:prstGeom>
            <a:noFill/>
            <a:ln w="12700" cap="flat" cmpd="sng">
              <a:solidFill>
                <a:srgbClr val="3366FF"/>
              </a:solidFill>
              <a:prstDash val="solid"/>
              <a:round/>
              <a:headEnd type="none" w="med" len="med"/>
              <a:tailEnd type="none" w="med" len="med"/>
            </a:ln>
          </p:spPr>
        </p:cxnSp>
        <p:cxnSp>
          <p:nvCxnSpPr>
            <p:cNvPr id="1740" name="Google Shape;1740;p86"/>
            <p:cNvCxnSpPr/>
            <p:nvPr/>
          </p:nvCxnSpPr>
          <p:spPr>
            <a:xfrm>
              <a:off x="2064" y="2352"/>
              <a:ext cx="0" cy="1008"/>
            </a:xfrm>
            <a:prstGeom prst="straightConnector1">
              <a:avLst/>
            </a:prstGeom>
            <a:noFill/>
            <a:ln w="12700" cap="flat" cmpd="sng">
              <a:solidFill>
                <a:srgbClr val="3366FF"/>
              </a:solidFill>
              <a:prstDash val="solid"/>
              <a:round/>
              <a:headEnd type="none" w="med" len="med"/>
              <a:tailEnd type="none" w="med" len="med"/>
            </a:ln>
          </p:spPr>
        </p:cxnSp>
        <p:cxnSp>
          <p:nvCxnSpPr>
            <p:cNvPr id="1741" name="Google Shape;1741;p86"/>
            <p:cNvCxnSpPr/>
            <p:nvPr/>
          </p:nvCxnSpPr>
          <p:spPr>
            <a:xfrm flipH="1">
              <a:off x="2736" y="2352"/>
              <a:ext cx="240" cy="816"/>
            </a:xfrm>
            <a:prstGeom prst="straightConnector1">
              <a:avLst/>
            </a:prstGeom>
            <a:noFill/>
            <a:ln w="12700" cap="flat" cmpd="sng">
              <a:solidFill>
                <a:srgbClr val="3366FF"/>
              </a:solidFill>
              <a:prstDash val="solid"/>
              <a:round/>
              <a:headEnd type="none" w="med" len="med"/>
              <a:tailEnd type="none" w="med" len="med"/>
            </a:ln>
          </p:spPr>
        </p:cxnSp>
        <p:cxnSp>
          <p:nvCxnSpPr>
            <p:cNvPr id="1742" name="Google Shape;1742;p86"/>
            <p:cNvCxnSpPr/>
            <p:nvPr/>
          </p:nvCxnSpPr>
          <p:spPr>
            <a:xfrm flipH="1">
              <a:off x="3312" y="2352"/>
              <a:ext cx="480" cy="1440"/>
            </a:xfrm>
            <a:prstGeom prst="straightConnector1">
              <a:avLst/>
            </a:prstGeom>
            <a:noFill/>
            <a:ln w="12700" cap="flat" cmpd="sng">
              <a:solidFill>
                <a:srgbClr val="3366FF"/>
              </a:solidFill>
              <a:prstDash val="solid"/>
              <a:round/>
              <a:headEnd type="none" w="med" len="med"/>
              <a:tailEnd type="none" w="med" len="med"/>
            </a:ln>
          </p:spPr>
        </p:cxnSp>
        <p:sp>
          <p:nvSpPr>
            <p:cNvPr id="1743" name="Google Shape;1743;p86"/>
            <p:cNvSpPr txBox="1"/>
            <p:nvPr/>
          </p:nvSpPr>
          <p:spPr>
            <a:xfrm>
              <a:off x="4346" y="3124"/>
              <a:ext cx="1059" cy="279"/>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METABOLISM</a:t>
              </a:r>
              <a:endParaRPr sz="1800" b="0">
                <a:solidFill>
                  <a:schemeClr val="dk1"/>
                </a:solidFill>
                <a:latin typeface="Calibri"/>
                <a:ea typeface="Calibri"/>
                <a:cs typeface="Calibri"/>
                <a:sym typeface="Calibri"/>
              </a:endParaRPr>
            </a:p>
          </p:txBody>
        </p:sp>
        <p:sp>
          <p:nvSpPr>
            <p:cNvPr id="1744" name="Google Shape;1744;p86"/>
            <p:cNvSpPr txBox="1"/>
            <p:nvPr/>
          </p:nvSpPr>
          <p:spPr>
            <a:xfrm>
              <a:off x="4464" y="3567"/>
              <a:ext cx="1183" cy="489"/>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Bio-chemical reactions</a:t>
              </a:r>
              <a:endParaRPr/>
            </a:p>
          </p:txBody>
        </p:sp>
      </p:grpSp>
      <p:sp>
        <p:nvSpPr>
          <p:cNvPr id="1745" name="Google Shape;1745;p86"/>
          <p:cNvSpPr txBox="1">
            <a:spLocks noGrp="1"/>
          </p:cNvSpPr>
          <p:nvPr>
            <p:ph type="title" idx="4294967295"/>
          </p:nvPr>
        </p:nvSpPr>
        <p:spPr>
          <a:xfrm>
            <a:off x="685800" y="-1016000"/>
            <a:ext cx="7772400" cy="9525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Bio-Map</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9"/>
                                        </p:tgtEl>
                                        <p:attrNameLst>
                                          <p:attrName>style.visibility</p:attrName>
                                        </p:attrNameLst>
                                      </p:cBhvr>
                                      <p:to>
                                        <p:strVal val="visible"/>
                                      </p:to>
                                    </p:set>
                                    <p:animEffect transition="in" filter="fade">
                                      <p:cBhvr>
                                        <p:cTn id="7" dur="500"/>
                                        <p:tgtEl>
                                          <p:spTgt spid="168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68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67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35"/>
                                        </p:tgtEl>
                                        <p:attrNameLst>
                                          <p:attrName>style.visibility</p:attrName>
                                        </p:attrNameLst>
                                      </p:cBhvr>
                                      <p:to>
                                        <p:strVal val="visible"/>
                                      </p:to>
                                    </p:set>
                                    <p:animEffect transition="in" filter="fade">
                                      <p:cBhvr>
                                        <p:cTn id="20" dur="500"/>
                                        <p:tgtEl>
                                          <p:spTgt spid="17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749"/>
        <p:cNvGrpSpPr/>
        <p:nvPr/>
      </p:nvGrpSpPr>
      <p:grpSpPr>
        <a:xfrm>
          <a:off x="0" y="0"/>
          <a:ext cx="0" cy="0"/>
          <a:chOff x="0" y="0"/>
          <a:chExt cx="0" cy="0"/>
        </a:xfrm>
      </p:grpSpPr>
      <p:sp>
        <p:nvSpPr>
          <p:cNvPr id="1750" name="Google Shape;1750;p87"/>
          <p:cNvSpPr txBox="1"/>
          <p:nvPr/>
        </p:nvSpPr>
        <p:spPr>
          <a:xfrm>
            <a:off x="457200" y="152136"/>
            <a:ext cx="3886200" cy="58477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a:solidFill>
                  <a:srgbClr val="FF0000"/>
                </a:solidFill>
                <a:latin typeface="Arial"/>
                <a:ea typeface="Arial"/>
                <a:cs typeface="Arial"/>
                <a:sym typeface="Arial"/>
              </a:rPr>
              <a:t>Metabolic Network</a:t>
            </a:r>
            <a:endParaRPr sz="3200" b="0">
              <a:solidFill>
                <a:schemeClr val="dk1"/>
              </a:solidFill>
              <a:latin typeface="Arial"/>
              <a:ea typeface="Arial"/>
              <a:cs typeface="Arial"/>
              <a:sym typeface="Arial"/>
            </a:endParaRPr>
          </a:p>
        </p:txBody>
      </p:sp>
      <p:sp>
        <p:nvSpPr>
          <p:cNvPr id="1751" name="Google Shape;1751;p87"/>
          <p:cNvSpPr txBox="1">
            <a:spLocks noGrp="1"/>
          </p:cNvSpPr>
          <p:nvPr>
            <p:ph type="title" idx="4294967295"/>
          </p:nvPr>
        </p:nvSpPr>
        <p:spPr>
          <a:xfrm>
            <a:off x="685800" y="-1143000"/>
            <a:ext cx="7772400" cy="9525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Metab-movie</a:t>
            </a:r>
            <a:endParaRPr/>
          </a:p>
        </p:txBody>
      </p:sp>
      <p:pic>
        <p:nvPicPr>
          <p:cNvPr id="1752" name="Google Shape;1752;p87" descr="/Users/alb/Desktop/TALKS/Mindentudas Egyeteme/full.avi"/>
          <p:cNvPicPr preferRelativeResize="0"/>
          <p:nvPr/>
        </p:nvPicPr>
        <p:blipFill rotWithShape="1">
          <a:blip r:embed="rId3">
            <a:alphaModFix/>
          </a:blip>
          <a:srcRect/>
          <a:stretch/>
        </p:blipFill>
        <p:spPr>
          <a:xfrm>
            <a:off x="228600" y="1143000"/>
            <a:ext cx="4419600" cy="3492500"/>
          </a:xfrm>
          <a:prstGeom prst="rect">
            <a:avLst/>
          </a:prstGeom>
          <a:noFill/>
          <a:ln>
            <a:noFill/>
          </a:ln>
        </p:spPr>
      </p:pic>
      <p:pic>
        <p:nvPicPr>
          <p:cNvPr id="1753" name="Google Shape;1753;p87"/>
          <p:cNvPicPr preferRelativeResize="0"/>
          <p:nvPr/>
        </p:nvPicPr>
        <p:blipFill rotWithShape="1">
          <a:blip r:embed="rId4">
            <a:alphaModFix/>
          </a:blip>
          <a:srcRect/>
          <a:stretch/>
        </p:blipFill>
        <p:spPr>
          <a:xfrm>
            <a:off x="4648200" y="1143000"/>
            <a:ext cx="4267200" cy="3538803"/>
          </a:xfrm>
          <a:prstGeom prst="rect">
            <a:avLst/>
          </a:prstGeom>
          <a:noFill/>
          <a:ln>
            <a:noFill/>
          </a:ln>
        </p:spPr>
      </p:pic>
      <p:grpSp>
        <p:nvGrpSpPr>
          <p:cNvPr id="1754" name="Google Shape;1754;p87"/>
          <p:cNvGrpSpPr/>
          <p:nvPr/>
        </p:nvGrpSpPr>
        <p:grpSpPr>
          <a:xfrm>
            <a:off x="4876800" y="152136"/>
            <a:ext cx="4114800" cy="846666"/>
            <a:chOff x="3072" y="19"/>
            <a:chExt cx="2544" cy="640"/>
          </a:xfrm>
        </p:grpSpPr>
        <p:sp>
          <p:nvSpPr>
            <p:cNvPr id="1755" name="Google Shape;1755;p87"/>
            <p:cNvSpPr txBox="1"/>
            <p:nvPr/>
          </p:nvSpPr>
          <p:spPr>
            <a:xfrm>
              <a:off x="3072" y="432"/>
              <a:ext cx="2544" cy="227"/>
            </a:xfrm>
            <a:prstGeom prst="rect">
              <a:avLst/>
            </a:prstGeom>
            <a:noFill/>
            <a:ln>
              <a:noFill/>
            </a:ln>
          </p:spPr>
          <p:txBody>
            <a:bodyPr spcFirstLastPara="1" wrap="square" lIns="91425" tIns="45700" rIns="91425" bIns="45700" anchor="t" anchorCtr="0">
              <a:spAutoFit/>
            </a:bodyPr>
            <a:lstStyle/>
            <a:p>
              <a:pPr marL="0" marR="0" lvl="0" indent="0" algn="l" rtl="0">
                <a:lnSpc>
                  <a:spcPct val="70000"/>
                </a:lnSpc>
                <a:spcBef>
                  <a:spcPts val="0"/>
                </a:spcBef>
                <a:spcAft>
                  <a:spcPts val="0"/>
                </a:spcAft>
                <a:buNone/>
              </a:pPr>
              <a:endParaRPr sz="1800" b="0">
                <a:solidFill>
                  <a:schemeClr val="dk1"/>
                </a:solidFill>
                <a:latin typeface="Calibri"/>
                <a:ea typeface="Calibri"/>
                <a:cs typeface="Calibri"/>
                <a:sym typeface="Calibri"/>
              </a:endParaRPr>
            </a:p>
          </p:txBody>
        </p:sp>
        <p:sp>
          <p:nvSpPr>
            <p:cNvPr id="1756" name="Google Shape;1756;p87"/>
            <p:cNvSpPr txBox="1"/>
            <p:nvPr/>
          </p:nvSpPr>
          <p:spPr>
            <a:xfrm>
              <a:off x="3206" y="19"/>
              <a:ext cx="2300" cy="44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a:solidFill>
                    <a:srgbClr val="FF3300"/>
                  </a:solidFill>
                  <a:latin typeface="Arial"/>
                  <a:ea typeface="Arial"/>
                  <a:cs typeface="Arial"/>
                  <a:sym typeface="Arial"/>
                </a:rPr>
                <a:t>Protein Interactions</a:t>
              </a:r>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761"/>
        <p:cNvGrpSpPr/>
        <p:nvPr/>
      </p:nvGrpSpPr>
      <p:grpSpPr>
        <a:xfrm>
          <a:off x="0" y="0"/>
          <a:ext cx="0" cy="0"/>
          <a:chOff x="0" y="0"/>
          <a:chExt cx="0" cy="0"/>
        </a:xfrm>
      </p:grpSpPr>
      <p:sp>
        <p:nvSpPr>
          <p:cNvPr id="1762" name="Google Shape;1762;p88"/>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chemeClr val="lt1"/>
                </a:solidFill>
                <a:latin typeface="Helvetica Neue"/>
                <a:ea typeface="Helvetica Neue"/>
                <a:cs typeface="Helvetica Neue"/>
                <a:sym typeface="Helvetica Neue"/>
              </a:rPr>
              <a:t>A CASE STUDY: PROTEIN-PROTEIN INTERACTION NETWORK</a:t>
            </a:r>
            <a:endParaRPr sz="2000" b="1" i="1">
              <a:solidFill>
                <a:srgbClr val="F2F2F2"/>
              </a:solidFill>
              <a:latin typeface="Helvetica Neue"/>
              <a:ea typeface="Helvetica Neue"/>
              <a:cs typeface="Helvetica Neue"/>
              <a:sym typeface="Helvetica Neue"/>
            </a:endParaRPr>
          </a:p>
        </p:txBody>
      </p:sp>
      <p:sp>
        <p:nvSpPr>
          <p:cNvPr id="1763" name="Google Shape;1763;p88"/>
          <p:cNvSpPr txBox="1"/>
          <p:nvPr/>
        </p:nvSpPr>
        <p:spPr>
          <a:xfrm>
            <a:off x="6477000" y="5399900"/>
            <a:ext cx="25908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00" b="1">
                <a:solidFill>
                  <a:srgbClr val="A5A5A5"/>
                </a:solidFill>
                <a:latin typeface="Helvetica Neue"/>
                <a:ea typeface="Helvetica Neue"/>
                <a:cs typeface="Helvetica Neue"/>
                <a:sym typeface="Helvetica Neue"/>
              </a:rPr>
              <a:t>Network Science: Graph Theory </a:t>
            </a:r>
            <a:endParaRPr sz="600" i="1">
              <a:solidFill>
                <a:srgbClr val="A5A5A5"/>
              </a:solidFill>
              <a:latin typeface="Helvetica Neue"/>
              <a:ea typeface="Helvetica Neue"/>
              <a:cs typeface="Helvetica Neue"/>
              <a:sym typeface="Helvetica Neue"/>
            </a:endParaRPr>
          </a:p>
        </p:txBody>
      </p:sp>
      <p:pic>
        <p:nvPicPr>
          <p:cNvPr id="1764" name="Google Shape;1764;p88" descr="F-G-PPI-Overall-marci.jpg"/>
          <p:cNvPicPr preferRelativeResize="0"/>
          <p:nvPr/>
        </p:nvPicPr>
        <p:blipFill rotWithShape="1">
          <a:blip r:embed="rId3">
            <a:alphaModFix/>
          </a:blip>
          <a:srcRect/>
          <a:stretch/>
        </p:blipFill>
        <p:spPr>
          <a:xfrm>
            <a:off x="253999" y="656167"/>
            <a:ext cx="5058833" cy="5058833"/>
          </a:xfrm>
          <a:prstGeom prst="rect">
            <a:avLst/>
          </a:prstGeom>
          <a:noFill/>
          <a:ln>
            <a:noFill/>
          </a:ln>
        </p:spPr>
      </p:pic>
      <p:pic>
        <p:nvPicPr>
          <p:cNvPr id="1765" name="Google Shape;1765;p88"/>
          <p:cNvPicPr preferRelativeResize="0"/>
          <p:nvPr/>
        </p:nvPicPr>
        <p:blipFill rotWithShape="1">
          <a:blip r:embed="rId4">
            <a:alphaModFix/>
          </a:blip>
          <a:srcRect/>
          <a:stretch/>
        </p:blipFill>
        <p:spPr>
          <a:xfrm>
            <a:off x="0" y="605366"/>
            <a:ext cx="9144000" cy="5143500"/>
          </a:xfrm>
          <a:prstGeom prst="rect">
            <a:avLst/>
          </a:prstGeom>
          <a:noFill/>
          <a:ln>
            <a:noFill/>
          </a:ln>
        </p:spPr>
      </p:pic>
      <p:sp>
        <p:nvSpPr>
          <p:cNvPr id="1766" name="Google Shape;1766;p88"/>
          <p:cNvSpPr/>
          <p:nvPr/>
        </p:nvSpPr>
        <p:spPr>
          <a:xfrm>
            <a:off x="5312832" y="948267"/>
            <a:ext cx="4572000" cy="147732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u="sng">
                <a:solidFill>
                  <a:schemeClr val="dk1"/>
                </a:solidFill>
                <a:latin typeface="Calibri"/>
                <a:ea typeface="Calibri"/>
                <a:cs typeface="Calibri"/>
                <a:sym typeface="Calibri"/>
              </a:rPr>
              <a:t>Undirected network</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N=2,018 proteins as nodes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L=2,930 binding interactions as links.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Average degree  &lt;k&gt;=2.90. </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67" name="Google Shape;1767;p88"/>
          <p:cNvSpPr/>
          <p:nvPr/>
        </p:nvSpPr>
        <p:spPr>
          <a:xfrm>
            <a:off x="5334000" y="2887260"/>
            <a:ext cx="3810000"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u="sng">
                <a:solidFill>
                  <a:schemeClr val="dk1"/>
                </a:solidFill>
                <a:latin typeface="Calibri"/>
                <a:ea typeface="Calibri"/>
                <a:cs typeface="Calibri"/>
                <a:sym typeface="Calibri"/>
              </a:rPr>
              <a:t>Not connected:  </a:t>
            </a:r>
            <a:r>
              <a:rPr lang="en-US" sz="1800">
                <a:solidFill>
                  <a:schemeClr val="dk1"/>
                </a:solidFill>
                <a:latin typeface="Calibri"/>
                <a:ea typeface="Calibri"/>
                <a:cs typeface="Calibri"/>
                <a:sym typeface="Calibri"/>
              </a:rPr>
              <a:t>185 components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the largest (giant component) 1,647  nodes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5"/>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765"/>
                                        </p:tgtEl>
                                        <p:attrNameLst>
                                          <p:attrName>style.visibility</p:attrName>
                                        </p:attrNameLst>
                                      </p:cBhvr>
                                      <p:to>
                                        <p:strVal val="visible"/>
                                      </p:to>
                                    </p:set>
                                    <p:animEffect transition="in" filter="fade">
                                      <p:cBhvr>
                                        <p:cTn id="9" dur="5000"/>
                                        <p:tgtEl>
                                          <p:spTgt spid="176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1"/>
                                          </p:stCondLst>
                                        </p:cTn>
                                        <p:tgtEl>
                                          <p:spTgt spid="17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772"/>
        <p:cNvGrpSpPr/>
        <p:nvPr/>
      </p:nvGrpSpPr>
      <p:grpSpPr>
        <a:xfrm>
          <a:off x="0" y="0"/>
          <a:ext cx="0" cy="0"/>
          <a:chOff x="0" y="0"/>
          <a:chExt cx="0" cy="0"/>
        </a:xfrm>
      </p:grpSpPr>
      <p:sp>
        <p:nvSpPr>
          <p:cNvPr id="1773" name="Google Shape;1773;p89"/>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chemeClr val="lt1"/>
                </a:solidFill>
                <a:latin typeface="Helvetica Neue"/>
                <a:ea typeface="Helvetica Neue"/>
                <a:cs typeface="Helvetica Neue"/>
                <a:sym typeface="Helvetica Neue"/>
              </a:rPr>
              <a:t>A CASE STUDY: PROTEIN-PROTEIN INTERACTION NETWORK</a:t>
            </a:r>
            <a:endParaRPr sz="2000" b="1" i="1">
              <a:solidFill>
                <a:srgbClr val="F2F2F2"/>
              </a:solidFill>
              <a:latin typeface="Helvetica Neue"/>
              <a:ea typeface="Helvetica Neue"/>
              <a:cs typeface="Helvetica Neue"/>
              <a:sym typeface="Helvetica Neue"/>
            </a:endParaRPr>
          </a:p>
        </p:txBody>
      </p:sp>
      <p:sp>
        <p:nvSpPr>
          <p:cNvPr id="1774" name="Google Shape;1774;p89"/>
          <p:cNvSpPr txBox="1"/>
          <p:nvPr/>
        </p:nvSpPr>
        <p:spPr>
          <a:xfrm>
            <a:off x="6477000" y="5399900"/>
            <a:ext cx="25908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00" b="1">
                <a:solidFill>
                  <a:srgbClr val="A5A5A5"/>
                </a:solidFill>
                <a:latin typeface="Helvetica Neue"/>
                <a:ea typeface="Helvetica Neue"/>
                <a:cs typeface="Helvetica Neue"/>
                <a:sym typeface="Helvetica Neue"/>
              </a:rPr>
              <a:t>Network Science: Graph Theory </a:t>
            </a:r>
            <a:endParaRPr sz="600" i="1">
              <a:solidFill>
                <a:srgbClr val="A5A5A5"/>
              </a:solidFill>
              <a:latin typeface="Helvetica Neue"/>
              <a:ea typeface="Helvetica Neue"/>
              <a:cs typeface="Helvetica Neue"/>
              <a:sym typeface="Helvetica Neue"/>
            </a:endParaRPr>
          </a:p>
        </p:txBody>
      </p:sp>
      <p:pic>
        <p:nvPicPr>
          <p:cNvPr id="1775" name="Google Shape;1775;p89" descr="F-G-PPI-Overall-marci.jpg"/>
          <p:cNvPicPr preferRelativeResize="0"/>
          <p:nvPr/>
        </p:nvPicPr>
        <p:blipFill rotWithShape="1">
          <a:blip r:embed="rId3">
            <a:alphaModFix/>
          </a:blip>
          <a:srcRect/>
          <a:stretch/>
        </p:blipFill>
        <p:spPr>
          <a:xfrm>
            <a:off x="253999" y="656167"/>
            <a:ext cx="5058833" cy="5058833"/>
          </a:xfrm>
          <a:prstGeom prst="rect">
            <a:avLst/>
          </a:prstGeom>
          <a:noFill/>
          <a:ln>
            <a:noFill/>
          </a:ln>
        </p:spPr>
      </p:pic>
      <p:sp>
        <p:nvSpPr>
          <p:cNvPr id="1776" name="Google Shape;1776;p89"/>
          <p:cNvSpPr/>
          <p:nvPr/>
        </p:nvSpPr>
        <p:spPr>
          <a:xfrm>
            <a:off x="5312832" y="948267"/>
            <a:ext cx="4572000" cy="147732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u="sng">
                <a:solidFill>
                  <a:schemeClr val="dk1"/>
                </a:solidFill>
                <a:latin typeface="Calibri"/>
                <a:ea typeface="Calibri"/>
                <a:cs typeface="Calibri"/>
                <a:sym typeface="Calibri"/>
              </a:rPr>
              <a:t>Undirected network</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N=2,018 proteins as nodes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L=2,930 binding interactions as links.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Average degree  &lt;k&gt;=2.90. </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77" name="Google Shape;1777;p89"/>
          <p:cNvSpPr/>
          <p:nvPr/>
        </p:nvSpPr>
        <p:spPr>
          <a:xfrm>
            <a:off x="5334000" y="2887260"/>
            <a:ext cx="3810000"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u="sng">
                <a:solidFill>
                  <a:schemeClr val="dk1"/>
                </a:solidFill>
                <a:latin typeface="Calibri"/>
                <a:ea typeface="Calibri"/>
                <a:cs typeface="Calibri"/>
                <a:sym typeface="Calibri"/>
              </a:rPr>
              <a:t>Not connected:  </a:t>
            </a:r>
            <a:r>
              <a:rPr lang="en-US" sz="1800">
                <a:solidFill>
                  <a:schemeClr val="dk1"/>
                </a:solidFill>
                <a:latin typeface="Calibri"/>
                <a:ea typeface="Calibri"/>
                <a:cs typeface="Calibri"/>
                <a:sym typeface="Calibri"/>
              </a:rPr>
              <a:t>185 components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the largest (giant component) 1,647  nodes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782"/>
        <p:cNvGrpSpPr/>
        <p:nvPr/>
      </p:nvGrpSpPr>
      <p:grpSpPr>
        <a:xfrm>
          <a:off x="0" y="0"/>
          <a:ext cx="0" cy="0"/>
          <a:chOff x="0" y="0"/>
          <a:chExt cx="0" cy="0"/>
        </a:xfrm>
      </p:grpSpPr>
      <p:sp>
        <p:nvSpPr>
          <p:cNvPr id="1783" name="Google Shape;1783;p90"/>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chemeClr val="lt1"/>
                </a:solidFill>
                <a:latin typeface="Helvetica Neue"/>
                <a:ea typeface="Helvetica Neue"/>
                <a:cs typeface="Helvetica Neue"/>
                <a:sym typeface="Helvetica Neue"/>
              </a:rPr>
              <a:t>A CASE STUDY: PROTEIN-PROTEIN INTERACTION NETWORK</a:t>
            </a:r>
            <a:endParaRPr sz="2000" b="1" i="1">
              <a:solidFill>
                <a:srgbClr val="F2F2F2"/>
              </a:solidFill>
              <a:latin typeface="Helvetica Neue"/>
              <a:ea typeface="Helvetica Neue"/>
              <a:cs typeface="Helvetica Neue"/>
              <a:sym typeface="Helvetica Neue"/>
            </a:endParaRPr>
          </a:p>
        </p:txBody>
      </p:sp>
      <p:sp>
        <p:nvSpPr>
          <p:cNvPr id="1784" name="Google Shape;1784;p90"/>
          <p:cNvSpPr txBox="1"/>
          <p:nvPr/>
        </p:nvSpPr>
        <p:spPr>
          <a:xfrm>
            <a:off x="6477000" y="5399900"/>
            <a:ext cx="25908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00" b="1">
                <a:solidFill>
                  <a:srgbClr val="A5A5A5"/>
                </a:solidFill>
                <a:latin typeface="Helvetica Neue"/>
                <a:ea typeface="Helvetica Neue"/>
                <a:cs typeface="Helvetica Neue"/>
                <a:sym typeface="Helvetica Neue"/>
              </a:rPr>
              <a:t>Network Science: Graph Theory </a:t>
            </a:r>
            <a:endParaRPr sz="600" i="1">
              <a:solidFill>
                <a:srgbClr val="A5A5A5"/>
              </a:solidFill>
              <a:latin typeface="Helvetica Neue"/>
              <a:ea typeface="Helvetica Neue"/>
              <a:cs typeface="Helvetica Neue"/>
              <a:sym typeface="Helvetica Neue"/>
            </a:endParaRPr>
          </a:p>
        </p:txBody>
      </p:sp>
      <p:pic>
        <p:nvPicPr>
          <p:cNvPr id="1785" name="Google Shape;1785;p90" descr="F-G-PPI-Overall-marci.jpg"/>
          <p:cNvPicPr preferRelativeResize="0"/>
          <p:nvPr/>
        </p:nvPicPr>
        <p:blipFill rotWithShape="1">
          <a:blip r:embed="rId3">
            <a:alphaModFix/>
          </a:blip>
          <a:srcRect/>
          <a:stretch/>
        </p:blipFill>
        <p:spPr>
          <a:xfrm>
            <a:off x="253999" y="656167"/>
            <a:ext cx="5058833" cy="5058833"/>
          </a:xfrm>
          <a:prstGeom prst="rect">
            <a:avLst/>
          </a:prstGeom>
          <a:noFill/>
          <a:ln>
            <a:noFill/>
          </a:ln>
        </p:spPr>
      </p:pic>
      <p:pic>
        <p:nvPicPr>
          <p:cNvPr id="1786" name="Google Shape;1786;p90"/>
          <p:cNvPicPr preferRelativeResize="0"/>
          <p:nvPr/>
        </p:nvPicPr>
        <p:blipFill rotWithShape="1">
          <a:blip r:embed="rId4">
            <a:alphaModFix/>
          </a:blip>
          <a:srcRect/>
          <a:stretch/>
        </p:blipFill>
        <p:spPr>
          <a:xfrm>
            <a:off x="253998" y="656166"/>
            <a:ext cx="5058833" cy="4917129"/>
          </a:xfrm>
          <a:prstGeom prst="rect">
            <a:avLst/>
          </a:prstGeom>
          <a:noFill/>
          <a:ln>
            <a:noFill/>
          </a:ln>
        </p:spPr>
      </p:pic>
      <p:sp>
        <p:nvSpPr>
          <p:cNvPr id="1787" name="Google Shape;1787;p90"/>
          <p:cNvSpPr/>
          <p:nvPr/>
        </p:nvSpPr>
        <p:spPr>
          <a:xfrm>
            <a:off x="5909733" y="1099234"/>
            <a:ext cx="3158067"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Helvetica Neue"/>
                <a:ea typeface="Helvetica Neue"/>
                <a:cs typeface="Helvetica Neue"/>
                <a:sym typeface="Helvetica Neue"/>
              </a:rPr>
              <a:t>p</a:t>
            </a:r>
            <a:r>
              <a:rPr lang="en-US" sz="1800" b="1" baseline="-25000">
                <a:solidFill>
                  <a:schemeClr val="dk1"/>
                </a:solidFill>
                <a:latin typeface="Helvetica Neue"/>
                <a:ea typeface="Helvetica Neue"/>
                <a:cs typeface="Helvetica Neue"/>
                <a:sym typeface="Helvetica Neue"/>
              </a:rPr>
              <a:t>k </a:t>
            </a:r>
            <a:r>
              <a:rPr lang="en-US" sz="1800">
                <a:solidFill>
                  <a:schemeClr val="dk1"/>
                </a:solidFill>
                <a:latin typeface="Helvetica Neue"/>
                <a:ea typeface="Helvetica Neue"/>
                <a:cs typeface="Helvetica Neue"/>
                <a:sym typeface="Helvetica Neue"/>
              </a:rPr>
              <a:t>is the probability that a node has degree </a:t>
            </a:r>
            <a:r>
              <a:rPr lang="en-US" sz="1800" b="1">
                <a:solidFill>
                  <a:schemeClr val="dk1"/>
                </a:solidFill>
                <a:latin typeface="Helvetica Neue"/>
                <a:ea typeface="Helvetica Neue"/>
                <a:cs typeface="Helvetica Neue"/>
                <a:sym typeface="Helvetica Neue"/>
              </a:rPr>
              <a:t>k</a:t>
            </a:r>
            <a:r>
              <a:rPr lang="en-US" sz="1800">
                <a:solidFill>
                  <a:schemeClr val="dk1"/>
                </a:solidFill>
                <a:latin typeface="Helvetica Neue"/>
                <a:ea typeface="Helvetica Neue"/>
                <a:cs typeface="Helvetica Neue"/>
                <a:sym typeface="Helvetica Neue"/>
              </a:rPr>
              <a:t>. </a:t>
            </a:r>
            <a:endParaRPr/>
          </a:p>
        </p:txBody>
      </p:sp>
      <p:sp>
        <p:nvSpPr>
          <p:cNvPr id="1788" name="Google Shape;1788;p90"/>
          <p:cNvSpPr/>
          <p:nvPr/>
        </p:nvSpPr>
        <p:spPr>
          <a:xfrm>
            <a:off x="4948770" y="2043488"/>
            <a:ext cx="3831169" cy="830997"/>
          </a:xfrm>
          <a:prstGeom prst="rect">
            <a:avLst/>
          </a:prstGeom>
          <a:noFill/>
          <a:ln>
            <a:noFill/>
          </a:ln>
        </p:spPr>
        <p:txBody>
          <a:bodyPr spcFirstLastPara="1" wrap="square" lIns="91425" tIns="45700" rIns="91425" bIns="45700" anchor="t" anchorCtr="0">
            <a:noAutofit/>
          </a:bodyPr>
          <a:lstStyle/>
          <a:p>
            <a:pPr marL="948745" marR="0" lvl="1" indent="0" algn="l" rtl="0">
              <a:spcBef>
                <a:spcPts val="0"/>
              </a:spcBef>
              <a:spcAft>
                <a:spcPts val="0"/>
              </a:spcAft>
              <a:buClr>
                <a:schemeClr val="dk1"/>
              </a:buClr>
              <a:buSzPts val="1600"/>
              <a:buFont typeface="Helvetica Neue"/>
              <a:buNone/>
            </a:pPr>
            <a:r>
              <a:rPr lang="en-US" sz="1600" b="1" i="0" u="none" strike="noStrike" cap="none">
                <a:solidFill>
                  <a:schemeClr val="dk1"/>
                </a:solidFill>
                <a:latin typeface="Helvetica Neue"/>
                <a:ea typeface="Helvetica Neue"/>
                <a:cs typeface="Helvetica Neue"/>
                <a:sym typeface="Helvetica Neue"/>
              </a:rPr>
              <a:t>N</a:t>
            </a:r>
            <a:r>
              <a:rPr lang="en-US" sz="1600" b="1" i="0" u="none" strike="noStrike" cap="none" baseline="-25000">
                <a:solidFill>
                  <a:schemeClr val="dk1"/>
                </a:solidFill>
                <a:latin typeface="Helvetica Neue"/>
                <a:ea typeface="Helvetica Neue"/>
                <a:cs typeface="Helvetica Neue"/>
                <a:sym typeface="Helvetica Neue"/>
              </a:rPr>
              <a:t>k</a:t>
            </a:r>
            <a:r>
              <a:rPr lang="en-US" sz="1600" b="1" i="0" u="none" strike="noStrike" cap="none">
                <a:solidFill>
                  <a:schemeClr val="dk1"/>
                </a:solidFill>
                <a:latin typeface="Helvetica Neue"/>
                <a:ea typeface="Helvetica Neue"/>
                <a:cs typeface="Helvetica Neue"/>
                <a:sym typeface="Helvetica Neue"/>
              </a:rPr>
              <a:t> = # nodes with degree k</a:t>
            </a:r>
            <a:endParaRPr sz="1600" b="1" i="0" u="none" strike="noStrike" cap="none">
              <a:solidFill>
                <a:schemeClr val="dk1"/>
              </a:solidFill>
              <a:latin typeface="Helvetica Neue"/>
              <a:ea typeface="Helvetica Neue"/>
              <a:cs typeface="Helvetica Neue"/>
              <a:sym typeface="Helvetica Neue"/>
            </a:endParaRPr>
          </a:p>
          <a:p>
            <a:pPr marL="948745" marR="0" lvl="1" indent="0" algn="l" rtl="0">
              <a:spcBef>
                <a:spcPts val="0"/>
              </a:spcBef>
              <a:spcAft>
                <a:spcPts val="0"/>
              </a:spcAft>
              <a:buClr>
                <a:schemeClr val="dk1"/>
              </a:buClr>
              <a:buSzPts val="1600"/>
              <a:buFont typeface="Calibri"/>
              <a:buNone/>
            </a:pPr>
            <a:endParaRPr sz="1600" b="1" i="0" u="none" strike="noStrike" cap="none">
              <a:solidFill>
                <a:schemeClr val="dk1"/>
              </a:solidFill>
              <a:latin typeface="Helvetica Neue"/>
              <a:ea typeface="Helvetica Neue"/>
              <a:cs typeface="Helvetica Neue"/>
              <a:sym typeface="Helvetica Neue"/>
            </a:endParaRPr>
          </a:p>
          <a:p>
            <a:pPr marL="948745" marR="0" lvl="1" indent="0" algn="l" rtl="0">
              <a:spcBef>
                <a:spcPts val="0"/>
              </a:spcBef>
              <a:spcAft>
                <a:spcPts val="0"/>
              </a:spcAft>
              <a:buClr>
                <a:schemeClr val="dk1"/>
              </a:buClr>
              <a:buSzPts val="1600"/>
              <a:buFont typeface="Helvetica Neue"/>
              <a:buNone/>
            </a:pPr>
            <a:r>
              <a:rPr lang="en-US" sz="1600" b="1" i="0" u="none" strike="noStrike" cap="none">
                <a:solidFill>
                  <a:schemeClr val="dk1"/>
                </a:solidFill>
                <a:latin typeface="Helvetica Neue"/>
                <a:ea typeface="Helvetica Neue"/>
                <a:cs typeface="Helvetica Neue"/>
                <a:sym typeface="Helvetica Neue"/>
              </a:rPr>
              <a:t>p</a:t>
            </a:r>
            <a:r>
              <a:rPr lang="en-US" sz="1600" b="1" i="0" u="none" strike="noStrike" cap="none" baseline="-25000">
                <a:solidFill>
                  <a:schemeClr val="dk1"/>
                </a:solidFill>
                <a:latin typeface="Helvetica Neue"/>
                <a:ea typeface="Helvetica Neue"/>
                <a:cs typeface="Helvetica Neue"/>
                <a:sym typeface="Helvetica Neue"/>
              </a:rPr>
              <a:t>k</a:t>
            </a:r>
            <a:r>
              <a:rPr lang="en-US" sz="1600" b="1" i="0" u="none" strike="noStrike" cap="none">
                <a:solidFill>
                  <a:schemeClr val="dk1"/>
                </a:solidFill>
                <a:latin typeface="Helvetica Neue"/>
                <a:ea typeface="Helvetica Neue"/>
                <a:cs typeface="Helvetica Neue"/>
                <a:sym typeface="Helvetica Neue"/>
              </a:rPr>
              <a:t> = N</a:t>
            </a:r>
            <a:r>
              <a:rPr lang="en-US" sz="1600" b="1" i="0" u="none" strike="noStrike" cap="none" baseline="-25000">
                <a:solidFill>
                  <a:schemeClr val="dk1"/>
                </a:solidFill>
                <a:latin typeface="Helvetica Neue"/>
                <a:ea typeface="Helvetica Neue"/>
                <a:cs typeface="Helvetica Neue"/>
                <a:sym typeface="Helvetica Neue"/>
              </a:rPr>
              <a:t>k</a:t>
            </a:r>
            <a:r>
              <a:rPr lang="en-US" sz="1600" b="1" i="0" u="none" strike="noStrike" cap="none">
                <a:solidFill>
                  <a:schemeClr val="dk1"/>
                </a:solidFill>
                <a:latin typeface="Helvetica Neue"/>
                <a:ea typeface="Helvetica Neue"/>
                <a:cs typeface="Helvetica Neue"/>
                <a:sym typeface="Helvetica Neue"/>
              </a:rPr>
              <a:t> / N    </a:t>
            </a:r>
            <a:endParaRPr sz="1600" b="1" i="0" u="none" strike="noStrike" cap="none">
              <a:solidFill>
                <a:schemeClr val="dk1"/>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786"/>
                                        </p:tgtEl>
                                        <p:attrNameLst>
                                          <p:attrName>style.visibility</p:attrName>
                                        </p:attrNameLst>
                                      </p:cBhvr>
                                      <p:to>
                                        <p:strVal val="visible"/>
                                      </p:to>
                                    </p:set>
                                    <p:anim calcmode="lin" valueType="num">
                                      <p:cBhvr additive="base">
                                        <p:cTn id="7" dur="500"/>
                                        <p:tgtEl>
                                          <p:spTgt spid="1786"/>
                                        </p:tgtEl>
                                        <p:attrNameLst>
                                          <p:attrName>ppt_w</p:attrName>
                                        </p:attrNameLst>
                                      </p:cBhvr>
                                      <p:tavLst>
                                        <p:tav tm="0">
                                          <p:val>
                                            <p:strVal val="0"/>
                                          </p:val>
                                        </p:tav>
                                        <p:tav tm="100000">
                                          <p:val>
                                            <p:strVal val="#ppt_w"/>
                                          </p:val>
                                        </p:tav>
                                      </p:tavLst>
                                    </p:anim>
                                    <p:anim calcmode="lin" valueType="num">
                                      <p:cBhvr additive="base">
                                        <p:cTn id="8" dur="500"/>
                                        <p:tgtEl>
                                          <p:spTgt spid="178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793"/>
        <p:cNvGrpSpPr/>
        <p:nvPr/>
      </p:nvGrpSpPr>
      <p:grpSpPr>
        <a:xfrm>
          <a:off x="0" y="0"/>
          <a:ext cx="0" cy="0"/>
          <a:chOff x="0" y="0"/>
          <a:chExt cx="0" cy="0"/>
        </a:xfrm>
      </p:grpSpPr>
      <p:sp>
        <p:nvSpPr>
          <p:cNvPr id="1794" name="Google Shape;1794;p91"/>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chemeClr val="lt1"/>
                </a:solidFill>
                <a:latin typeface="Helvetica Neue"/>
                <a:ea typeface="Helvetica Neue"/>
                <a:cs typeface="Helvetica Neue"/>
                <a:sym typeface="Helvetica Neue"/>
              </a:rPr>
              <a:t>A CASE STUDY: PROTEIN-PROTEIN INTERACTION NETWORK</a:t>
            </a:r>
            <a:endParaRPr sz="2000" b="1" i="1">
              <a:solidFill>
                <a:srgbClr val="F2F2F2"/>
              </a:solidFill>
              <a:latin typeface="Helvetica Neue"/>
              <a:ea typeface="Helvetica Neue"/>
              <a:cs typeface="Helvetica Neue"/>
              <a:sym typeface="Helvetica Neue"/>
            </a:endParaRPr>
          </a:p>
        </p:txBody>
      </p:sp>
      <p:sp>
        <p:nvSpPr>
          <p:cNvPr id="1795" name="Google Shape;1795;p91"/>
          <p:cNvSpPr txBox="1"/>
          <p:nvPr/>
        </p:nvSpPr>
        <p:spPr>
          <a:xfrm>
            <a:off x="6477000" y="5399900"/>
            <a:ext cx="25908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00" b="1">
                <a:solidFill>
                  <a:srgbClr val="A5A5A5"/>
                </a:solidFill>
                <a:latin typeface="Helvetica Neue"/>
                <a:ea typeface="Helvetica Neue"/>
                <a:cs typeface="Helvetica Neue"/>
                <a:sym typeface="Helvetica Neue"/>
              </a:rPr>
              <a:t>Network Science: Graph Theory </a:t>
            </a:r>
            <a:endParaRPr sz="600" i="1">
              <a:solidFill>
                <a:srgbClr val="A5A5A5"/>
              </a:solidFill>
              <a:latin typeface="Helvetica Neue"/>
              <a:ea typeface="Helvetica Neue"/>
              <a:cs typeface="Helvetica Neue"/>
              <a:sym typeface="Helvetica Neue"/>
            </a:endParaRPr>
          </a:p>
        </p:txBody>
      </p:sp>
      <p:pic>
        <p:nvPicPr>
          <p:cNvPr id="1796" name="Google Shape;1796;p91" descr="F-G-PPI-Overall-marci.jpg"/>
          <p:cNvPicPr preferRelativeResize="0"/>
          <p:nvPr/>
        </p:nvPicPr>
        <p:blipFill rotWithShape="1">
          <a:blip r:embed="rId3">
            <a:alphaModFix/>
          </a:blip>
          <a:srcRect/>
          <a:stretch/>
        </p:blipFill>
        <p:spPr>
          <a:xfrm>
            <a:off x="253999" y="656167"/>
            <a:ext cx="5058833" cy="5058833"/>
          </a:xfrm>
          <a:prstGeom prst="rect">
            <a:avLst/>
          </a:prstGeom>
          <a:noFill/>
          <a:ln>
            <a:noFill/>
          </a:ln>
        </p:spPr>
      </p:pic>
      <p:pic>
        <p:nvPicPr>
          <p:cNvPr id="1797" name="Google Shape;1797;p91"/>
          <p:cNvPicPr preferRelativeResize="0"/>
          <p:nvPr/>
        </p:nvPicPr>
        <p:blipFill rotWithShape="1">
          <a:blip r:embed="rId4">
            <a:alphaModFix/>
          </a:blip>
          <a:srcRect/>
          <a:stretch/>
        </p:blipFill>
        <p:spPr>
          <a:xfrm>
            <a:off x="190501" y="679450"/>
            <a:ext cx="5071532" cy="4982297"/>
          </a:xfrm>
          <a:prstGeom prst="rect">
            <a:avLst/>
          </a:prstGeom>
          <a:noFill/>
          <a:ln>
            <a:noFill/>
          </a:ln>
        </p:spPr>
      </p:pic>
      <p:sp>
        <p:nvSpPr>
          <p:cNvPr id="1798" name="Google Shape;1798;p91"/>
          <p:cNvSpPr/>
          <p:nvPr/>
        </p:nvSpPr>
        <p:spPr>
          <a:xfrm>
            <a:off x="6477000" y="1867132"/>
            <a:ext cx="126554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d</a:t>
            </a:r>
            <a:r>
              <a:rPr lang="en-US" sz="2400" baseline="-25000">
                <a:solidFill>
                  <a:schemeClr val="dk1"/>
                </a:solidFill>
                <a:latin typeface="Calibri"/>
                <a:ea typeface="Calibri"/>
                <a:cs typeface="Calibri"/>
                <a:sym typeface="Calibri"/>
              </a:rPr>
              <a:t>max</a:t>
            </a:r>
            <a:r>
              <a:rPr lang="en-US" sz="2400">
                <a:solidFill>
                  <a:schemeClr val="dk1"/>
                </a:solidFill>
                <a:latin typeface="Calibri"/>
                <a:ea typeface="Calibri"/>
                <a:cs typeface="Calibri"/>
                <a:sym typeface="Calibri"/>
              </a:rPr>
              <a:t>=14</a:t>
            </a:r>
            <a:endParaRPr/>
          </a:p>
        </p:txBody>
      </p:sp>
      <p:sp>
        <p:nvSpPr>
          <p:cNvPr id="1799" name="Google Shape;1799;p91"/>
          <p:cNvSpPr/>
          <p:nvPr/>
        </p:nvSpPr>
        <p:spPr>
          <a:xfrm>
            <a:off x="6477000" y="2527532"/>
            <a:ext cx="1494069"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&lt;d&gt;=5.61</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797"/>
                                        </p:tgtEl>
                                        <p:attrNameLst>
                                          <p:attrName>style.visibility</p:attrName>
                                        </p:attrNameLst>
                                      </p:cBhvr>
                                      <p:to>
                                        <p:strVal val="visible"/>
                                      </p:to>
                                    </p:set>
                                    <p:anim calcmode="lin" valueType="num">
                                      <p:cBhvr additive="base">
                                        <p:cTn id="7" dur="500"/>
                                        <p:tgtEl>
                                          <p:spTgt spid="1797"/>
                                        </p:tgtEl>
                                        <p:attrNameLst>
                                          <p:attrName>ppt_w</p:attrName>
                                        </p:attrNameLst>
                                      </p:cBhvr>
                                      <p:tavLst>
                                        <p:tav tm="0">
                                          <p:val>
                                            <p:strVal val="0"/>
                                          </p:val>
                                        </p:tav>
                                        <p:tav tm="100000">
                                          <p:val>
                                            <p:strVal val="#ppt_w"/>
                                          </p:val>
                                        </p:tav>
                                      </p:tavLst>
                                    </p:anim>
                                    <p:anim calcmode="lin" valueType="num">
                                      <p:cBhvr additive="base">
                                        <p:cTn id="8" dur="500"/>
                                        <p:tgtEl>
                                          <p:spTgt spid="179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804"/>
        <p:cNvGrpSpPr/>
        <p:nvPr/>
      </p:nvGrpSpPr>
      <p:grpSpPr>
        <a:xfrm>
          <a:off x="0" y="0"/>
          <a:ext cx="0" cy="0"/>
          <a:chOff x="0" y="0"/>
          <a:chExt cx="0" cy="0"/>
        </a:xfrm>
      </p:grpSpPr>
      <p:sp>
        <p:nvSpPr>
          <p:cNvPr id="1805" name="Google Shape;1805;p92"/>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chemeClr val="lt1"/>
                </a:solidFill>
                <a:latin typeface="Helvetica Neue"/>
                <a:ea typeface="Helvetica Neue"/>
                <a:cs typeface="Helvetica Neue"/>
                <a:sym typeface="Helvetica Neue"/>
              </a:rPr>
              <a:t>A CASE STUDY: PROTEIN-PROTEIN INTERACTION NETWORK</a:t>
            </a:r>
            <a:endParaRPr sz="2000" b="1" i="1">
              <a:solidFill>
                <a:srgbClr val="F2F2F2"/>
              </a:solidFill>
              <a:latin typeface="Helvetica Neue"/>
              <a:ea typeface="Helvetica Neue"/>
              <a:cs typeface="Helvetica Neue"/>
              <a:sym typeface="Helvetica Neue"/>
            </a:endParaRPr>
          </a:p>
        </p:txBody>
      </p:sp>
      <p:sp>
        <p:nvSpPr>
          <p:cNvPr id="1806" name="Google Shape;1806;p92"/>
          <p:cNvSpPr txBox="1"/>
          <p:nvPr/>
        </p:nvSpPr>
        <p:spPr>
          <a:xfrm>
            <a:off x="6477000" y="5399900"/>
            <a:ext cx="25908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00" b="1">
                <a:solidFill>
                  <a:srgbClr val="A5A5A5"/>
                </a:solidFill>
                <a:latin typeface="Helvetica Neue"/>
                <a:ea typeface="Helvetica Neue"/>
                <a:cs typeface="Helvetica Neue"/>
                <a:sym typeface="Helvetica Neue"/>
              </a:rPr>
              <a:t>Network Science: Graph Theory </a:t>
            </a:r>
            <a:endParaRPr sz="600" i="1">
              <a:solidFill>
                <a:srgbClr val="A5A5A5"/>
              </a:solidFill>
              <a:latin typeface="Helvetica Neue"/>
              <a:ea typeface="Helvetica Neue"/>
              <a:cs typeface="Helvetica Neue"/>
              <a:sym typeface="Helvetica Neue"/>
            </a:endParaRPr>
          </a:p>
        </p:txBody>
      </p:sp>
      <p:pic>
        <p:nvPicPr>
          <p:cNvPr id="1807" name="Google Shape;1807;p92" descr="F-G-PPI-Overall-marci.jpg"/>
          <p:cNvPicPr preferRelativeResize="0"/>
          <p:nvPr/>
        </p:nvPicPr>
        <p:blipFill rotWithShape="1">
          <a:blip r:embed="rId3">
            <a:alphaModFix/>
          </a:blip>
          <a:srcRect/>
          <a:stretch/>
        </p:blipFill>
        <p:spPr>
          <a:xfrm>
            <a:off x="253999" y="656167"/>
            <a:ext cx="5058833" cy="5058833"/>
          </a:xfrm>
          <a:prstGeom prst="rect">
            <a:avLst/>
          </a:prstGeom>
          <a:noFill/>
          <a:ln>
            <a:noFill/>
          </a:ln>
        </p:spPr>
      </p:pic>
      <p:sp>
        <p:nvSpPr>
          <p:cNvPr id="1808" name="Google Shape;1808;p92"/>
          <p:cNvSpPr txBox="1"/>
          <p:nvPr/>
        </p:nvSpPr>
        <p:spPr>
          <a:xfrm>
            <a:off x="6849533" y="4043865"/>
            <a:ext cx="12050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&lt;C&gt;=0.12</a:t>
            </a:r>
            <a:endParaRPr/>
          </a:p>
        </p:txBody>
      </p:sp>
      <p:pic>
        <p:nvPicPr>
          <p:cNvPr id="1809" name="Google Shape;1809;p92"/>
          <p:cNvPicPr preferRelativeResize="0"/>
          <p:nvPr/>
        </p:nvPicPr>
        <p:blipFill rotWithShape="1">
          <a:blip r:embed="rId4">
            <a:alphaModFix/>
          </a:blip>
          <a:srcRect/>
          <a:stretch/>
        </p:blipFill>
        <p:spPr>
          <a:xfrm>
            <a:off x="186266" y="673098"/>
            <a:ext cx="5300135" cy="4932070"/>
          </a:xfrm>
          <a:prstGeom prst="rect">
            <a:avLst/>
          </a:prstGeom>
          <a:noFill/>
          <a:ln>
            <a:noFill/>
          </a:ln>
        </p:spPr>
      </p:pic>
      <p:pic>
        <p:nvPicPr>
          <p:cNvPr id="1810" name="Google Shape;1810;p92"/>
          <p:cNvPicPr preferRelativeResize="0"/>
          <p:nvPr/>
        </p:nvPicPr>
        <p:blipFill rotWithShape="1">
          <a:blip r:embed="rId5">
            <a:alphaModFix/>
          </a:blip>
          <a:srcRect/>
          <a:stretch/>
        </p:blipFill>
        <p:spPr>
          <a:xfrm>
            <a:off x="5829301" y="1100667"/>
            <a:ext cx="3238499" cy="1117511"/>
          </a:xfrm>
          <a:prstGeom prst="rect">
            <a:avLst/>
          </a:prstGeom>
          <a:noFill/>
          <a:ln>
            <a:noFill/>
          </a:ln>
        </p:spPr>
      </p:pic>
      <p:grpSp>
        <p:nvGrpSpPr>
          <p:cNvPr id="1811" name="Google Shape;1811;p92"/>
          <p:cNvGrpSpPr/>
          <p:nvPr/>
        </p:nvGrpSpPr>
        <p:grpSpPr>
          <a:xfrm>
            <a:off x="6477000" y="2466876"/>
            <a:ext cx="2205633" cy="989707"/>
            <a:chOff x="0" y="0"/>
            <a:chExt cx="1976" cy="1064"/>
          </a:xfrm>
        </p:grpSpPr>
        <p:sp>
          <p:nvSpPr>
            <p:cNvPr id="1812" name="Google Shape;1812;p92"/>
            <p:cNvSpPr/>
            <p:nvPr/>
          </p:nvSpPr>
          <p:spPr>
            <a:xfrm>
              <a:off x="0" y="0"/>
              <a:ext cx="1976" cy="1064"/>
            </a:xfrm>
            <a:prstGeom prst="rect">
              <a:avLst/>
            </a:prstGeom>
            <a:solidFill>
              <a:srgbClr val="FFFFFF"/>
            </a:solidFill>
            <a:ln w="25400" cap="flat" cmpd="sng">
              <a:solidFill>
                <a:srgbClr val="000000"/>
              </a:solidFill>
              <a:prstDash val="solid"/>
              <a:miter lim="800000"/>
              <a:headEnd type="none" w="sm" len="sm"/>
              <a:tailEnd type="none" w="sm" len="sm"/>
            </a:ln>
            <a:effectLst>
              <a:outerShdw blurRad="63500" dist="101600" dir="2700000" algn="ctr" rotWithShape="0">
                <a:srgbClr val="808080">
                  <a:alpha val="49803"/>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813" name="Google Shape;1813;p92"/>
            <p:cNvPicPr preferRelativeResize="0"/>
            <p:nvPr/>
          </p:nvPicPr>
          <p:blipFill rotWithShape="1">
            <a:blip r:embed="rId6">
              <a:alphaModFix/>
            </a:blip>
            <a:srcRect/>
            <a:stretch/>
          </p:blipFill>
          <p:spPr>
            <a:xfrm>
              <a:off x="123" y="66"/>
              <a:ext cx="1719" cy="899"/>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1"/>
          <p:cNvSpPr txBox="1"/>
          <p:nvPr/>
        </p:nvSpPr>
        <p:spPr>
          <a:xfrm>
            <a:off x="457200" y="2056445"/>
            <a:ext cx="7467600" cy="1938992"/>
          </a:xfrm>
          <a:prstGeom prst="rect">
            <a:avLst/>
          </a:prstGeom>
          <a:solidFill>
            <a:schemeClr val="lt1">
              <a:alpha val="40000"/>
            </a:schemeClr>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Helvetica Neue"/>
                <a:ea typeface="Helvetica Neue"/>
                <a:cs typeface="Helvetica Neue"/>
                <a:sym typeface="Helvetica Neue"/>
              </a:rPr>
              <a:t>If you connect individuals based on their first name (</a:t>
            </a:r>
            <a:r>
              <a:rPr lang="en-US" sz="2400" i="1">
                <a:solidFill>
                  <a:schemeClr val="dk1"/>
                </a:solidFill>
                <a:latin typeface="Helvetica Neue"/>
                <a:ea typeface="Helvetica Neue"/>
                <a:cs typeface="Helvetica Neue"/>
                <a:sym typeface="Helvetica Neue"/>
              </a:rPr>
              <a:t>all Peters connected to each other</a:t>
            </a:r>
            <a:r>
              <a:rPr lang="en-US" sz="2400">
                <a:solidFill>
                  <a:schemeClr val="dk1"/>
                </a:solidFill>
                <a:latin typeface="Helvetica Neue"/>
                <a:ea typeface="Helvetica Neue"/>
                <a:cs typeface="Helvetica Neue"/>
                <a:sym typeface="Helvetica Neue"/>
              </a:rPr>
              <a:t>), you will be exploring what? </a:t>
            </a:r>
            <a:endParaRPr/>
          </a:p>
          <a:p>
            <a:pPr marL="0" marR="0" lvl="0" indent="0" algn="l" rtl="0">
              <a:spcBef>
                <a:spcPts val="0"/>
              </a:spcBef>
              <a:spcAft>
                <a:spcPts val="0"/>
              </a:spcAft>
              <a:buNone/>
            </a:pPr>
            <a:endParaRPr sz="240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r>
              <a:rPr lang="en-US" sz="2400">
                <a:solidFill>
                  <a:schemeClr val="dk1"/>
                </a:solidFill>
                <a:latin typeface="Helvetica Neue"/>
                <a:ea typeface="Helvetica Neue"/>
                <a:cs typeface="Helvetica Neue"/>
                <a:sym typeface="Helvetica Neue"/>
              </a:rPr>
              <a:t>It is a network, nevertheless.</a:t>
            </a:r>
            <a:endParaRPr/>
          </a:p>
        </p:txBody>
      </p:sp>
      <p:sp>
        <p:nvSpPr>
          <p:cNvPr id="169" name="Google Shape;169;p21"/>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chemeClr val="lt1"/>
                </a:solidFill>
                <a:latin typeface="Helvetica Neue"/>
                <a:ea typeface="Helvetica Neue"/>
                <a:cs typeface="Helvetica Neue"/>
                <a:sym typeface="Helvetica Neue"/>
              </a:rPr>
              <a:t>CHOOSING A PROPER REPRESENTATION</a:t>
            </a:r>
            <a:endParaRPr/>
          </a:p>
        </p:txBody>
      </p:sp>
      <p:sp>
        <p:nvSpPr>
          <p:cNvPr id="170" name="Google Shape;170;p21"/>
          <p:cNvSpPr txBox="1"/>
          <p:nvPr/>
        </p:nvSpPr>
        <p:spPr>
          <a:xfrm>
            <a:off x="6477000" y="5399900"/>
            <a:ext cx="25908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00" b="1">
                <a:solidFill>
                  <a:srgbClr val="A5A5A5"/>
                </a:solidFill>
                <a:latin typeface="Helvetica Neue"/>
                <a:ea typeface="Helvetica Neue"/>
                <a:cs typeface="Helvetica Neue"/>
                <a:sym typeface="Helvetica Neue"/>
              </a:rPr>
              <a:t>Network Science: Graph Theory </a:t>
            </a:r>
            <a:endParaRPr sz="600" i="1">
              <a:solidFill>
                <a:srgbClr val="A5A5A5"/>
              </a:solidFill>
              <a:latin typeface="Helvetica Neue"/>
              <a:ea typeface="Helvetica Neue"/>
              <a:cs typeface="Helvetica Neue"/>
              <a:sym typeface="Helvetica Neue"/>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818"/>
        <p:cNvGrpSpPr/>
        <p:nvPr/>
      </p:nvGrpSpPr>
      <p:grpSpPr>
        <a:xfrm>
          <a:off x="0" y="0"/>
          <a:ext cx="0" cy="0"/>
          <a:chOff x="0" y="0"/>
          <a:chExt cx="0" cy="0"/>
        </a:xfrm>
      </p:grpSpPr>
      <p:sp>
        <p:nvSpPr>
          <p:cNvPr id="1819" name="Google Shape;1819;p93"/>
          <p:cNvSpPr txBox="1"/>
          <p:nvPr/>
        </p:nvSpPr>
        <p:spPr>
          <a:xfrm>
            <a:off x="0" y="2134225"/>
            <a:ext cx="9144000"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a:solidFill>
                  <a:schemeClr val="dk1"/>
                </a:solidFill>
                <a:latin typeface="Calibri"/>
                <a:ea typeface="Calibri"/>
                <a:cs typeface="Calibri"/>
                <a:sym typeface="Calibri"/>
              </a:rPr>
              <a:t>FINAL PROJECTS</a:t>
            </a:r>
            <a:endParaRPr sz="4400" b="1">
              <a:solidFill>
                <a:srgbClr val="FF0000"/>
              </a:solidFill>
              <a:latin typeface="Helvetica Neue"/>
              <a:ea typeface="Helvetica Neue"/>
              <a:cs typeface="Helvetica Neue"/>
              <a:sym typeface="Helvetica Neue"/>
            </a:endParaRPr>
          </a:p>
        </p:txBody>
      </p:sp>
      <p:sp>
        <p:nvSpPr>
          <p:cNvPr id="1820" name="Google Shape;1820;p93"/>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endParaRPr sz="1600">
              <a:solidFill>
                <a:srgbClr val="FFFFFF"/>
              </a:solidFill>
              <a:latin typeface="Calibri"/>
              <a:ea typeface="Calibri"/>
              <a:cs typeface="Calibri"/>
              <a:sym typeface="Calibri"/>
            </a:endParaRPr>
          </a:p>
          <a:p>
            <a:pPr marL="0" marR="0" lvl="0" indent="0" algn="l" rtl="0">
              <a:spcBef>
                <a:spcPts val="320"/>
              </a:spcBef>
              <a:spcAft>
                <a:spcPts val="0"/>
              </a:spcAft>
              <a:buNone/>
            </a:pPr>
            <a:endParaRPr sz="1600" b="1">
              <a:solidFill>
                <a:srgbClr val="FFFFFF"/>
              </a:solidFill>
              <a:latin typeface="Helvetica Neue"/>
              <a:ea typeface="Helvetica Neue"/>
              <a:cs typeface="Helvetica Neue"/>
              <a:sym typeface="Helvetica Neue"/>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825"/>
        <p:cNvGrpSpPr/>
        <p:nvPr/>
      </p:nvGrpSpPr>
      <p:grpSpPr>
        <a:xfrm>
          <a:off x="0" y="0"/>
          <a:ext cx="0" cy="0"/>
          <a:chOff x="0" y="0"/>
          <a:chExt cx="0" cy="0"/>
        </a:xfrm>
      </p:grpSpPr>
      <p:sp>
        <p:nvSpPr>
          <p:cNvPr id="1826" name="Google Shape;1826;p94"/>
          <p:cNvSpPr txBox="1"/>
          <p:nvPr/>
        </p:nvSpPr>
        <p:spPr>
          <a:xfrm>
            <a:off x="0" y="226741"/>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chemeClr val="lt1"/>
                </a:solidFill>
                <a:latin typeface="Helvetica Neue"/>
                <a:ea typeface="Helvetica Neue"/>
                <a:cs typeface="Helvetica Neue"/>
                <a:sym typeface="Helvetica Neue"/>
              </a:rPr>
              <a:t>COMPONENTS OF THE PROJECT</a:t>
            </a:r>
            <a:endParaRPr sz="2000" b="1" i="1">
              <a:solidFill>
                <a:srgbClr val="F2F2F2"/>
              </a:solidFill>
              <a:latin typeface="Helvetica Neue"/>
              <a:ea typeface="Helvetica Neue"/>
              <a:cs typeface="Helvetica Neue"/>
              <a:sym typeface="Helvetica Neue"/>
            </a:endParaRPr>
          </a:p>
        </p:txBody>
      </p:sp>
      <p:sp>
        <p:nvSpPr>
          <p:cNvPr id="1827" name="Google Shape;1827;p94"/>
          <p:cNvSpPr txBox="1"/>
          <p:nvPr/>
        </p:nvSpPr>
        <p:spPr>
          <a:xfrm>
            <a:off x="682625" y="1331642"/>
            <a:ext cx="7778750" cy="4154983"/>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chemeClr val="dk1"/>
              </a:buClr>
              <a:buSzPts val="2400"/>
              <a:buFont typeface="Calibri"/>
              <a:buAutoNum type="arabicPeriod"/>
            </a:pPr>
            <a:r>
              <a:rPr lang="en-US" sz="2400" b="1">
                <a:solidFill>
                  <a:schemeClr val="dk1"/>
                </a:solidFill>
                <a:latin typeface="Calibri"/>
                <a:ea typeface="Calibri"/>
                <a:cs typeface="Calibri"/>
                <a:sym typeface="Calibri"/>
              </a:rPr>
              <a:t>DATA ACQUISITION</a:t>
            </a:r>
            <a:endParaRPr/>
          </a:p>
          <a:p>
            <a:pPr marL="457200" marR="0" lvl="1" indent="0" algn="l" rtl="0">
              <a:spcBef>
                <a:spcPts val="0"/>
              </a:spcBef>
              <a:spcAft>
                <a:spcPts val="0"/>
              </a:spcAft>
              <a:buNone/>
            </a:pPr>
            <a:r>
              <a:rPr lang="en-US" sz="2400" b="0" i="0" u="none" strike="noStrike" cap="none">
                <a:solidFill>
                  <a:schemeClr val="dk1"/>
                </a:solidFill>
                <a:latin typeface="Calibri"/>
                <a:ea typeface="Calibri"/>
                <a:cs typeface="Calibri"/>
                <a:sym typeface="Calibri"/>
              </a:rPr>
              <a:t>Downloading the data and putting it in a usable format</a:t>
            </a:r>
            <a:endParaRPr/>
          </a:p>
          <a:p>
            <a:pPr marL="457200" marR="0" lvl="1" indent="0" algn="l" rtl="0">
              <a:spcBef>
                <a:spcPts val="0"/>
              </a:spcBef>
              <a:spcAft>
                <a:spcPts val="0"/>
              </a:spcAft>
              <a:buNone/>
            </a:pPr>
            <a:endParaRPr sz="2400" b="0" i="0" u="none" strike="noStrike" cap="none">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2400"/>
              <a:buFont typeface="Calibri"/>
              <a:buAutoNum type="arabicPeriod"/>
            </a:pPr>
            <a:r>
              <a:rPr lang="en-US" sz="2400" b="1">
                <a:solidFill>
                  <a:schemeClr val="dk1"/>
                </a:solidFill>
                <a:latin typeface="Calibri"/>
                <a:ea typeface="Calibri"/>
                <a:cs typeface="Calibri"/>
                <a:sym typeface="Calibri"/>
              </a:rPr>
              <a:t>NETWORK RESPRESENTATION</a:t>
            </a:r>
            <a:endParaRPr/>
          </a:p>
          <a:p>
            <a:pPr marL="457200" marR="0" lvl="1" indent="0" algn="l" rtl="0">
              <a:spcBef>
                <a:spcPts val="0"/>
              </a:spcBef>
              <a:spcAft>
                <a:spcPts val="0"/>
              </a:spcAft>
              <a:buNone/>
            </a:pPr>
            <a:r>
              <a:rPr lang="en-US" sz="2400" b="0" i="0" u="none" strike="noStrike" cap="none">
                <a:solidFill>
                  <a:schemeClr val="dk1"/>
                </a:solidFill>
                <a:latin typeface="Calibri"/>
                <a:ea typeface="Calibri"/>
                <a:cs typeface="Calibri"/>
                <a:sym typeface="Calibri"/>
              </a:rPr>
              <a:t>What are the nodes and links</a:t>
            </a:r>
            <a:endParaRPr/>
          </a:p>
          <a:p>
            <a:pPr marL="457200" marR="0" lvl="1" indent="0" algn="l" rtl="0">
              <a:spcBef>
                <a:spcPts val="0"/>
              </a:spcBef>
              <a:spcAft>
                <a:spcPts val="0"/>
              </a:spcAft>
              <a:buNone/>
            </a:pPr>
            <a:endParaRPr sz="2400" b="0" i="0" u="none" strike="noStrike" cap="none">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2400"/>
              <a:buFont typeface="Calibri"/>
              <a:buAutoNum type="arabicPeriod"/>
            </a:pPr>
            <a:r>
              <a:rPr lang="en-US" sz="2400" b="1">
                <a:solidFill>
                  <a:schemeClr val="dk1"/>
                </a:solidFill>
                <a:latin typeface="Calibri"/>
                <a:ea typeface="Calibri"/>
                <a:cs typeface="Calibri"/>
                <a:sym typeface="Calibri"/>
              </a:rPr>
              <a:t>NETWORK ANALYSIS</a:t>
            </a: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	What questions do you want to answer with this 	network, and which tools/measurements will you   	use?</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832"/>
        <p:cNvGrpSpPr/>
        <p:nvPr/>
      </p:nvGrpSpPr>
      <p:grpSpPr>
        <a:xfrm>
          <a:off x="0" y="0"/>
          <a:ext cx="0" cy="0"/>
          <a:chOff x="0" y="0"/>
          <a:chExt cx="0" cy="0"/>
        </a:xfrm>
      </p:grpSpPr>
      <p:sp>
        <p:nvSpPr>
          <p:cNvPr id="1833" name="Google Shape;1833;p95"/>
          <p:cNvSpPr txBox="1"/>
          <p:nvPr/>
        </p:nvSpPr>
        <p:spPr>
          <a:xfrm>
            <a:off x="0" y="226741"/>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chemeClr val="lt1"/>
                </a:solidFill>
                <a:latin typeface="Helvetica Neue"/>
                <a:ea typeface="Helvetica Neue"/>
                <a:cs typeface="Helvetica Neue"/>
                <a:sym typeface="Helvetica Neue"/>
              </a:rPr>
              <a:t>DATA ACQUISITION</a:t>
            </a:r>
            <a:endParaRPr sz="2000" b="1" i="1">
              <a:solidFill>
                <a:srgbClr val="F2F2F2"/>
              </a:solidFill>
              <a:latin typeface="Helvetica Neue"/>
              <a:ea typeface="Helvetica Neue"/>
              <a:cs typeface="Helvetica Neue"/>
              <a:sym typeface="Helvetica Neue"/>
            </a:endParaRPr>
          </a:p>
        </p:txBody>
      </p:sp>
      <p:sp>
        <p:nvSpPr>
          <p:cNvPr id="1834" name="Google Shape;1834;p95"/>
          <p:cNvSpPr txBox="1"/>
          <p:nvPr/>
        </p:nvSpPr>
        <p:spPr>
          <a:xfrm>
            <a:off x="225424" y="818687"/>
            <a:ext cx="8372165" cy="4154984"/>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Many online data sources will have an </a:t>
            </a:r>
            <a:r>
              <a:rPr lang="en-US" sz="2400" b="1">
                <a:solidFill>
                  <a:schemeClr val="dk1"/>
                </a:solidFill>
                <a:latin typeface="Calibri"/>
                <a:ea typeface="Calibri"/>
                <a:cs typeface="Calibri"/>
                <a:sym typeface="Calibri"/>
              </a:rPr>
              <a:t>API</a:t>
            </a:r>
            <a:r>
              <a:rPr lang="en-US" sz="2400">
                <a:solidFill>
                  <a:schemeClr val="dk1"/>
                </a:solidFill>
                <a:latin typeface="Calibri"/>
                <a:ea typeface="Calibri"/>
                <a:cs typeface="Calibri"/>
                <a:sym typeface="Calibri"/>
              </a:rPr>
              <a:t> (application programming interface) that allows querying and downloading the data in a targeted way</a:t>
            </a:r>
            <a:endParaRPr/>
          </a:p>
          <a:p>
            <a:pPr marL="800100" marR="0" lvl="1" indent="-342900" algn="l" rtl="0">
              <a:spcBef>
                <a:spcPts val="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Example: What are all movies from 1984-1995 starring Kevin Bacon and distributed by Paramount Pictures?</a:t>
            </a:r>
            <a:endParaRPr/>
          </a:p>
          <a:p>
            <a:pPr marL="800100" marR="0" lvl="1" indent="-342900" algn="l" rtl="0">
              <a:spcBef>
                <a:spcPts val="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This is done either through a web interface or through a library within a programming language</a:t>
            </a:r>
            <a:endParaRPr/>
          </a:p>
          <a:p>
            <a:pPr marL="800100" marR="0" lvl="1" indent="-190500" algn="l" rtl="0">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Other sources will provide raw bulk data (e.g., Excel spreadsheets) that require processing, either manually or through a program you will write</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Google Shape;1840;p96"/>
          <p:cNvSpPr txBox="1"/>
          <p:nvPr/>
        </p:nvSpPr>
        <p:spPr>
          <a:xfrm>
            <a:off x="0" y="226741"/>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chemeClr val="lt1"/>
                </a:solidFill>
                <a:latin typeface="Helvetica Neue"/>
                <a:ea typeface="Helvetica Neue"/>
                <a:cs typeface="Helvetica Neue"/>
                <a:sym typeface="Helvetica Neue"/>
              </a:rPr>
              <a:t>NETWORK RECONSTRUCTION</a:t>
            </a:r>
            <a:endParaRPr sz="2000" b="1" i="1">
              <a:solidFill>
                <a:srgbClr val="F2F2F2"/>
              </a:solidFill>
              <a:latin typeface="Helvetica Neue"/>
              <a:ea typeface="Helvetica Neue"/>
              <a:cs typeface="Helvetica Neue"/>
              <a:sym typeface="Helvetica Neue"/>
            </a:endParaRPr>
          </a:p>
        </p:txBody>
      </p:sp>
      <p:pic>
        <p:nvPicPr>
          <p:cNvPr id="1841" name="Google Shape;1841;p96"/>
          <p:cNvPicPr preferRelativeResize="0"/>
          <p:nvPr/>
        </p:nvPicPr>
        <p:blipFill rotWithShape="1">
          <a:blip r:embed="rId3">
            <a:alphaModFix/>
          </a:blip>
          <a:srcRect/>
          <a:stretch/>
        </p:blipFill>
        <p:spPr>
          <a:xfrm>
            <a:off x="838200" y="1349917"/>
            <a:ext cx="7467600" cy="584200"/>
          </a:xfrm>
          <a:prstGeom prst="rect">
            <a:avLst/>
          </a:prstGeom>
          <a:noFill/>
          <a:ln>
            <a:noFill/>
          </a:ln>
        </p:spPr>
      </p:pic>
      <p:sp>
        <p:nvSpPr>
          <p:cNvPr id="1842" name="Google Shape;1842;p96"/>
          <p:cNvSpPr txBox="1"/>
          <p:nvPr/>
        </p:nvSpPr>
        <p:spPr>
          <a:xfrm>
            <a:off x="225424" y="2357555"/>
            <a:ext cx="8372165" cy="2308324"/>
          </a:xfrm>
          <a:prstGeom prst="rect">
            <a:avLst/>
          </a:prstGeom>
          <a:noFill/>
          <a:ln>
            <a:noFill/>
          </a:ln>
        </p:spPr>
        <p:txBody>
          <a:bodyPr spcFirstLastPara="1" wrap="square" lIns="91425" tIns="45700" rIns="91425" bIns="45700" anchor="t" anchorCtr="0">
            <a:spAutoFit/>
          </a:bodyPr>
          <a:lstStyle/>
          <a:p>
            <a:pPr marL="800100" marR="0" lvl="1" indent="-342900" algn="l" rtl="0">
              <a:spcBef>
                <a:spcPts val="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Most datasets will admit more than one representation as a network</a:t>
            </a:r>
            <a:endParaRPr/>
          </a:p>
          <a:p>
            <a:pPr marL="800100" marR="0" lvl="1" indent="-342900" algn="l" rtl="0">
              <a:spcBef>
                <a:spcPts val="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Some representations will be more or less informative than others</a:t>
            </a:r>
            <a:endParaRPr/>
          </a:p>
          <a:p>
            <a:pPr marL="800100" marR="0" lvl="1" indent="-342900" algn="l" rtl="0">
              <a:spcBef>
                <a:spcPts val="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Figuring out the “network” that’s buried in your data is part of your project!</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847"/>
        <p:cNvGrpSpPr/>
        <p:nvPr/>
      </p:nvGrpSpPr>
      <p:grpSpPr>
        <a:xfrm>
          <a:off x="0" y="0"/>
          <a:ext cx="0" cy="0"/>
          <a:chOff x="0" y="0"/>
          <a:chExt cx="0" cy="0"/>
        </a:xfrm>
      </p:grpSpPr>
      <p:sp>
        <p:nvSpPr>
          <p:cNvPr id="1848" name="Google Shape;1848;p97"/>
          <p:cNvSpPr txBox="1"/>
          <p:nvPr/>
        </p:nvSpPr>
        <p:spPr>
          <a:xfrm>
            <a:off x="0" y="226741"/>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chemeClr val="lt1"/>
                </a:solidFill>
                <a:latin typeface="Helvetica Neue"/>
                <a:ea typeface="Helvetica Neue"/>
                <a:cs typeface="Helvetica Neue"/>
                <a:sym typeface="Helvetica Neue"/>
              </a:rPr>
              <a:t>NETWORK RECONSTRUCTION</a:t>
            </a:r>
            <a:endParaRPr sz="2000" b="1" i="1">
              <a:solidFill>
                <a:srgbClr val="F2F2F2"/>
              </a:solidFill>
              <a:latin typeface="Helvetica Neue"/>
              <a:ea typeface="Helvetica Neue"/>
              <a:cs typeface="Helvetica Neue"/>
              <a:sym typeface="Helvetica Neue"/>
            </a:endParaRPr>
          </a:p>
        </p:txBody>
      </p:sp>
      <p:pic>
        <p:nvPicPr>
          <p:cNvPr id="1849" name="Google Shape;1849;p97"/>
          <p:cNvPicPr preferRelativeResize="0"/>
          <p:nvPr/>
        </p:nvPicPr>
        <p:blipFill rotWithShape="1">
          <a:blip r:embed="rId3">
            <a:alphaModFix/>
          </a:blip>
          <a:srcRect/>
          <a:stretch/>
        </p:blipFill>
        <p:spPr>
          <a:xfrm>
            <a:off x="838200" y="1349917"/>
            <a:ext cx="7467600" cy="584200"/>
          </a:xfrm>
          <a:prstGeom prst="rect">
            <a:avLst/>
          </a:prstGeom>
          <a:noFill/>
          <a:ln>
            <a:noFill/>
          </a:ln>
        </p:spPr>
      </p:pic>
      <p:sp>
        <p:nvSpPr>
          <p:cNvPr id="1850" name="Google Shape;1850;p97"/>
          <p:cNvSpPr txBox="1"/>
          <p:nvPr/>
        </p:nvSpPr>
        <p:spPr>
          <a:xfrm>
            <a:off x="992911" y="2096063"/>
            <a:ext cx="715817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Suppose you have a list of students and the courses they are registered for</a:t>
            </a:r>
            <a:endParaRPr/>
          </a:p>
        </p:txBody>
      </p:sp>
      <p:sp>
        <p:nvSpPr>
          <p:cNvPr id="1851" name="Google Shape;1851;p97"/>
          <p:cNvSpPr txBox="1"/>
          <p:nvPr/>
        </p:nvSpPr>
        <p:spPr>
          <a:xfrm>
            <a:off x="992911" y="2699063"/>
            <a:ext cx="222849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One possible network</a:t>
            </a:r>
            <a:endParaRPr sz="1800">
              <a:solidFill>
                <a:schemeClr val="dk1"/>
              </a:solidFill>
              <a:latin typeface="Calibri"/>
              <a:ea typeface="Calibri"/>
              <a:cs typeface="Calibri"/>
              <a:sym typeface="Calibri"/>
            </a:endParaRPr>
          </a:p>
        </p:txBody>
      </p:sp>
      <p:sp>
        <p:nvSpPr>
          <p:cNvPr id="1852" name="Google Shape;1852;p97"/>
          <p:cNvSpPr txBox="1"/>
          <p:nvPr/>
        </p:nvSpPr>
        <p:spPr>
          <a:xfrm>
            <a:off x="5732962" y="2693148"/>
            <a:ext cx="194636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Another possibility</a:t>
            </a:r>
            <a:endParaRPr sz="1800">
              <a:solidFill>
                <a:schemeClr val="dk1"/>
              </a:solidFill>
              <a:latin typeface="Calibri"/>
              <a:ea typeface="Calibri"/>
              <a:cs typeface="Calibri"/>
              <a:sym typeface="Calibri"/>
            </a:endParaRPr>
          </a:p>
        </p:txBody>
      </p:sp>
      <p:sp>
        <p:nvSpPr>
          <p:cNvPr id="1853" name="Google Shape;1853;p97"/>
          <p:cNvSpPr/>
          <p:nvPr/>
        </p:nvSpPr>
        <p:spPr>
          <a:xfrm>
            <a:off x="468421" y="2981898"/>
            <a:ext cx="797695" cy="797695"/>
          </a:xfrm>
          <a:prstGeom prst="ellipse">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Calibri"/>
                <a:ea typeface="Calibri"/>
                <a:cs typeface="Calibri"/>
                <a:sym typeface="Calibri"/>
              </a:rPr>
              <a:t>Joe</a:t>
            </a:r>
            <a:endParaRPr/>
          </a:p>
        </p:txBody>
      </p:sp>
      <p:sp>
        <p:nvSpPr>
          <p:cNvPr id="1854" name="Google Shape;1854;p97"/>
          <p:cNvSpPr/>
          <p:nvPr/>
        </p:nvSpPr>
        <p:spPr>
          <a:xfrm>
            <a:off x="2780439" y="3381401"/>
            <a:ext cx="797695" cy="636606"/>
          </a:xfrm>
          <a:prstGeom prst="rect">
            <a:avLst/>
          </a:prstGeom>
          <a:gradFill>
            <a:gsLst>
              <a:gs pos="0">
                <a:srgbClr val="D13F3B"/>
              </a:gs>
              <a:gs pos="100000">
                <a:srgbClr val="FF9995"/>
              </a:gs>
            </a:gsLst>
            <a:lin ang="16200000" scaled="0"/>
          </a:gradFill>
          <a:ln w="9525" cap="flat" cmpd="sng">
            <a:solidFill>
              <a:srgbClr val="BD4B4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PHYS 5116</a:t>
            </a:r>
            <a:endParaRPr/>
          </a:p>
        </p:txBody>
      </p:sp>
      <p:sp>
        <p:nvSpPr>
          <p:cNvPr id="1855" name="Google Shape;1855;p97"/>
          <p:cNvSpPr/>
          <p:nvPr/>
        </p:nvSpPr>
        <p:spPr>
          <a:xfrm>
            <a:off x="2780440" y="4566094"/>
            <a:ext cx="797694" cy="636606"/>
          </a:xfrm>
          <a:prstGeom prst="rect">
            <a:avLst/>
          </a:prstGeom>
          <a:gradFill>
            <a:gsLst>
              <a:gs pos="0">
                <a:srgbClr val="D13F3B"/>
              </a:gs>
              <a:gs pos="100000">
                <a:srgbClr val="FF9995"/>
              </a:gs>
            </a:gsLst>
            <a:lin ang="16200000" scaled="0"/>
          </a:gradFill>
          <a:ln w="9525" cap="flat" cmpd="sng">
            <a:solidFill>
              <a:srgbClr val="BD4B4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BIO</a:t>
            </a:r>
            <a:endParaRPr/>
          </a:p>
          <a:p>
            <a:pPr marL="0" marR="0" lvl="0" indent="0" algn="ctr" rtl="0">
              <a:spcBef>
                <a:spcPts val="0"/>
              </a:spcBef>
              <a:spcAft>
                <a:spcPts val="0"/>
              </a:spcAft>
              <a:buNone/>
            </a:pPr>
            <a:r>
              <a:rPr lang="en-US" sz="1800">
                <a:solidFill>
                  <a:schemeClr val="dk1"/>
                </a:solidFill>
                <a:latin typeface="Calibri"/>
                <a:ea typeface="Calibri"/>
                <a:cs typeface="Calibri"/>
                <a:sym typeface="Calibri"/>
              </a:rPr>
              <a:t>1234</a:t>
            </a:r>
            <a:endParaRPr/>
          </a:p>
        </p:txBody>
      </p:sp>
      <p:cxnSp>
        <p:nvCxnSpPr>
          <p:cNvPr id="1856" name="Google Shape;1856;p97"/>
          <p:cNvCxnSpPr>
            <a:stCxn id="1853" idx="6"/>
            <a:endCxn id="1854" idx="1"/>
          </p:cNvCxnSpPr>
          <p:nvPr/>
        </p:nvCxnSpPr>
        <p:spPr>
          <a:xfrm>
            <a:off x="1266116" y="3380746"/>
            <a:ext cx="1514400" cy="318900"/>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1857" name="Google Shape;1857;p97"/>
          <p:cNvCxnSpPr>
            <a:endCxn id="1854" idx="1"/>
          </p:cNvCxnSpPr>
          <p:nvPr/>
        </p:nvCxnSpPr>
        <p:spPr>
          <a:xfrm rot="10800000" flipH="1">
            <a:off x="1266039" y="3699704"/>
            <a:ext cx="1514400" cy="673200"/>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1858" name="Google Shape;1858;p97"/>
          <p:cNvCxnSpPr>
            <a:stCxn id="1853" idx="6"/>
            <a:endCxn id="1855" idx="1"/>
          </p:cNvCxnSpPr>
          <p:nvPr/>
        </p:nvCxnSpPr>
        <p:spPr>
          <a:xfrm>
            <a:off x="1266116" y="3380746"/>
            <a:ext cx="1514400" cy="1503600"/>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1859" name="Google Shape;1859;p97"/>
          <p:cNvCxnSpPr/>
          <p:nvPr/>
        </p:nvCxnSpPr>
        <p:spPr>
          <a:xfrm rot="10800000" flipH="1">
            <a:off x="1266116" y="4884397"/>
            <a:ext cx="1514323" cy="279197"/>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sp>
        <p:nvSpPr>
          <p:cNvPr id="1860" name="Google Shape;1860;p97"/>
          <p:cNvSpPr/>
          <p:nvPr/>
        </p:nvSpPr>
        <p:spPr>
          <a:xfrm>
            <a:off x="468421" y="3950284"/>
            <a:ext cx="797695" cy="797695"/>
          </a:xfrm>
          <a:prstGeom prst="ellipse">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Calibri"/>
                <a:ea typeface="Calibri"/>
                <a:cs typeface="Calibri"/>
                <a:sym typeface="Calibri"/>
              </a:rPr>
              <a:t>Jane</a:t>
            </a:r>
            <a:endParaRPr/>
          </a:p>
        </p:txBody>
      </p:sp>
      <p:sp>
        <p:nvSpPr>
          <p:cNvPr id="1861" name="Google Shape;1861;p97"/>
          <p:cNvSpPr/>
          <p:nvPr/>
        </p:nvSpPr>
        <p:spPr>
          <a:xfrm>
            <a:off x="468421" y="4884397"/>
            <a:ext cx="797695" cy="797695"/>
          </a:xfrm>
          <a:prstGeom prst="ellipse">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Calibri"/>
                <a:ea typeface="Calibri"/>
                <a:cs typeface="Calibri"/>
                <a:sym typeface="Calibri"/>
              </a:rPr>
              <a:t>Sam</a:t>
            </a:r>
            <a:endParaRPr/>
          </a:p>
        </p:txBody>
      </p:sp>
      <p:sp>
        <p:nvSpPr>
          <p:cNvPr id="1862" name="Google Shape;1862;p97"/>
          <p:cNvSpPr/>
          <p:nvPr/>
        </p:nvSpPr>
        <p:spPr>
          <a:xfrm>
            <a:off x="6185280" y="3391226"/>
            <a:ext cx="797695" cy="797695"/>
          </a:xfrm>
          <a:prstGeom prst="ellipse">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Calibri"/>
                <a:ea typeface="Calibri"/>
                <a:cs typeface="Calibri"/>
                <a:sym typeface="Calibri"/>
              </a:rPr>
              <a:t>Joe</a:t>
            </a:r>
            <a:endParaRPr/>
          </a:p>
        </p:txBody>
      </p:sp>
      <p:sp>
        <p:nvSpPr>
          <p:cNvPr id="1863" name="Google Shape;1863;p97"/>
          <p:cNvSpPr/>
          <p:nvPr/>
        </p:nvSpPr>
        <p:spPr>
          <a:xfrm>
            <a:off x="5092910" y="4625147"/>
            <a:ext cx="797695" cy="797695"/>
          </a:xfrm>
          <a:prstGeom prst="ellipse">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Calibri"/>
                <a:ea typeface="Calibri"/>
                <a:cs typeface="Calibri"/>
                <a:sym typeface="Calibri"/>
              </a:rPr>
              <a:t>Jane</a:t>
            </a:r>
            <a:endParaRPr/>
          </a:p>
        </p:txBody>
      </p:sp>
      <p:sp>
        <p:nvSpPr>
          <p:cNvPr id="1864" name="Google Shape;1864;p97"/>
          <p:cNvSpPr/>
          <p:nvPr/>
        </p:nvSpPr>
        <p:spPr>
          <a:xfrm>
            <a:off x="7278169" y="4625146"/>
            <a:ext cx="797695" cy="797695"/>
          </a:xfrm>
          <a:prstGeom prst="ellipse">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Calibri"/>
                <a:ea typeface="Calibri"/>
                <a:cs typeface="Calibri"/>
                <a:sym typeface="Calibri"/>
              </a:rPr>
              <a:t>Sam</a:t>
            </a:r>
            <a:endParaRPr/>
          </a:p>
        </p:txBody>
      </p:sp>
      <p:cxnSp>
        <p:nvCxnSpPr>
          <p:cNvPr id="1865" name="Google Shape;1865;p97"/>
          <p:cNvCxnSpPr>
            <a:stCxn id="1862" idx="3"/>
          </p:cNvCxnSpPr>
          <p:nvPr/>
        </p:nvCxnSpPr>
        <p:spPr>
          <a:xfrm flipH="1">
            <a:off x="5730600" y="4072101"/>
            <a:ext cx="571500" cy="564900"/>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1866" name="Google Shape;1866;p97"/>
          <p:cNvCxnSpPr/>
          <p:nvPr/>
        </p:nvCxnSpPr>
        <p:spPr>
          <a:xfrm>
            <a:off x="6928262" y="4018007"/>
            <a:ext cx="509343" cy="618871"/>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871"/>
        <p:cNvGrpSpPr/>
        <p:nvPr/>
      </p:nvGrpSpPr>
      <p:grpSpPr>
        <a:xfrm>
          <a:off x="0" y="0"/>
          <a:ext cx="0" cy="0"/>
          <a:chOff x="0" y="0"/>
          <a:chExt cx="0" cy="0"/>
        </a:xfrm>
      </p:grpSpPr>
      <p:sp>
        <p:nvSpPr>
          <p:cNvPr id="1872" name="Google Shape;1872;p98"/>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US" sz="2000" b="1">
                <a:solidFill>
                  <a:srgbClr val="FFFFFF"/>
                </a:solidFill>
                <a:latin typeface="Helvetica Neue"/>
                <a:ea typeface="Helvetica Neue"/>
                <a:cs typeface="Helvetica Neue"/>
                <a:sym typeface="Helvetica Neue"/>
              </a:rPr>
              <a:t>Books</a:t>
            </a:r>
            <a:endParaRPr sz="1600">
              <a:solidFill>
                <a:srgbClr val="FFFFFF"/>
              </a:solidFill>
              <a:latin typeface="Calibri"/>
              <a:ea typeface="Calibri"/>
              <a:cs typeface="Calibri"/>
              <a:sym typeface="Calibri"/>
            </a:endParaRPr>
          </a:p>
          <a:p>
            <a:pPr marL="0" marR="0" lvl="0" indent="0" algn="l" rtl="0">
              <a:spcBef>
                <a:spcPts val="320"/>
              </a:spcBef>
              <a:spcAft>
                <a:spcPts val="0"/>
              </a:spcAft>
              <a:buNone/>
            </a:pPr>
            <a:endParaRPr sz="1600">
              <a:solidFill>
                <a:srgbClr val="FFFFFF"/>
              </a:solidFill>
              <a:latin typeface="Calibri"/>
              <a:ea typeface="Calibri"/>
              <a:cs typeface="Calibri"/>
              <a:sym typeface="Calibri"/>
            </a:endParaRPr>
          </a:p>
          <a:p>
            <a:pPr marL="0" marR="0" lvl="0" indent="0" algn="l" rtl="0">
              <a:spcBef>
                <a:spcPts val="320"/>
              </a:spcBef>
              <a:spcAft>
                <a:spcPts val="0"/>
              </a:spcAft>
              <a:buNone/>
            </a:pPr>
            <a:endParaRPr sz="1600" b="1">
              <a:solidFill>
                <a:srgbClr val="FFFFFF"/>
              </a:solidFill>
              <a:latin typeface="Helvetica Neue"/>
              <a:ea typeface="Helvetica Neue"/>
              <a:cs typeface="Helvetica Neue"/>
              <a:sym typeface="Helvetica Neue"/>
            </a:endParaRPr>
          </a:p>
        </p:txBody>
      </p:sp>
      <p:pic>
        <p:nvPicPr>
          <p:cNvPr id="1873" name="Google Shape;1873;p98"/>
          <p:cNvPicPr preferRelativeResize="0"/>
          <p:nvPr/>
        </p:nvPicPr>
        <p:blipFill rotWithShape="1">
          <a:blip r:embed="rId3">
            <a:alphaModFix/>
          </a:blip>
          <a:srcRect/>
          <a:stretch/>
        </p:blipFill>
        <p:spPr>
          <a:xfrm>
            <a:off x="641350" y="740116"/>
            <a:ext cx="7861300" cy="47752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99"/>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US" sz="2000" b="1">
                <a:solidFill>
                  <a:srgbClr val="FFFFFF"/>
                </a:solidFill>
                <a:latin typeface="Helvetica Neue"/>
                <a:ea typeface="Helvetica Neue"/>
                <a:cs typeface="Helvetica Neue"/>
                <a:sym typeface="Helvetica Neue"/>
              </a:rPr>
              <a:t>Books</a:t>
            </a:r>
            <a:endParaRPr sz="1600">
              <a:solidFill>
                <a:srgbClr val="FFFFFF"/>
              </a:solidFill>
              <a:latin typeface="Calibri"/>
              <a:ea typeface="Calibri"/>
              <a:cs typeface="Calibri"/>
              <a:sym typeface="Calibri"/>
            </a:endParaRPr>
          </a:p>
          <a:p>
            <a:pPr marL="0" marR="0" lvl="0" indent="0" algn="l" rtl="0">
              <a:spcBef>
                <a:spcPts val="320"/>
              </a:spcBef>
              <a:spcAft>
                <a:spcPts val="0"/>
              </a:spcAft>
              <a:buNone/>
            </a:pPr>
            <a:endParaRPr sz="1600">
              <a:solidFill>
                <a:srgbClr val="FFFFFF"/>
              </a:solidFill>
              <a:latin typeface="Calibri"/>
              <a:ea typeface="Calibri"/>
              <a:cs typeface="Calibri"/>
              <a:sym typeface="Calibri"/>
            </a:endParaRPr>
          </a:p>
          <a:p>
            <a:pPr marL="0" marR="0" lvl="0" indent="0" algn="l" rtl="0">
              <a:spcBef>
                <a:spcPts val="320"/>
              </a:spcBef>
              <a:spcAft>
                <a:spcPts val="0"/>
              </a:spcAft>
              <a:buNone/>
            </a:pPr>
            <a:endParaRPr sz="1600" b="1">
              <a:solidFill>
                <a:srgbClr val="FFFFFF"/>
              </a:solidFill>
              <a:latin typeface="Helvetica Neue"/>
              <a:ea typeface="Helvetica Neue"/>
              <a:cs typeface="Helvetica Neue"/>
              <a:sym typeface="Helvetica Neue"/>
            </a:endParaRPr>
          </a:p>
        </p:txBody>
      </p:sp>
      <p:pic>
        <p:nvPicPr>
          <p:cNvPr id="1880" name="Google Shape;1880;p99"/>
          <p:cNvPicPr preferRelativeResize="0"/>
          <p:nvPr/>
        </p:nvPicPr>
        <p:blipFill rotWithShape="1">
          <a:blip r:embed="rId3">
            <a:alphaModFix amt="15000"/>
          </a:blip>
          <a:srcRect/>
          <a:stretch/>
        </p:blipFill>
        <p:spPr>
          <a:xfrm>
            <a:off x="641350" y="740116"/>
            <a:ext cx="7861300" cy="4775200"/>
          </a:xfrm>
          <a:prstGeom prst="rect">
            <a:avLst/>
          </a:prstGeom>
          <a:noFill/>
          <a:ln>
            <a:noFill/>
          </a:ln>
          <a:effectLst>
            <a:outerShdw blurRad="50800" dist="50800" dir="5400000" algn="ctr" rotWithShape="0">
              <a:srgbClr val="000000">
                <a:alpha val="20784"/>
              </a:srgbClr>
            </a:outerShdw>
          </a:effectLst>
        </p:spPr>
      </p:pic>
      <p:sp>
        <p:nvSpPr>
          <p:cNvPr id="1881" name="Google Shape;1881;p99"/>
          <p:cNvSpPr txBox="1"/>
          <p:nvPr/>
        </p:nvSpPr>
        <p:spPr>
          <a:xfrm>
            <a:off x="641350" y="952500"/>
            <a:ext cx="7778750" cy="415498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Like IMDB for books (contains books, ratings, reviews, recommendations, etc.) </a:t>
            </a:r>
            <a:endParaRPr/>
          </a:p>
          <a:p>
            <a:pPr marL="285750" marR="0" lvl="0" indent="-133350" algn="l" rtl="0">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API available at</a:t>
            </a:r>
            <a:endParaRPr/>
          </a:p>
          <a:p>
            <a:pPr marL="457200" marR="0" lvl="1" indent="0" algn="l" rtl="0">
              <a:spcBef>
                <a:spcPts val="0"/>
              </a:spcBef>
              <a:spcAft>
                <a:spcPts val="0"/>
              </a:spcAft>
              <a:buNone/>
            </a:pPr>
            <a:r>
              <a:rPr lang="en-US" sz="2400" b="1" i="0" u="sng" strike="noStrike" cap="none">
                <a:solidFill>
                  <a:schemeClr val="hlink"/>
                </a:solidFill>
                <a:latin typeface="Calibri"/>
                <a:ea typeface="Calibri"/>
                <a:cs typeface="Calibri"/>
                <a:sym typeface="Calibri"/>
                <a:hlinkClick r:id="rId4"/>
              </a:rPr>
              <a:t>https://www.goodreads.com/api</a:t>
            </a:r>
            <a:endParaRPr sz="2400" b="1" i="0" u="sng" strike="noStrike" cap="none">
              <a:solidFill>
                <a:schemeClr val="dk1"/>
              </a:solidFill>
              <a:latin typeface="Calibri"/>
              <a:ea typeface="Calibri"/>
              <a:cs typeface="Calibri"/>
              <a:sym typeface="Calibri"/>
            </a:endParaRPr>
          </a:p>
          <a:p>
            <a:pPr marL="457200" marR="0" lvl="1" indent="0" algn="l" rtl="0">
              <a:spcBef>
                <a:spcPts val="0"/>
              </a:spcBef>
              <a:spcAft>
                <a:spcPts val="0"/>
              </a:spcAft>
              <a:buNone/>
            </a:pPr>
            <a:endParaRPr sz="2400" b="1" i="0" u="sng" strike="noStrike" cap="none">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Potential areas of investigation:</a:t>
            </a:r>
            <a:endParaRPr/>
          </a:p>
          <a:p>
            <a:pPr marL="800100" marR="0" lvl="1" indent="-342900" algn="l" rtl="0">
              <a:spcBef>
                <a:spcPts val="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Similarity network of books</a:t>
            </a:r>
            <a:endParaRPr/>
          </a:p>
          <a:p>
            <a:pPr marL="800100" marR="0" lvl="1" indent="-342900" algn="l" rtl="0">
              <a:spcBef>
                <a:spcPts val="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Community detection (discovering genres)</a:t>
            </a:r>
            <a:endParaRPr/>
          </a:p>
          <a:p>
            <a:pPr marL="800100" marR="0" lvl="1" indent="-190500" algn="l" rtl="0">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a:p>
            <a:pPr marL="800100" marR="0" lvl="1" indent="-190500" algn="l" rtl="0">
              <a:spcBef>
                <a:spcPts val="0"/>
              </a:spcBef>
              <a:spcAft>
                <a:spcPts val="0"/>
              </a:spcAft>
              <a:buClr>
                <a:schemeClr val="dk1"/>
              </a:buClr>
              <a:buSzPts val="2400"/>
              <a:buFont typeface="Arial"/>
              <a:buNone/>
            </a:pPr>
            <a:endParaRPr sz="2400" b="1" i="0" u="sng" strike="noStrike" cap="none">
              <a:solidFill>
                <a:schemeClr val="dk1"/>
              </a:solidFill>
              <a:latin typeface="Calibri"/>
              <a:ea typeface="Calibri"/>
              <a:cs typeface="Calibri"/>
              <a:sym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886"/>
        <p:cNvGrpSpPr/>
        <p:nvPr/>
      </p:nvGrpSpPr>
      <p:grpSpPr>
        <a:xfrm>
          <a:off x="0" y="0"/>
          <a:ext cx="0" cy="0"/>
          <a:chOff x="0" y="0"/>
          <a:chExt cx="0" cy="0"/>
        </a:xfrm>
      </p:grpSpPr>
      <p:sp>
        <p:nvSpPr>
          <p:cNvPr id="1887" name="Google Shape;1887;p100"/>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US" sz="2000" b="1">
                <a:solidFill>
                  <a:srgbClr val="FFFFFF"/>
                </a:solidFill>
                <a:latin typeface="Helvetica Neue"/>
                <a:ea typeface="Helvetica Neue"/>
                <a:cs typeface="Helvetica Neue"/>
                <a:sym typeface="Helvetica Neue"/>
              </a:rPr>
              <a:t>Comics</a:t>
            </a:r>
            <a:endParaRPr sz="1600">
              <a:solidFill>
                <a:srgbClr val="FFFFFF"/>
              </a:solidFill>
              <a:latin typeface="Calibri"/>
              <a:ea typeface="Calibri"/>
              <a:cs typeface="Calibri"/>
              <a:sym typeface="Calibri"/>
            </a:endParaRPr>
          </a:p>
          <a:p>
            <a:pPr marL="0" marR="0" lvl="0" indent="0" algn="l" rtl="0">
              <a:spcBef>
                <a:spcPts val="320"/>
              </a:spcBef>
              <a:spcAft>
                <a:spcPts val="0"/>
              </a:spcAft>
              <a:buNone/>
            </a:pPr>
            <a:endParaRPr sz="1600">
              <a:solidFill>
                <a:srgbClr val="FFFFFF"/>
              </a:solidFill>
              <a:latin typeface="Calibri"/>
              <a:ea typeface="Calibri"/>
              <a:cs typeface="Calibri"/>
              <a:sym typeface="Calibri"/>
            </a:endParaRPr>
          </a:p>
          <a:p>
            <a:pPr marL="0" marR="0" lvl="0" indent="0" algn="l" rtl="0">
              <a:spcBef>
                <a:spcPts val="320"/>
              </a:spcBef>
              <a:spcAft>
                <a:spcPts val="0"/>
              </a:spcAft>
              <a:buNone/>
            </a:pPr>
            <a:endParaRPr sz="1600" b="1">
              <a:solidFill>
                <a:srgbClr val="FFFFFF"/>
              </a:solidFill>
              <a:latin typeface="Helvetica Neue"/>
              <a:ea typeface="Helvetica Neue"/>
              <a:cs typeface="Helvetica Neue"/>
              <a:sym typeface="Helvetica Neue"/>
            </a:endParaRPr>
          </a:p>
        </p:txBody>
      </p:sp>
      <p:pic>
        <p:nvPicPr>
          <p:cNvPr id="1888" name="Google Shape;1888;p100"/>
          <p:cNvPicPr preferRelativeResize="0"/>
          <p:nvPr/>
        </p:nvPicPr>
        <p:blipFill rotWithShape="1">
          <a:blip r:embed="rId3">
            <a:alphaModFix/>
          </a:blip>
          <a:srcRect/>
          <a:stretch/>
        </p:blipFill>
        <p:spPr>
          <a:xfrm>
            <a:off x="1779587" y="2120899"/>
            <a:ext cx="5584825" cy="2831017"/>
          </a:xfrm>
          <a:prstGeom prst="rect">
            <a:avLst/>
          </a:prstGeom>
          <a:noFill/>
          <a:ln>
            <a:noFill/>
          </a:ln>
        </p:spPr>
      </p:pic>
      <p:sp>
        <p:nvSpPr>
          <p:cNvPr id="1889" name="Google Shape;1889;p100"/>
          <p:cNvSpPr txBox="1"/>
          <p:nvPr/>
        </p:nvSpPr>
        <p:spPr>
          <a:xfrm>
            <a:off x="3269763" y="1133475"/>
            <a:ext cx="239174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Global comics database</a:t>
            </a:r>
            <a:endParaRPr/>
          </a:p>
        </p:txBody>
      </p:sp>
      <p:sp>
        <p:nvSpPr>
          <p:cNvPr id="1890" name="Google Shape;1890;p100"/>
          <p:cNvSpPr txBox="1"/>
          <p:nvPr/>
        </p:nvSpPr>
        <p:spPr>
          <a:xfrm>
            <a:off x="3254998" y="1427691"/>
            <a:ext cx="259590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u="sng">
                <a:solidFill>
                  <a:schemeClr val="hlink"/>
                </a:solidFill>
                <a:latin typeface="Calibri"/>
                <a:ea typeface="Calibri"/>
                <a:cs typeface="Calibri"/>
                <a:sym typeface="Calibri"/>
                <a:hlinkClick r:id="rId4"/>
              </a:rPr>
              <a:t>http://www.comics.org/</a:t>
            </a:r>
            <a:r>
              <a:rPr lang="en-US" sz="1800">
                <a:solidFill>
                  <a:schemeClr val="dk1"/>
                </a:solidFill>
                <a:latin typeface="Calibri"/>
                <a:ea typeface="Calibri"/>
                <a:cs typeface="Calibri"/>
                <a:sym typeface="Calibri"/>
              </a:rPr>
              <a:t>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sp>
        <p:nvSpPr>
          <p:cNvPr id="1896" name="Google Shape;1896;p101"/>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US" sz="2000" b="1">
                <a:solidFill>
                  <a:srgbClr val="FFFFFF"/>
                </a:solidFill>
                <a:latin typeface="Helvetica Neue"/>
                <a:ea typeface="Helvetica Neue"/>
                <a:cs typeface="Helvetica Neue"/>
                <a:sym typeface="Helvetica Neue"/>
              </a:rPr>
              <a:t>Comics</a:t>
            </a:r>
            <a:endParaRPr sz="1600">
              <a:solidFill>
                <a:srgbClr val="FFFFFF"/>
              </a:solidFill>
              <a:latin typeface="Calibri"/>
              <a:ea typeface="Calibri"/>
              <a:cs typeface="Calibri"/>
              <a:sym typeface="Calibri"/>
            </a:endParaRPr>
          </a:p>
          <a:p>
            <a:pPr marL="0" marR="0" lvl="0" indent="0" algn="l" rtl="0">
              <a:spcBef>
                <a:spcPts val="320"/>
              </a:spcBef>
              <a:spcAft>
                <a:spcPts val="0"/>
              </a:spcAft>
              <a:buNone/>
            </a:pPr>
            <a:endParaRPr sz="1600">
              <a:solidFill>
                <a:srgbClr val="FFFFFF"/>
              </a:solidFill>
              <a:latin typeface="Calibri"/>
              <a:ea typeface="Calibri"/>
              <a:cs typeface="Calibri"/>
              <a:sym typeface="Calibri"/>
            </a:endParaRPr>
          </a:p>
          <a:p>
            <a:pPr marL="0" marR="0" lvl="0" indent="0" algn="l" rtl="0">
              <a:spcBef>
                <a:spcPts val="320"/>
              </a:spcBef>
              <a:spcAft>
                <a:spcPts val="0"/>
              </a:spcAft>
              <a:buNone/>
            </a:pPr>
            <a:endParaRPr sz="1600" b="1">
              <a:solidFill>
                <a:srgbClr val="FFFFFF"/>
              </a:solidFill>
              <a:latin typeface="Helvetica Neue"/>
              <a:ea typeface="Helvetica Neue"/>
              <a:cs typeface="Helvetica Neue"/>
              <a:sym typeface="Helvetica Neue"/>
            </a:endParaRPr>
          </a:p>
        </p:txBody>
      </p:sp>
      <p:sp>
        <p:nvSpPr>
          <p:cNvPr id="1897" name="Google Shape;1897;p101"/>
          <p:cNvSpPr txBox="1"/>
          <p:nvPr/>
        </p:nvSpPr>
        <p:spPr>
          <a:xfrm>
            <a:off x="641350" y="952500"/>
            <a:ext cx="7778750" cy="452431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Many different data bout each comic, e.g.:</a:t>
            </a:r>
            <a:endParaRPr/>
          </a:p>
          <a:p>
            <a:pPr marL="742950" marR="0" lvl="1" indent="-285750" algn="l" rtl="0">
              <a:spcBef>
                <a:spcPts val="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Publisher</a:t>
            </a:r>
            <a:endParaRPr/>
          </a:p>
          <a:p>
            <a:pPr marL="742950" marR="0" lvl="1" indent="-285750" algn="l" rtl="0">
              <a:spcBef>
                <a:spcPts val="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Who wrote script/penciled/inked</a:t>
            </a:r>
            <a:endParaRPr/>
          </a:p>
          <a:p>
            <a:pPr marL="742950" marR="0" lvl="1" indent="-285750" algn="l" rtl="0">
              <a:spcBef>
                <a:spcPts val="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Publication date</a:t>
            </a:r>
            <a:endParaRPr/>
          </a:p>
          <a:p>
            <a:pPr marL="457200" marR="0" lvl="1" indent="0" algn="l" rtl="0">
              <a:spcBef>
                <a:spcPts val="0"/>
              </a:spcBef>
              <a:spcAft>
                <a:spcPts val="0"/>
              </a:spcAft>
              <a:buNone/>
            </a:pPr>
            <a:endParaRPr sz="2400" b="0" i="0" u="none" strike="noStrike" cap="none">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Wiki and advanced search interface available</a:t>
            </a:r>
            <a:endParaRPr/>
          </a:p>
          <a:p>
            <a:pPr marL="457200" marR="0" lvl="1" indent="0" algn="l" rtl="0">
              <a:spcBef>
                <a:spcPts val="0"/>
              </a:spcBef>
              <a:spcAft>
                <a:spcPts val="0"/>
              </a:spcAft>
              <a:buNone/>
            </a:pPr>
            <a:endParaRPr sz="2400" b="1" i="0" u="sng" strike="noStrike" cap="none">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Potential areas of investigation:</a:t>
            </a:r>
            <a:endParaRPr/>
          </a:p>
          <a:p>
            <a:pPr marL="800100" marR="0" lvl="1" indent="-342900" algn="l" rtl="0">
              <a:spcBef>
                <a:spcPts val="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Comics linked by  common characters</a:t>
            </a:r>
            <a:endParaRPr/>
          </a:p>
          <a:p>
            <a:pPr marL="800100" marR="0" lvl="1" indent="-342900" algn="l" rtl="0">
              <a:spcBef>
                <a:spcPts val="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Collaboration network between artists</a:t>
            </a:r>
            <a:endParaRPr/>
          </a:p>
          <a:p>
            <a:pPr marL="800100" marR="0" lvl="1" indent="-190500" algn="l" rtl="0">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a:p>
            <a:pPr marL="800100" marR="0" lvl="1" indent="-190500" algn="l" rtl="0">
              <a:spcBef>
                <a:spcPts val="0"/>
              </a:spcBef>
              <a:spcAft>
                <a:spcPts val="0"/>
              </a:spcAft>
              <a:buClr>
                <a:schemeClr val="dk1"/>
              </a:buClr>
              <a:buSzPts val="2400"/>
              <a:buFont typeface="Arial"/>
              <a:buNone/>
            </a:pPr>
            <a:endParaRPr sz="2400" b="1" i="0" u="sng" strike="noStrike" cap="none">
              <a:solidFill>
                <a:schemeClr val="dk1"/>
              </a:solidFill>
              <a:latin typeface="Calibri"/>
              <a:ea typeface="Calibri"/>
              <a:cs typeface="Calibri"/>
              <a:sym typeface="Calibri"/>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902"/>
        <p:cNvGrpSpPr/>
        <p:nvPr/>
      </p:nvGrpSpPr>
      <p:grpSpPr>
        <a:xfrm>
          <a:off x="0" y="0"/>
          <a:ext cx="0" cy="0"/>
          <a:chOff x="0" y="0"/>
          <a:chExt cx="0" cy="0"/>
        </a:xfrm>
      </p:grpSpPr>
      <p:sp>
        <p:nvSpPr>
          <p:cNvPr id="1903" name="Google Shape;1903;p102"/>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US" sz="2000" b="1">
                <a:solidFill>
                  <a:srgbClr val="FFFFFF"/>
                </a:solidFill>
                <a:latin typeface="Helvetica Neue"/>
                <a:ea typeface="Helvetica Neue"/>
                <a:cs typeface="Helvetica Neue"/>
                <a:sym typeface="Helvetica Neue"/>
              </a:rPr>
              <a:t>Mendeley</a:t>
            </a:r>
            <a:endParaRPr sz="1600">
              <a:solidFill>
                <a:srgbClr val="FFFFFF"/>
              </a:solidFill>
              <a:latin typeface="Calibri"/>
              <a:ea typeface="Calibri"/>
              <a:cs typeface="Calibri"/>
              <a:sym typeface="Calibri"/>
            </a:endParaRPr>
          </a:p>
          <a:p>
            <a:pPr marL="0" marR="0" lvl="0" indent="0" algn="l" rtl="0">
              <a:spcBef>
                <a:spcPts val="320"/>
              </a:spcBef>
              <a:spcAft>
                <a:spcPts val="0"/>
              </a:spcAft>
              <a:buNone/>
            </a:pPr>
            <a:endParaRPr sz="1600">
              <a:solidFill>
                <a:srgbClr val="FFFFFF"/>
              </a:solidFill>
              <a:latin typeface="Calibri"/>
              <a:ea typeface="Calibri"/>
              <a:cs typeface="Calibri"/>
              <a:sym typeface="Calibri"/>
            </a:endParaRPr>
          </a:p>
          <a:p>
            <a:pPr marL="0" marR="0" lvl="0" indent="0" algn="l" rtl="0">
              <a:spcBef>
                <a:spcPts val="320"/>
              </a:spcBef>
              <a:spcAft>
                <a:spcPts val="0"/>
              </a:spcAft>
              <a:buNone/>
            </a:pPr>
            <a:endParaRPr sz="1600" b="1">
              <a:solidFill>
                <a:srgbClr val="FFFFFF"/>
              </a:solidFill>
              <a:latin typeface="Helvetica Neue"/>
              <a:ea typeface="Helvetica Neue"/>
              <a:cs typeface="Helvetica Neue"/>
              <a:sym typeface="Helvetica Neue"/>
            </a:endParaRPr>
          </a:p>
        </p:txBody>
      </p:sp>
      <p:pic>
        <p:nvPicPr>
          <p:cNvPr id="1904" name="Google Shape;1904;p102"/>
          <p:cNvPicPr preferRelativeResize="0"/>
          <p:nvPr/>
        </p:nvPicPr>
        <p:blipFill rotWithShape="1">
          <a:blip r:embed="rId3">
            <a:alphaModFix/>
          </a:blip>
          <a:srcRect/>
          <a:stretch/>
        </p:blipFill>
        <p:spPr>
          <a:xfrm>
            <a:off x="1203324" y="1590675"/>
            <a:ext cx="6505699" cy="1447800"/>
          </a:xfrm>
          <a:prstGeom prst="rect">
            <a:avLst/>
          </a:prstGeom>
          <a:noFill/>
          <a:ln>
            <a:noFill/>
          </a:ln>
        </p:spPr>
      </p:pic>
      <p:sp>
        <p:nvSpPr>
          <p:cNvPr id="1905" name="Google Shape;1905;p102"/>
          <p:cNvSpPr txBox="1"/>
          <p:nvPr/>
        </p:nvSpPr>
        <p:spPr>
          <a:xfrm>
            <a:off x="3188323" y="3789891"/>
            <a:ext cx="291066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u="sng">
                <a:solidFill>
                  <a:schemeClr val="dk1"/>
                </a:solidFill>
                <a:latin typeface="Calibri"/>
                <a:ea typeface="Calibri"/>
                <a:cs typeface="Calibri"/>
                <a:sym typeface="Calibri"/>
              </a:rPr>
              <a:t>http://www.mendeley.com/</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2"/>
          <p:cNvSpPr txBox="1"/>
          <p:nvPr/>
        </p:nvSpPr>
        <p:spPr>
          <a:xfrm>
            <a:off x="0" y="152400"/>
            <a:ext cx="9144000" cy="419100"/>
          </a:xfrm>
          <a:prstGeom prst="rect">
            <a:avLst/>
          </a:prstGeom>
          <a:solidFill>
            <a:srgbClr val="E46C0A"/>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b="1">
                <a:solidFill>
                  <a:srgbClr val="FFFFFF"/>
                </a:solidFill>
                <a:latin typeface="Arial"/>
                <a:ea typeface="Arial"/>
                <a:cs typeface="Arial"/>
                <a:sym typeface="Arial"/>
              </a:rPr>
              <a:t>Question 2					</a:t>
            </a:r>
            <a:endParaRPr sz="1600">
              <a:solidFill>
                <a:srgbClr val="FFFFFF"/>
              </a:solidFill>
              <a:latin typeface="Arial"/>
              <a:ea typeface="Arial"/>
              <a:cs typeface="Arial"/>
              <a:sym typeface="Arial"/>
            </a:endParaRPr>
          </a:p>
          <a:p>
            <a:pPr marL="0" marR="0" lvl="0" indent="0" algn="l" rtl="0">
              <a:spcBef>
                <a:spcPts val="320"/>
              </a:spcBef>
              <a:spcAft>
                <a:spcPts val="0"/>
              </a:spcAft>
              <a:buNone/>
            </a:pPr>
            <a:endParaRPr sz="1600">
              <a:solidFill>
                <a:srgbClr val="FFFFFF"/>
              </a:solidFill>
              <a:latin typeface="Calibri"/>
              <a:ea typeface="Calibri"/>
              <a:cs typeface="Calibri"/>
              <a:sym typeface="Calibri"/>
            </a:endParaRPr>
          </a:p>
          <a:p>
            <a:pPr marL="0" marR="0" lvl="0" indent="0" algn="l" rtl="0">
              <a:spcBef>
                <a:spcPts val="320"/>
              </a:spcBef>
              <a:spcAft>
                <a:spcPts val="0"/>
              </a:spcAft>
              <a:buNone/>
            </a:pPr>
            <a:endParaRPr sz="1600" b="1">
              <a:solidFill>
                <a:srgbClr val="FFFFFF"/>
              </a:solidFill>
              <a:latin typeface="Helvetica Neue"/>
              <a:ea typeface="Helvetica Neue"/>
              <a:cs typeface="Helvetica Neue"/>
              <a:sym typeface="Helvetica Neue"/>
            </a:endParaRPr>
          </a:p>
        </p:txBody>
      </p:sp>
      <p:sp>
        <p:nvSpPr>
          <p:cNvPr id="176" name="Google Shape;176;p22"/>
          <p:cNvSpPr txBox="1"/>
          <p:nvPr/>
        </p:nvSpPr>
        <p:spPr>
          <a:xfrm flipH="1">
            <a:off x="2819400" y="152401"/>
            <a:ext cx="45719" cy="419100"/>
          </a:xfrm>
          <a:prstGeom prst="rect">
            <a:avLst/>
          </a:prstGeom>
          <a:solidFill>
            <a:schemeClr val="lt1"/>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endParaRPr sz="1600" b="1">
              <a:solidFill>
                <a:schemeClr val="lt1"/>
              </a:solidFill>
              <a:latin typeface="Helvetica Neue"/>
              <a:ea typeface="Helvetica Neue"/>
              <a:cs typeface="Helvetica Neue"/>
              <a:sym typeface="Helvetica Neue"/>
            </a:endParaRPr>
          </a:p>
        </p:txBody>
      </p:sp>
      <p:sp>
        <p:nvSpPr>
          <p:cNvPr id="177" name="Google Shape;177;p22"/>
          <p:cNvSpPr txBox="1"/>
          <p:nvPr/>
        </p:nvSpPr>
        <p:spPr>
          <a:xfrm>
            <a:off x="755031" y="2435746"/>
            <a:ext cx="4543229" cy="461665"/>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Q2: Degree, degree distribution.</a:t>
            </a:r>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910"/>
        <p:cNvGrpSpPr/>
        <p:nvPr/>
      </p:nvGrpSpPr>
      <p:grpSpPr>
        <a:xfrm>
          <a:off x="0" y="0"/>
          <a:ext cx="0" cy="0"/>
          <a:chOff x="0" y="0"/>
          <a:chExt cx="0" cy="0"/>
        </a:xfrm>
      </p:grpSpPr>
      <p:sp>
        <p:nvSpPr>
          <p:cNvPr id="1911" name="Google Shape;1911;p103"/>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US" sz="2000" b="1">
                <a:solidFill>
                  <a:srgbClr val="FFFFFF"/>
                </a:solidFill>
                <a:latin typeface="Helvetica Neue"/>
                <a:ea typeface="Helvetica Neue"/>
                <a:cs typeface="Helvetica Neue"/>
                <a:sym typeface="Helvetica Neue"/>
              </a:rPr>
              <a:t>Mendeley</a:t>
            </a:r>
            <a:endParaRPr sz="1600">
              <a:solidFill>
                <a:srgbClr val="FFFFFF"/>
              </a:solidFill>
              <a:latin typeface="Calibri"/>
              <a:ea typeface="Calibri"/>
              <a:cs typeface="Calibri"/>
              <a:sym typeface="Calibri"/>
            </a:endParaRPr>
          </a:p>
          <a:p>
            <a:pPr marL="0" marR="0" lvl="0" indent="0" algn="l" rtl="0">
              <a:spcBef>
                <a:spcPts val="320"/>
              </a:spcBef>
              <a:spcAft>
                <a:spcPts val="0"/>
              </a:spcAft>
              <a:buNone/>
            </a:pPr>
            <a:endParaRPr sz="1600">
              <a:solidFill>
                <a:srgbClr val="FFFFFF"/>
              </a:solidFill>
              <a:latin typeface="Calibri"/>
              <a:ea typeface="Calibri"/>
              <a:cs typeface="Calibri"/>
              <a:sym typeface="Calibri"/>
            </a:endParaRPr>
          </a:p>
          <a:p>
            <a:pPr marL="0" marR="0" lvl="0" indent="0" algn="l" rtl="0">
              <a:spcBef>
                <a:spcPts val="320"/>
              </a:spcBef>
              <a:spcAft>
                <a:spcPts val="0"/>
              </a:spcAft>
              <a:buNone/>
            </a:pPr>
            <a:endParaRPr sz="1600" b="1">
              <a:solidFill>
                <a:srgbClr val="FFFFFF"/>
              </a:solidFill>
              <a:latin typeface="Helvetica Neue"/>
              <a:ea typeface="Helvetica Neue"/>
              <a:cs typeface="Helvetica Neue"/>
              <a:sym typeface="Helvetica Neue"/>
            </a:endParaRPr>
          </a:p>
        </p:txBody>
      </p:sp>
      <p:sp>
        <p:nvSpPr>
          <p:cNvPr id="1912" name="Google Shape;1912;p103"/>
          <p:cNvSpPr txBox="1"/>
          <p:nvPr/>
        </p:nvSpPr>
        <p:spPr>
          <a:xfrm>
            <a:off x="441325" y="847725"/>
            <a:ext cx="7969250" cy="4893647"/>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Large scientific publication database/social network for researchers</a:t>
            </a:r>
            <a:endParaRPr/>
          </a:p>
          <a:p>
            <a:pPr marL="457200" marR="0" lvl="1" indent="0" algn="l" rtl="0">
              <a:spcBef>
                <a:spcPts val="0"/>
              </a:spcBef>
              <a:spcAft>
                <a:spcPts val="0"/>
              </a:spcAft>
              <a:buNone/>
            </a:pPr>
            <a:endParaRPr sz="2400" b="0" i="0" u="none" strike="noStrike" cap="none">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API available (dev.mendeley.com) </a:t>
            </a:r>
            <a:endParaRPr/>
          </a:p>
          <a:p>
            <a:pPr marL="0" marR="0" lvl="0" indent="0" algn="l" rtl="0">
              <a:spcBef>
                <a:spcPts val="0"/>
              </a:spcBef>
              <a:spcAft>
                <a:spcPts val="0"/>
              </a:spcAft>
              <a:buNone/>
            </a:pPr>
            <a:endParaRPr sz="2400" b="1" u="sng">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Idea: use readership to assign authorship credit</a:t>
            </a:r>
            <a:endParaRPr/>
          </a:p>
          <a:p>
            <a:pPr marL="800100" marR="0" lvl="1" indent="-342900" algn="l" rtl="0">
              <a:spcBef>
                <a:spcPts val="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Data consist of user profiles + papers the user has read</a:t>
            </a:r>
            <a:endParaRPr/>
          </a:p>
          <a:p>
            <a:pPr marL="800100" marR="0" lvl="1" indent="-342900" algn="l" rtl="0">
              <a:spcBef>
                <a:spcPts val="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Publications (nodes) are linked if they are both present in one or more users’ lists</a:t>
            </a:r>
            <a:endParaRPr/>
          </a:p>
          <a:p>
            <a:pPr marL="800100" marR="0" lvl="1" indent="-342900" algn="l" rtl="0">
              <a:spcBef>
                <a:spcPts val="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Use recently-developed techniques to infer authorship credit based on user perception: (http://www.pnas.org/content/111/34/12325.abstract)</a:t>
            </a:r>
            <a:endParaRPr/>
          </a:p>
          <a:p>
            <a:pPr marL="800100" marR="0" lvl="1" indent="-190500" algn="l" rtl="0">
              <a:spcBef>
                <a:spcPts val="0"/>
              </a:spcBef>
              <a:spcAft>
                <a:spcPts val="0"/>
              </a:spcAft>
              <a:buClr>
                <a:schemeClr val="dk1"/>
              </a:buClr>
              <a:buSzPts val="2400"/>
              <a:buFont typeface="Arial"/>
              <a:buNone/>
            </a:pPr>
            <a:endParaRPr sz="2400" b="1" i="0" u="sng" strike="noStrike" cap="none">
              <a:solidFill>
                <a:schemeClr val="dk1"/>
              </a:solidFill>
              <a:latin typeface="Calibri"/>
              <a:ea typeface="Calibri"/>
              <a:cs typeface="Calibri"/>
              <a:sym typeface="Calibri"/>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sp>
        <p:nvSpPr>
          <p:cNvPr id="1918" name="Google Shape;1918;p104"/>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US" sz="2000" b="1">
                <a:solidFill>
                  <a:srgbClr val="FFFFFF"/>
                </a:solidFill>
                <a:latin typeface="Helvetica Neue"/>
                <a:ea typeface="Helvetica Neue"/>
                <a:cs typeface="Helvetica Neue"/>
                <a:sym typeface="Helvetica Neue"/>
              </a:rPr>
              <a:t>3D Printing (1)</a:t>
            </a:r>
            <a:endParaRPr sz="1600">
              <a:solidFill>
                <a:srgbClr val="FFFFFF"/>
              </a:solidFill>
              <a:latin typeface="Calibri"/>
              <a:ea typeface="Calibri"/>
              <a:cs typeface="Calibri"/>
              <a:sym typeface="Calibri"/>
            </a:endParaRPr>
          </a:p>
          <a:p>
            <a:pPr marL="0" marR="0" lvl="0" indent="0" algn="l" rtl="0">
              <a:spcBef>
                <a:spcPts val="320"/>
              </a:spcBef>
              <a:spcAft>
                <a:spcPts val="0"/>
              </a:spcAft>
              <a:buNone/>
            </a:pPr>
            <a:endParaRPr sz="1600">
              <a:solidFill>
                <a:srgbClr val="FFFFFF"/>
              </a:solidFill>
              <a:latin typeface="Calibri"/>
              <a:ea typeface="Calibri"/>
              <a:cs typeface="Calibri"/>
              <a:sym typeface="Calibri"/>
            </a:endParaRPr>
          </a:p>
          <a:p>
            <a:pPr marL="0" marR="0" lvl="0" indent="0" algn="l" rtl="0">
              <a:spcBef>
                <a:spcPts val="320"/>
              </a:spcBef>
              <a:spcAft>
                <a:spcPts val="0"/>
              </a:spcAft>
              <a:buNone/>
            </a:pPr>
            <a:endParaRPr sz="1600" b="1">
              <a:solidFill>
                <a:srgbClr val="FFFFFF"/>
              </a:solidFill>
              <a:latin typeface="Helvetica Neue"/>
              <a:ea typeface="Helvetica Neue"/>
              <a:cs typeface="Helvetica Neue"/>
              <a:sym typeface="Helvetica Neue"/>
            </a:endParaRPr>
          </a:p>
        </p:txBody>
      </p:sp>
      <p:pic>
        <p:nvPicPr>
          <p:cNvPr id="1919" name="Google Shape;1919;p104"/>
          <p:cNvPicPr preferRelativeResize="0"/>
          <p:nvPr/>
        </p:nvPicPr>
        <p:blipFill rotWithShape="1">
          <a:blip r:embed="rId3">
            <a:alphaModFix/>
          </a:blip>
          <a:srcRect/>
          <a:stretch/>
        </p:blipFill>
        <p:spPr>
          <a:xfrm>
            <a:off x="1495425" y="763523"/>
            <a:ext cx="6395136" cy="4732401"/>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924"/>
        <p:cNvGrpSpPr/>
        <p:nvPr/>
      </p:nvGrpSpPr>
      <p:grpSpPr>
        <a:xfrm>
          <a:off x="0" y="0"/>
          <a:ext cx="0" cy="0"/>
          <a:chOff x="0" y="0"/>
          <a:chExt cx="0" cy="0"/>
        </a:xfrm>
      </p:grpSpPr>
      <p:sp>
        <p:nvSpPr>
          <p:cNvPr id="1925" name="Google Shape;1925;p105"/>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US" sz="2000" b="1">
                <a:solidFill>
                  <a:srgbClr val="FFFFFF"/>
                </a:solidFill>
                <a:latin typeface="Helvetica Neue"/>
                <a:ea typeface="Helvetica Neue"/>
                <a:cs typeface="Helvetica Neue"/>
                <a:sym typeface="Helvetica Neue"/>
              </a:rPr>
              <a:t>3D Printing (1)</a:t>
            </a:r>
            <a:endParaRPr sz="1600">
              <a:solidFill>
                <a:srgbClr val="FFFFFF"/>
              </a:solidFill>
              <a:latin typeface="Calibri"/>
              <a:ea typeface="Calibri"/>
              <a:cs typeface="Calibri"/>
              <a:sym typeface="Calibri"/>
            </a:endParaRPr>
          </a:p>
          <a:p>
            <a:pPr marL="0" marR="0" lvl="0" indent="0" algn="l" rtl="0">
              <a:spcBef>
                <a:spcPts val="320"/>
              </a:spcBef>
              <a:spcAft>
                <a:spcPts val="0"/>
              </a:spcAft>
              <a:buNone/>
            </a:pPr>
            <a:endParaRPr sz="1600">
              <a:solidFill>
                <a:srgbClr val="FFFFFF"/>
              </a:solidFill>
              <a:latin typeface="Calibri"/>
              <a:ea typeface="Calibri"/>
              <a:cs typeface="Calibri"/>
              <a:sym typeface="Calibri"/>
            </a:endParaRPr>
          </a:p>
          <a:p>
            <a:pPr marL="0" marR="0" lvl="0" indent="0" algn="l" rtl="0">
              <a:spcBef>
                <a:spcPts val="320"/>
              </a:spcBef>
              <a:spcAft>
                <a:spcPts val="0"/>
              </a:spcAft>
              <a:buNone/>
            </a:pPr>
            <a:endParaRPr sz="1600" b="1">
              <a:solidFill>
                <a:srgbClr val="FFFFFF"/>
              </a:solidFill>
              <a:latin typeface="Helvetica Neue"/>
              <a:ea typeface="Helvetica Neue"/>
              <a:cs typeface="Helvetica Neue"/>
              <a:sym typeface="Helvetica Neue"/>
            </a:endParaRPr>
          </a:p>
        </p:txBody>
      </p:sp>
      <p:sp>
        <p:nvSpPr>
          <p:cNvPr id="1926" name="Google Shape;1926;p105"/>
          <p:cNvSpPr txBox="1"/>
          <p:nvPr/>
        </p:nvSpPr>
        <p:spPr>
          <a:xfrm>
            <a:off x="441325" y="847725"/>
            <a:ext cx="7969250" cy="415498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How to lay out and visualize a network in 2 dimensional space is a well-developed field</a:t>
            </a:r>
            <a:endParaRPr/>
          </a:p>
          <a:p>
            <a:pPr marL="285750" marR="0" lvl="0" indent="-133350" algn="l" rtl="0">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Less clear is how to embed a network in 3D so it can be 3D printed. </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Things to consider:</a:t>
            </a:r>
            <a:endParaRPr/>
          </a:p>
          <a:p>
            <a:pPr marL="742950" marR="0" lvl="1" indent="-285750" algn="l" rtl="0">
              <a:spcBef>
                <a:spcPts val="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Make sure most nodes are distinguishable</a:t>
            </a:r>
            <a:endParaRPr/>
          </a:p>
          <a:p>
            <a:pPr marL="742950" marR="0" lvl="1" indent="-285750" algn="l" rtl="0">
              <a:spcBef>
                <a:spcPts val="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Prevent “collisions” between links</a:t>
            </a:r>
            <a:endParaRPr/>
          </a:p>
          <a:p>
            <a:pPr marL="742950" marR="0" lvl="1" indent="-285750" algn="l" rtl="0">
              <a:spcBef>
                <a:spcPts val="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Make sure the overall result is structurally sound</a:t>
            </a:r>
            <a:endParaRPr/>
          </a:p>
          <a:p>
            <a:pPr marL="800100" marR="0" lvl="1" indent="-190500" algn="l" rtl="0">
              <a:spcBef>
                <a:spcPts val="0"/>
              </a:spcBef>
              <a:spcAft>
                <a:spcPts val="0"/>
              </a:spcAft>
              <a:buClr>
                <a:schemeClr val="dk1"/>
              </a:buClr>
              <a:buSzPts val="2400"/>
              <a:buFont typeface="Arial"/>
              <a:buNone/>
            </a:pPr>
            <a:endParaRPr sz="2400" b="1" i="0" u="sng" strike="noStrike" cap="none">
              <a:solidFill>
                <a:schemeClr val="dk1"/>
              </a:solidFill>
              <a:latin typeface="Calibri"/>
              <a:ea typeface="Calibri"/>
              <a:cs typeface="Calibri"/>
              <a:sym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931"/>
        <p:cNvGrpSpPr/>
        <p:nvPr/>
      </p:nvGrpSpPr>
      <p:grpSpPr>
        <a:xfrm>
          <a:off x="0" y="0"/>
          <a:ext cx="0" cy="0"/>
          <a:chOff x="0" y="0"/>
          <a:chExt cx="0" cy="0"/>
        </a:xfrm>
      </p:grpSpPr>
      <p:sp>
        <p:nvSpPr>
          <p:cNvPr id="1932" name="Google Shape;1932;p106"/>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US" sz="2000" b="1">
                <a:solidFill>
                  <a:srgbClr val="FFFFFF"/>
                </a:solidFill>
                <a:latin typeface="Helvetica Neue"/>
                <a:ea typeface="Helvetica Neue"/>
                <a:cs typeface="Helvetica Neue"/>
                <a:sym typeface="Helvetica Neue"/>
              </a:rPr>
              <a:t>3D Printing (2)</a:t>
            </a:r>
            <a:endParaRPr sz="1600">
              <a:solidFill>
                <a:srgbClr val="FFFFFF"/>
              </a:solidFill>
              <a:latin typeface="Calibri"/>
              <a:ea typeface="Calibri"/>
              <a:cs typeface="Calibri"/>
              <a:sym typeface="Calibri"/>
            </a:endParaRPr>
          </a:p>
          <a:p>
            <a:pPr marL="0" marR="0" lvl="0" indent="0" algn="l" rtl="0">
              <a:spcBef>
                <a:spcPts val="320"/>
              </a:spcBef>
              <a:spcAft>
                <a:spcPts val="0"/>
              </a:spcAft>
              <a:buNone/>
            </a:pPr>
            <a:endParaRPr sz="1600">
              <a:solidFill>
                <a:srgbClr val="FFFFFF"/>
              </a:solidFill>
              <a:latin typeface="Calibri"/>
              <a:ea typeface="Calibri"/>
              <a:cs typeface="Calibri"/>
              <a:sym typeface="Calibri"/>
            </a:endParaRPr>
          </a:p>
          <a:p>
            <a:pPr marL="0" marR="0" lvl="0" indent="0" algn="l" rtl="0">
              <a:spcBef>
                <a:spcPts val="320"/>
              </a:spcBef>
              <a:spcAft>
                <a:spcPts val="0"/>
              </a:spcAft>
              <a:buNone/>
            </a:pPr>
            <a:endParaRPr sz="1600" b="1">
              <a:solidFill>
                <a:srgbClr val="FFFFFF"/>
              </a:solidFill>
              <a:latin typeface="Helvetica Neue"/>
              <a:ea typeface="Helvetica Neue"/>
              <a:cs typeface="Helvetica Neue"/>
              <a:sym typeface="Helvetica Neue"/>
            </a:endParaRPr>
          </a:p>
        </p:txBody>
      </p:sp>
      <p:pic>
        <p:nvPicPr>
          <p:cNvPr id="1933" name="Google Shape;1933;p106"/>
          <p:cNvPicPr preferRelativeResize="0"/>
          <p:nvPr/>
        </p:nvPicPr>
        <p:blipFill rotWithShape="1">
          <a:blip r:embed="rId3">
            <a:alphaModFix/>
          </a:blip>
          <a:srcRect/>
          <a:stretch/>
        </p:blipFill>
        <p:spPr>
          <a:xfrm>
            <a:off x="762000" y="571500"/>
            <a:ext cx="7620000" cy="3784600"/>
          </a:xfrm>
          <a:prstGeom prst="rect">
            <a:avLst/>
          </a:prstGeom>
          <a:noFill/>
          <a:ln>
            <a:noFill/>
          </a:ln>
        </p:spPr>
      </p:pic>
      <p:sp>
        <p:nvSpPr>
          <p:cNvPr id="1934" name="Google Shape;1934;p106"/>
          <p:cNvSpPr txBox="1"/>
          <p:nvPr/>
        </p:nvSpPr>
        <p:spPr>
          <a:xfrm>
            <a:off x="3375871" y="4670425"/>
            <a:ext cx="239225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1">
                <a:solidFill>
                  <a:schemeClr val="dk1"/>
                </a:solidFill>
                <a:latin typeface="Calibri"/>
                <a:ea typeface="Calibri"/>
                <a:cs typeface="Calibri"/>
                <a:sym typeface="Calibri"/>
              </a:rPr>
              <a:t>C. Elegans</a:t>
            </a:r>
            <a:r>
              <a:rPr lang="en-US" sz="1800" b="1">
                <a:solidFill>
                  <a:schemeClr val="dk1"/>
                </a:solidFill>
                <a:latin typeface="Calibri"/>
                <a:ea typeface="Calibri"/>
                <a:cs typeface="Calibri"/>
                <a:sym typeface="Calibri"/>
              </a:rPr>
              <a:t> connectome</a:t>
            </a:r>
            <a:endParaRPr sz="1800" b="1" i="1">
              <a:solidFill>
                <a:schemeClr val="dk1"/>
              </a:solidFill>
              <a:latin typeface="Calibri"/>
              <a:ea typeface="Calibri"/>
              <a:cs typeface="Calibri"/>
              <a:sym typeface="Calibri"/>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939"/>
        <p:cNvGrpSpPr/>
        <p:nvPr/>
      </p:nvGrpSpPr>
      <p:grpSpPr>
        <a:xfrm>
          <a:off x="0" y="0"/>
          <a:ext cx="0" cy="0"/>
          <a:chOff x="0" y="0"/>
          <a:chExt cx="0" cy="0"/>
        </a:xfrm>
      </p:grpSpPr>
      <p:sp>
        <p:nvSpPr>
          <p:cNvPr id="1940" name="Google Shape;1940;p107"/>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US" sz="2000" b="1">
                <a:solidFill>
                  <a:srgbClr val="FFFFFF"/>
                </a:solidFill>
                <a:latin typeface="Helvetica Neue"/>
                <a:ea typeface="Helvetica Neue"/>
                <a:cs typeface="Helvetica Neue"/>
                <a:sym typeface="Helvetica Neue"/>
              </a:rPr>
              <a:t>3D Printing (2)</a:t>
            </a:r>
            <a:endParaRPr sz="1600">
              <a:solidFill>
                <a:srgbClr val="FFFFFF"/>
              </a:solidFill>
              <a:latin typeface="Calibri"/>
              <a:ea typeface="Calibri"/>
              <a:cs typeface="Calibri"/>
              <a:sym typeface="Calibri"/>
            </a:endParaRPr>
          </a:p>
          <a:p>
            <a:pPr marL="0" marR="0" lvl="0" indent="0" algn="l" rtl="0">
              <a:spcBef>
                <a:spcPts val="320"/>
              </a:spcBef>
              <a:spcAft>
                <a:spcPts val="0"/>
              </a:spcAft>
              <a:buNone/>
            </a:pPr>
            <a:endParaRPr sz="1600">
              <a:solidFill>
                <a:srgbClr val="FFFFFF"/>
              </a:solidFill>
              <a:latin typeface="Calibri"/>
              <a:ea typeface="Calibri"/>
              <a:cs typeface="Calibri"/>
              <a:sym typeface="Calibri"/>
            </a:endParaRPr>
          </a:p>
          <a:p>
            <a:pPr marL="0" marR="0" lvl="0" indent="0" algn="l" rtl="0">
              <a:spcBef>
                <a:spcPts val="320"/>
              </a:spcBef>
              <a:spcAft>
                <a:spcPts val="0"/>
              </a:spcAft>
              <a:buNone/>
            </a:pPr>
            <a:endParaRPr sz="1600" b="1">
              <a:solidFill>
                <a:srgbClr val="FFFFFF"/>
              </a:solidFill>
              <a:latin typeface="Helvetica Neue"/>
              <a:ea typeface="Helvetica Neue"/>
              <a:cs typeface="Helvetica Neue"/>
              <a:sym typeface="Helvetica Neue"/>
            </a:endParaRPr>
          </a:p>
        </p:txBody>
      </p:sp>
      <p:sp>
        <p:nvSpPr>
          <p:cNvPr id="1941" name="Google Shape;1941;p107"/>
          <p:cNvSpPr txBox="1"/>
          <p:nvPr/>
        </p:nvSpPr>
        <p:spPr>
          <a:xfrm>
            <a:off x="441325" y="847725"/>
            <a:ext cx="7969250" cy="4893647"/>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The</a:t>
            </a:r>
            <a:r>
              <a:rPr lang="en-US" sz="2400" i="1">
                <a:solidFill>
                  <a:schemeClr val="dk1"/>
                </a:solidFill>
                <a:latin typeface="Calibri"/>
                <a:ea typeface="Calibri"/>
                <a:cs typeface="Calibri"/>
                <a:sym typeface="Calibri"/>
              </a:rPr>
              <a:t> C elegans </a:t>
            </a:r>
            <a:r>
              <a:rPr lang="en-US" sz="2400">
                <a:solidFill>
                  <a:schemeClr val="dk1"/>
                </a:solidFill>
                <a:latin typeface="Calibri"/>
                <a:ea typeface="Calibri"/>
                <a:cs typeface="Calibri"/>
                <a:sym typeface="Calibri"/>
              </a:rPr>
              <a:t>neural network is the most accurately mapped nervous system with 279 neurons and 95 muscles connected by about 3500 links.</a:t>
            </a:r>
            <a:endParaRPr/>
          </a:p>
          <a:p>
            <a:pPr marL="285750" marR="0" lvl="0" indent="-285750" algn="l"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We want to be be able to represent and print this in 3D in an informative way</a:t>
            </a:r>
            <a:endParaRPr/>
          </a:p>
          <a:p>
            <a:pPr marL="285750" marR="0" lvl="0" indent="-285750" algn="l"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Challenges</a:t>
            </a:r>
            <a:endParaRPr/>
          </a:p>
          <a:p>
            <a:pPr marL="742950" marR="0" lvl="1" indent="-285750" algn="l" rtl="0">
              <a:spcBef>
                <a:spcPts val="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Network is dense. Need to avoid a “hairball”</a:t>
            </a:r>
            <a:endParaRPr/>
          </a:p>
          <a:p>
            <a:pPr marL="742950" marR="0" lvl="1" indent="-285750" algn="l" rtl="0">
              <a:spcBef>
                <a:spcPts val="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Representation needs to distinguish (e.g. with different colors) different types of nodes (sensory neurons, interneurons, motor neurons and muscles) and links (directed synapses and undirected junctions) </a:t>
            </a:r>
            <a:endParaRPr/>
          </a:p>
          <a:p>
            <a:pPr marL="742950" marR="0" lvl="1" indent="-285750" algn="l" rtl="0">
              <a:spcBef>
                <a:spcPts val="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Known subnetworks need to be clearly identifiable</a:t>
            </a:r>
            <a:endParaRPr/>
          </a:p>
          <a:p>
            <a:pPr marL="800100" marR="0" lvl="1" indent="-190500" algn="l" rtl="0">
              <a:spcBef>
                <a:spcPts val="0"/>
              </a:spcBef>
              <a:spcAft>
                <a:spcPts val="0"/>
              </a:spcAft>
              <a:buClr>
                <a:schemeClr val="dk1"/>
              </a:buClr>
              <a:buSzPts val="2400"/>
              <a:buFont typeface="Arial"/>
              <a:buNone/>
            </a:pPr>
            <a:endParaRPr sz="2400" b="1" i="0" u="sng" strike="noStrike" cap="none">
              <a:solidFill>
                <a:schemeClr val="dk1"/>
              </a:solidFill>
              <a:latin typeface="Calibri"/>
              <a:ea typeface="Calibri"/>
              <a:cs typeface="Calibri"/>
              <a:sym typeface="Calibri"/>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946"/>
        <p:cNvGrpSpPr/>
        <p:nvPr/>
      </p:nvGrpSpPr>
      <p:grpSpPr>
        <a:xfrm>
          <a:off x="0" y="0"/>
          <a:ext cx="0" cy="0"/>
          <a:chOff x="0" y="0"/>
          <a:chExt cx="0" cy="0"/>
        </a:xfrm>
      </p:grpSpPr>
      <p:sp>
        <p:nvSpPr>
          <p:cNvPr id="1947" name="Google Shape;1947;p108"/>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US" sz="2000" b="1">
                <a:solidFill>
                  <a:srgbClr val="FFFFFF"/>
                </a:solidFill>
                <a:latin typeface="Helvetica Neue"/>
                <a:ea typeface="Helvetica Neue"/>
                <a:cs typeface="Helvetica Neue"/>
                <a:sym typeface="Helvetica Neue"/>
              </a:rPr>
              <a:t>3D Printing - Notes</a:t>
            </a:r>
            <a:endParaRPr sz="1600">
              <a:solidFill>
                <a:srgbClr val="FFFFFF"/>
              </a:solidFill>
              <a:latin typeface="Calibri"/>
              <a:ea typeface="Calibri"/>
              <a:cs typeface="Calibri"/>
              <a:sym typeface="Calibri"/>
            </a:endParaRPr>
          </a:p>
          <a:p>
            <a:pPr marL="0" marR="0" lvl="0" indent="0" algn="l" rtl="0">
              <a:spcBef>
                <a:spcPts val="320"/>
              </a:spcBef>
              <a:spcAft>
                <a:spcPts val="0"/>
              </a:spcAft>
              <a:buNone/>
            </a:pPr>
            <a:endParaRPr sz="1600">
              <a:solidFill>
                <a:srgbClr val="FFFFFF"/>
              </a:solidFill>
              <a:latin typeface="Calibri"/>
              <a:ea typeface="Calibri"/>
              <a:cs typeface="Calibri"/>
              <a:sym typeface="Calibri"/>
            </a:endParaRPr>
          </a:p>
          <a:p>
            <a:pPr marL="0" marR="0" lvl="0" indent="0" algn="l" rtl="0">
              <a:spcBef>
                <a:spcPts val="320"/>
              </a:spcBef>
              <a:spcAft>
                <a:spcPts val="0"/>
              </a:spcAft>
              <a:buNone/>
            </a:pPr>
            <a:endParaRPr sz="1600" b="1">
              <a:solidFill>
                <a:srgbClr val="FFFFFF"/>
              </a:solidFill>
              <a:latin typeface="Helvetica Neue"/>
              <a:ea typeface="Helvetica Neue"/>
              <a:cs typeface="Helvetica Neue"/>
              <a:sym typeface="Helvetica Neue"/>
            </a:endParaRPr>
          </a:p>
        </p:txBody>
      </p:sp>
      <p:sp>
        <p:nvSpPr>
          <p:cNvPr id="1948" name="Google Shape;1948;p108"/>
          <p:cNvSpPr txBox="1"/>
          <p:nvPr/>
        </p:nvSpPr>
        <p:spPr>
          <a:xfrm>
            <a:off x="587375" y="1181100"/>
            <a:ext cx="7969250" cy="415498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The 3D printing projects require that the students get in touch with a 3D printing facility to get instructions on the software they use and other details about how to print their network</a:t>
            </a:r>
            <a:endParaRPr/>
          </a:p>
          <a:p>
            <a:pPr marL="285750" marR="0" lvl="0" indent="-133350" algn="l" rtl="0">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Learning the relevant 3D layout language and translating the network structure into this format is a key part of these projects</a:t>
            </a:r>
            <a:endParaRPr/>
          </a:p>
          <a:p>
            <a:pPr marL="285750" marR="0" lvl="0" indent="-133350" algn="l" rtl="0">
              <a:spcBef>
                <a:spcPts val="0"/>
              </a:spcBef>
              <a:spcAft>
                <a:spcPts val="0"/>
              </a:spcAft>
              <a:buClr>
                <a:schemeClr val="dk1"/>
              </a:buClr>
              <a:buSzPts val="2400"/>
              <a:buFont typeface="Arial"/>
              <a:buNone/>
            </a:pPr>
            <a:endParaRPr sz="2400" b="1" u="sng">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NEU has a 3D print studio at Snell library (see </a:t>
            </a:r>
            <a:r>
              <a:rPr lang="en-US" sz="2400" i="1">
                <a:solidFill>
                  <a:schemeClr val="dk1"/>
                </a:solidFill>
                <a:latin typeface="Calibri"/>
                <a:ea typeface="Calibri"/>
                <a:cs typeface="Calibri"/>
                <a:sym typeface="Calibri"/>
              </a:rPr>
              <a:t>dmc.northeastern.edu</a:t>
            </a:r>
            <a:r>
              <a:rPr lang="en-US" sz="2400">
                <a:solidFill>
                  <a:schemeClr val="dk1"/>
                </a:solidFill>
                <a:latin typeface="Calibri"/>
                <a:ea typeface="Calibri"/>
                <a:cs typeface="Calibri"/>
                <a:sym typeface="Calibri"/>
              </a:rPr>
              <a:t> )</a:t>
            </a:r>
            <a:endParaRPr sz="2400" i="1">
              <a:solidFill>
                <a:schemeClr val="dk1"/>
              </a:solidFill>
              <a:latin typeface="Calibri"/>
              <a:ea typeface="Calibri"/>
              <a:cs typeface="Calibri"/>
              <a:sym typeface="Calibri"/>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953"/>
        <p:cNvGrpSpPr/>
        <p:nvPr/>
      </p:nvGrpSpPr>
      <p:grpSpPr>
        <a:xfrm>
          <a:off x="0" y="0"/>
          <a:ext cx="0" cy="0"/>
          <a:chOff x="0" y="0"/>
          <a:chExt cx="0" cy="0"/>
        </a:xfrm>
      </p:grpSpPr>
      <p:sp>
        <p:nvSpPr>
          <p:cNvPr id="1954" name="Google Shape;1954;p109"/>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US" sz="2000" b="1">
                <a:solidFill>
                  <a:srgbClr val="FFFFFF"/>
                </a:solidFill>
                <a:latin typeface="Helvetica Neue"/>
                <a:ea typeface="Helvetica Neue"/>
                <a:cs typeface="Helvetica Neue"/>
                <a:sym typeface="Helvetica Neue"/>
              </a:rPr>
              <a:t>GDelt</a:t>
            </a:r>
            <a:endParaRPr sz="1600">
              <a:solidFill>
                <a:srgbClr val="FFFFFF"/>
              </a:solidFill>
              <a:latin typeface="Calibri"/>
              <a:ea typeface="Calibri"/>
              <a:cs typeface="Calibri"/>
              <a:sym typeface="Calibri"/>
            </a:endParaRPr>
          </a:p>
          <a:p>
            <a:pPr marL="0" marR="0" lvl="0" indent="0" algn="l" rtl="0">
              <a:spcBef>
                <a:spcPts val="320"/>
              </a:spcBef>
              <a:spcAft>
                <a:spcPts val="0"/>
              </a:spcAft>
              <a:buNone/>
            </a:pPr>
            <a:endParaRPr sz="1600">
              <a:solidFill>
                <a:srgbClr val="FFFFFF"/>
              </a:solidFill>
              <a:latin typeface="Calibri"/>
              <a:ea typeface="Calibri"/>
              <a:cs typeface="Calibri"/>
              <a:sym typeface="Calibri"/>
            </a:endParaRPr>
          </a:p>
          <a:p>
            <a:pPr marL="0" marR="0" lvl="0" indent="0" algn="l" rtl="0">
              <a:spcBef>
                <a:spcPts val="320"/>
              </a:spcBef>
              <a:spcAft>
                <a:spcPts val="0"/>
              </a:spcAft>
              <a:buNone/>
            </a:pPr>
            <a:endParaRPr sz="1600" b="1">
              <a:solidFill>
                <a:srgbClr val="FFFFFF"/>
              </a:solidFill>
              <a:latin typeface="Helvetica Neue"/>
              <a:ea typeface="Helvetica Neue"/>
              <a:cs typeface="Helvetica Neue"/>
              <a:sym typeface="Helvetica Neue"/>
            </a:endParaRPr>
          </a:p>
        </p:txBody>
      </p:sp>
      <p:pic>
        <p:nvPicPr>
          <p:cNvPr id="1955" name="Google Shape;1955;p109"/>
          <p:cNvPicPr preferRelativeResize="0"/>
          <p:nvPr/>
        </p:nvPicPr>
        <p:blipFill rotWithShape="1">
          <a:blip r:embed="rId3">
            <a:alphaModFix/>
          </a:blip>
          <a:srcRect/>
          <a:stretch/>
        </p:blipFill>
        <p:spPr>
          <a:xfrm>
            <a:off x="940264" y="668406"/>
            <a:ext cx="7263471" cy="5046594"/>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960"/>
        <p:cNvGrpSpPr/>
        <p:nvPr/>
      </p:nvGrpSpPr>
      <p:grpSpPr>
        <a:xfrm>
          <a:off x="0" y="0"/>
          <a:ext cx="0" cy="0"/>
          <a:chOff x="0" y="0"/>
          <a:chExt cx="0" cy="0"/>
        </a:xfrm>
      </p:grpSpPr>
      <p:sp>
        <p:nvSpPr>
          <p:cNvPr id="1961" name="Google Shape;1961;p110"/>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US" sz="2000" b="1">
                <a:solidFill>
                  <a:srgbClr val="FFFFFF"/>
                </a:solidFill>
                <a:latin typeface="Helvetica Neue"/>
                <a:ea typeface="Helvetica Neue"/>
                <a:cs typeface="Helvetica Neue"/>
                <a:sym typeface="Helvetica Neue"/>
              </a:rPr>
              <a:t>GDelt</a:t>
            </a:r>
            <a:endParaRPr sz="1600">
              <a:solidFill>
                <a:srgbClr val="FFFFFF"/>
              </a:solidFill>
              <a:latin typeface="Calibri"/>
              <a:ea typeface="Calibri"/>
              <a:cs typeface="Calibri"/>
              <a:sym typeface="Calibri"/>
            </a:endParaRPr>
          </a:p>
          <a:p>
            <a:pPr marL="0" marR="0" lvl="0" indent="0" algn="l" rtl="0">
              <a:spcBef>
                <a:spcPts val="320"/>
              </a:spcBef>
              <a:spcAft>
                <a:spcPts val="0"/>
              </a:spcAft>
              <a:buNone/>
            </a:pPr>
            <a:endParaRPr sz="1600">
              <a:solidFill>
                <a:srgbClr val="FFFFFF"/>
              </a:solidFill>
              <a:latin typeface="Calibri"/>
              <a:ea typeface="Calibri"/>
              <a:cs typeface="Calibri"/>
              <a:sym typeface="Calibri"/>
            </a:endParaRPr>
          </a:p>
          <a:p>
            <a:pPr marL="0" marR="0" lvl="0" indent="0" algn="l" rtl="0">
              <a:spcBef>
                <a:spcPts val="320"/>
              </a:spcBef>
              <a:spcAft>
                <a:spcPts val="0"/>
              </a:spcAft>
              <a:buNone/>
            </a:pPr>
            <a:endParaRPr sz="1600" b="1">
              <a:solidFill>
                <a:srgbClr val="FFFFFF"/>
              </a:solidFill>
              <a:latin typeface="Helvetica Neue"/>
              <a:ea typeface="Helvetica Neue"/>
              <a:cs typeface="Helvetica Neue"/>
              <a:sym typeface="Helvetica Neue"/>
            </a:endParaRPr>
          </a:p>
        </p:txBody>
      </p:sp>
      <p:pic>
        <p:nvPicPr>
          <p:cNvPr id="1962" name="Google Shape;1962;p110"/>
          <p:cNvPicPr preferRelativeResize="0"/>
          <p:nvPr/>
        </p:nvPicPr>
        <p:blipFill rotWithShape="1">
          <a:blip r:embed="rId3">
            <a:alphaModFix amt="14000"/>
          </a:blip>
          <a:srcRect/>
          <a:stretch/>
        </p:blipFill>
        <p:spPr>
          <a:xfrm>
            <a:off x="940264" y="668406"/>
            <a:ext cx="7263471" cy="5046594"/>
          </a:xfrm>
          <a:prstGeom prst="rect">
            <a:avLst/>
          </a:prstGeom>
          <a:noFill/>
          <a:ln>
            <a:noFill/>
          </a:ln>
        </p:spPr>
      </p:pic>
      <p:sp>
        <p:nvSpPr>
          <p:cNvPr id="1963" name="Google Shape;1963;p110"/>
          <p:cNvSpPr txBox="1"/>
          <p:nvPr/>
        </p:nvSpPr>
        <p:spPr>
          <a:xfrm>
            <a:off x="587374" y="1038225"/>
            <a:ext cx="7969250" cy="563231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It is a dataset monitoring news (broadcast, print and web) from 1979 to today in the entire world. It identifies names, places, organizations, emotions, counts.</a:t>
            </a:r>
            <a:endParaRPr/>
          </a:p>
          <a:p>
            <a:pPr marL="285750" marR="0" lvl="0" indent="-285750" algn="l"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They offer raw data files and/or possibility of querying a database</a:t>
            </a:r>
            <a:endParaRPr/>
          </a:p>
          <a:p>
            <a:pPr marL="285750" marR="0" lvl="0" indent="-285750" algn="l"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Projects: (i) study the individual – individual network (two individuals are connected if they appear in the same news) over time, see how leaders emerge. (ii) study the network of locations, with two locations connected if the same news is reported. How do news travel over space?</a:t>
            </a:r>
            <a:endParaRPr/>
          </a:p>
          <a:p>
            <a:pPr marL="285750" marR="0" lvl="0" indent="-133350" algn="l" rtl="0">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The dataset can be used for many more projects!</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285750" marR="0" lvl="0" indent="-133350" algn="l" rtl="0">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285750" marR="0" lvl="0" indent="-133350" algn="l" rtl="0">
              <a:spcBef>
                <a:spcPts val="0"/>
              </a:spcBef>
              <a:spcAft>
                <a:spcPts val="0"/>
              </a:spcAft>
              <a:buClr>
                <a:schemeClr val="dk1"/>
              </a:buClr>
              <a:buSzPts val="2400"/>
              <a:buFont typeface="Arial"/>
              <a:buNone/>
            </a:pPr>
            <a:endParaRPr sz="2400" b="1" u="sng">
              <a:solidFill>
                <a:schemeClr val="dk1"/>
              </a:solidFill>
              <a:latin typeface="Calibri"/>
              <a:ea typeface="Calibri"/>
              <a:cs typeface="Calibri"/>
              <a:sym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968"/>
        <p:cNvGrpSpPr/>
        <p:nvPr/>
      </p:nvGrpSpPr>
      <p:grpSpPr>
        <a:xfrm>
          <a:off x="0" y="0"/>
          <a:ext cx="0" cy="0"/>
          <a:chOff x="0" y="0"/>
          <a:chExt cx="0" cy="0"/>
        </a:xfrm>
      </p:grpSpPr>
      <p:sp>
        <p:nvSpPr>
          <p:cNvPr id="1969" name="Google Shape;1969;p111"/>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US" sz="2000" b="1">
                <a:solidFill>
                  <a:srgbClr val="FFFFFF"/>
                </a:solidFill>
                <a:latin typeface="Helvetica Neue"/>
                <a:ea typeface="Helvetica Neue"/>
                <a:cs typeface="Helvetica Neue"/>
                <a:sym typeface="Helvetica Neue"/>
              </a:rPr>
              <a:t>Baseball</a:t>
            </a:r>
            <a:endParaRPr sz="1600">
              <a:solidFill>
                <a:srgbClr val="FFFFFF"/>
              </a:solidFill>
              <a:latin typeface="Calibri"/>
              <a:ea typeface="Calibri"/>
              <a:cs typeface="Calibri"/>
              <a:sym typeface="Calibri"/>
            </a:endParaRPr>
          </a:p>
          <a:p>
            <a:pPr marL="0" marR="0" lvl="0" indent="0" algn="l" rtl="0">
              <a:spcBef>
                <a:spcPts val="320"/>
              </a:spcBef>
              <a:spcAft>
                <a:spcPts val="0"/>
              </a:spcAft>
              <a:buNone/>
            </a:pPr>
            <a:endParaRPr sz="1600">
              <a:solidFill>
                <a:srgbClr val="FFFFFF"/>
              </a:solidFill>
              <a:latin typeface="Calibri"/>
              <a:ea typeface="Calibri"/>
              <a:cs typeface="Calibri"/>
              <a:sym typeface="Calibri"/>
            </a:endParaRPr>
          </a:p>
          <a:p>
            <a:pPr marL="0" marR="0" lvl="0" indent="0" algn="l" rtl="0">
              <a:spcBef>
                <a:spcPts val="320"/>
              </a:spcBef>
              <a:spcAft>
                <a:spcPts val="0"/>
              </a:spcAft>
              <a:buNone/>
            </a:pPr>
            <a:endParaRPr sz="1600" b="1">
              <a:solidFill>
                <a:srgbClr val="FFFFFF"/>
              </a:solidFill>
              <a:latin typeface="Helvetica Neue"/>
              <a:ea typeface="Helvetica Neue"/>
              <a:cs typeface="Helvetica Neue"/>
              <a:sym typeface="Helvetica Neue"/>
            </a:endParaRPr>
          </a:p>
        </p:txBody>
      </p:sp>
      <p:pic>
        <p:nvPicPr>
          <p:cNvPr id="1970" name="Google Shape;1970;p111"/>
          <p:cNvPicPr preferRelativeResize="0"/>
          <p:nvPr/>
        </p:nvPicPr>
        <p:blipFill rotWithShape="1">
          <a:blip r:embed="rId3">
            <a:alphaModFix/>
          </a:blip>
          <a:srcRect/>
          <a:stretch/>
        </p:blipFill>
        <p:spPr>
          <a:xfrm>
            <a:off x="1473819" y="571500"/>
            <a:ext cx="6196361" cy="4647271"/>
          </a:xfrm>
          <a:prstGeom prst="rect">
            <a:avLst/>
          </a:prstGeom>
          <a:noFill/>
          <a:ln>
            <a:noFill/>
          </a:ln>
        </p:spPr>
      </p:pic>
      <p:sp>
        <p:nvSpPr>
          <p:cNvPr id="1971" name="Google Shape;1971;p111"/>
          <p:cNvSpPr txBox="1"/>
          <p:nvPr/>
        </p:nvSpPr>
        <p:spPr>
          <a:xfrm>
            <a:off x="2068236" y="5268539"/>
            <a:ext cx="500752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http://seanlahman.com/baseball-archive/statistics/</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976"/>
        <p:cNvGrpSpPr/>
        <p:nvPr/>
      </p:nvGrpSpPr>
      <p:grpSpPr>
        <a:xfrm>
          <a:off x="0" y="0"/>
          <a:ext cx="0" cy="0"/>
          <a:chOff x="0" y="0"/>
          <a:chExt cx="0" cy="0"/>
        </a:xfrm>
      </p:grpSpPr>
      <p:sp>
        <p:nvSpPr>
          <p:cNvPr id="1977" name="Google Shape;1977;p112"/>
          <p:cNvSpPr txBox="1"/>
          <p:nvPr/>
        </p:nvSpPr>
        <p:spPr>
          <a:xfrm>
            <a:off x="0" y="152400"/>
            <a:ext cx="9144000" cy="4191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US" sz="2000" b="1">
                <a:solidFill>
                  <a:srgbClr val="FFFFFF"/>
                </a:solidFill>
                <a:latin typeface="Helvetica Neue"/>
                <a:ea typeface="Helvetica Neue"/>
                <a:cs typeface="Helvetica Neue"/>
                <a:sym typeface="Helvetica Neue"/>
              </a:rPr>
              <a:t>Baseball</a:t>
            </a:r>
            <a:endParaRPr sz="1600">
              <a:solidFill>
                <a:srgbClr val="FFFFFF"/>
              </a:solidFill>
              <a:latin typeface="Calibri"/>
              <a:ea typeface="Calibri"/>
              <a:cs typeface="Calibri"/>
              <a:sym typeface="Calibri"/>
            </a:endParaRPr>
          </a:p>
          <a:p>
            <a:pPr marL="0" marR="0" lvl="0" indent="0" algn="l" rtl="0">
              <a:spcBef>
                <a:spcPts val="320"/>
              </a:spcBef>
              <a:spcAft>
                <a:spcPts val="0"/>
              </a:spcAft>
              <a:buNone/>
            </a:pPr>
            <a:endParaRPr sz="1600">
              <a:solidFill>
                <a:srgbClr val="FFFFFF"/>
              </a:solidFill>
              <a:latin typeface="Calibri"/>
              <a:ea typeface="Calibri"/>
              <a:cs typeface="Calibri"/>
              <a:sym typeface="Calibri"/>
            </a:endParaRPr>
          </a:p>
          <a:p>
            <a:pPr marL="0" marR="0" lvl="0" indent="0" algn="l" rtl="0">
              <a:spcBef>
                <a:spcPts val="320"/>
              </a:spcBef>
              <a:spcAft>
                <a:spcPts val="0"/>
              </a:spcAft>
              <a:buNone/>
            </a:pPr>
            <a:endParaRPr sz="1600" b="1">
              <a:solidFill>
                <a:srgbClr val="FFFFFF"/>
              </a:solidFill>
              <a:latin typeface="Helvetica Neue"/>
              <a:ea typeface="Helvetica Neue"/>
              <a:cs typeface="Helvetica Neue"/>
              <a:sym typeface="Helvetica Neue"/>
            </a:endParaRPr>
          </a:p>
        </p:txBody>
      </p:sp>
      <p:sp>
        <p:nvSpPr>
          <p:cNvPr id="1978" name="Google Shape;1978;p112"/>
          <p:cNvSpPr txBox="1"/>
          <p:nvPr/>
        </p:nvSpPr>
        <p:spPr>
          <a:xfrm>
            <a:off x="587375" y="1181100"/>
            <a:ext cx="7969250" cy="415498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Extensive database of statistics, at the player level (individual stats) and at the team level (team compositions, hall of fame, managers, etc.)</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WARNING: Emma and Sean know nothing about baseball</a:t>
            </a:r>
            <a:endParaRPr/>
          </a:p>
          <a:p>
            <a:pPr marL="285750" marR="0" lvl="0" indent="-133350" algn="l" rtl="0">
              <a:spcBef>
                <a:spcPts val="0"/>
              </a:spcBef>
              <a:spcAft>
                <a:spcPts val="0"/>
              </a:spcAft>
              <a:buClr>
                <a:schemeClr val="dk1"/>
              </a:buClr>
              <a:buSzPts val="2400"/>
              <a:buFont typeface="Arial"/>
              <a:buNone/>
            </a:pPr>
            <a:endParaRPr sz="2400" b="1" u="sng">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Nonetheless, possible research directions</a:t>
            </a:r>
            <a:endParaRPr/>
          </a:p>
          <a:p>
            <a:pPr marL="742950" marR="0" lvl="1" indent="-285750" algn="l" rtl="0">
              <a:spcBef>
                <a:spcPts val="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Are there characteristics of the network that distinguish hall-of-famers?</a:t>
            </a:r>
            <a:endParaRPr/>
          </a:p>
          <a:p>
            <a:pPr marL="742950" marR="0" lvl="1" indent="-285750" algn="l" rtl="0">
              <a:spcBef>
                <a:spcPts val="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Mobility of players/managers across teams</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6421</Words>
  <Application>Microsoft Office PowerPoint</Application>
  <PresentationFormat>On-screen Show (16:10)</PresentationFormat>
  <Paragraphs>973</Paragraphs>
  <Slides>100</Slides>
  <Notes>100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100</vt:i4>
      </vt:variant>
    </vt:vector>
  </HeadingPairs>
  <TitlesOfParts>
    <vt:vector size="108" baseType="lpstr">
      <vt:lpstr>Trebuchet MS</vt:lpstr>
      <vt:lpstr>Calibri</vt:lpstr>
      <vt:lpstr>Droid Sans Mono</vt:lpstr>
      <vt:lpstr>Helvetica Neue</vt:lpstr>
      <vt:lpstr>Times New Roman</vt:lpstr>
      <vt:lpstr>Arial</vt:lpstr>
      <vt:lpstr>Noto Sans Symbols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Bio-Map</vt:lpstr>
      <vt:lpstr>Metab-movie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Sumit kumar</cp:lastModifiedBy>
  <cp:revision>1</cp:revision>
  <dcterms:modified xsi:type="dcterms:W3CDTF">2024-10-19T12:58:00Z</dcterms:modified>
</cp:coreProperties>
</file>